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2"/>
  </p:notesMasterIdLst>
  <p:handoutMasterIdLst>
    <p:handoutMasterId r:id="rId23"/>
  </p:handoutMasterIdLst>
  <p:sldIdLst>
    <p:sldId id="257" r:id="rId3"/>
    <p:sldId id="258" r:id="rId4"/>
    <p:sldId id="259" r:id="rId5"/>
    <p:sldId id="260" r:id="rId6"/>
    <p:sldId id="261" r:id="rId7"/>
    <p:sldId id="262" r:id="rId8"/>
    <p:sldId id="276" r:id="rId9"/>
    <p:sldId id="277" r:id="rId10"/>
    <p:sldId id="278" r:id="rId11"/>
    <p:sldId id="267" r:id="rId12"/>
    <p:sldId id="268" r:id="rId13"/>
    <p:sldId id="269" r:id="rId14"/>
    <p:sldId id="270" r:id="rId15"/>
    <p:sldId id="271" r:id="rId16"/>
    <p:sldId id="272" r:id="rId17"/>
    <p:sldId id="273" r:id="rId18"/>
    <p:sldId id="274" r:id="rId19"/>
    <p:sldId id="275" r:id="rId20"/>
    <p:sldId id="27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0" d="100"/>
          <a:sy n="80" d="100"/>
        </p:scale>
        <p:origin x="-19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C0524E7-A2BE-F04A-9987-CA7966889731}" type="datetimeFigureOut">
              <a:rPr lang="en-US" smtClean="0"/>
              <a:t>2/3/17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840290-8226-D648-9BD4-3C6EC9451578}" type="slidenum">
              <a:rPr lang="en-US" smtClean="0"/>
              <a:t>‹#›</a:t>
            </a:fld>
            <a:endParaRPr lang="en-US"/>
          </a:p>
        </p:txBody>
      </p:sp>
    </p:spTree>
    <p:extLst>
      <p:ext uri="{BB962C8B-B14F-4D97-AF65-F5344CB8AC3E}">
        <p14:creationId xmlns:p14="http://schemas.microsoft.com/office/powerpoint/2010/main" val="685729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92CD3A-3B21-8F47-89AF-D14354027D97}" type="datetimeFigureOut">
              <a:rPr lang="en-US" smtClean="0"/>
              <a:t>2/3/17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F06719-DDA6-494A-A646-A4CAF7FE434E}" type="slidenum">
              <a:rPr lang="en-US" smtClean="0"/>
              <a:t>‹#›</a:t>
            </a:fld>
            <a:endParaRPr lang="en-US"/>
          </a:p>
        </p:txBody>
      </p:sp>
    </p:spTree>
    <p:extLst>
      <p:ext uri="{BB962C8B-B14F-4D97-AF65-F5344CB8AC3E}">
        <p14:creationId xmlns:p14="http://schemas.microsoft.com/office/powerpoint/2010/main" val="35214197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056A7-E2F8-4B03-8C73-6A882556F9F0}" type="slidenum">
              <a:rPr lang="en-US" smtClean="0"/>
              <a:t>1</a:t>
            </a:fld>
            <a:endParaRPr lang="en-US"/>
          </a:p>
        </p:txBody>
      </p:sp>
    </p:spTree>
    <p:extLst>
      <p:ext uri="{BB962C8B-B14F-4D97-AF65-F5344CB8AC3E}">
        <p14:creationId xmlns:p14="http://schemas.microsoft.com/office/powerpoint/2010/main" val="246668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C00000"/>
              </a:solidFill>
            </a:endParaRPr>
          </a:p>
        </p:txBody>
      </p:sp>
      <p:sp>
        <p:nvSpPr>
          <p:cNvPr id="4" name="Slide Number Placeholder 3"/>
          <p:cNvSpPr>
            <a:spLocks noGrp="1"/>
          </p:cNvSpPr>
          <p:nvPr>
            <p:ph type="sldNum" sz="quarter" idx="10"/>
          </p:nvPr>
        </p:nvSpPr>
        <p:spPr/>
        <p:txBody>
          <a:bodyPr/>
          <a:lstStyle/>
          <a:p>
            <a:fld id="{98DDB307-1E1D-9A4B-8B9C-6FABB8287B0F}" type="slidenum">
              <a:rPr lang="en-US" smtClean="0"/>
              <a:t>7</a:t>
            </a:fld>
            <a:endParaRPr lang="en-US"/>
          </a:p>
        </p:txBody>
      </p:sp>
    </p:spTree>
    <p:extLst>
      <p:ext uri="{BB962C8B-B14F-4D97-AF65-F5344CB8AC3E}">
        <p14:creationId xmlns:p14="http://schemas.microsoft.com/office/powerpoint/2010/main" val="1142585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DEA257-0D25-044D-8D30-D502FE9BE402}" type="datetimeFigureOut">
              <a:rPr lang="en-US" smtClean="0"/>
              <a:t>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68F1C-6B4D-3846-A2AA-D22D092AD98B}" type="slidenum">
              <a:rPr lang="en-US" smtClean="0"/>
              <a:t>‹#›</a:t>
            </a:fld>
            <a:endParaRPr lang="en-US"/>
          </a:p>
        </p:txBody>
      </p:sp>
    </p:spTree>
    <p:extLst>
      <p:ext uri="{BB962C8B-B14F-4D97-AF65-F5344CB8AC3E}">
        <p14:creationId xmlns:p14="http://schemas.microsoft.com/office/powerpoint/2010/main" val="4207525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EA257-0D25-044D-8D30-D502FE9BE402}" type="datetimeFigureOut">
              <a:rPr lang="en-US" smtClean="0"/>
              <a:t>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68F1C-6B4D-3846-A2AA-D22D092AD98B}" type="slidenum">
              <a:rPr lang="en-US" smtClean="0"/>
              <a:t>‹#›</a:t>
            </a:fld>
            <a:endParaRPr lang="en-US"/>
          </a:p>
        </p:txBody>
      </p:sp>
    </p:spTree>
    <p:extLst>
      <p:ext uri="{BB962C8B-B14F-4D97-AF65-F5344CB8AC3E}">
        <p14:creationId xmlns:p14="http://schemas.microsoft.com/office/powerpoint/2010/main" val="342430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EA257-0D25-044D-8D30-D502FE9BE402}" type="datetimeFigureOut">
              <a:rPr lang="en-US" smtClean="0"/>
              <a:t>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68F1C-6B4D-3846-A2AA-D22D092AD98B}" type="slidenum">
              <a:rPr lang="en-US" smtClean="0"/>
              <a:t>‹#›</a:t>
            </a:fld>
            <a:endParaRPr lang="en-US"/>
          </a:p>
        </p:txBody>
      </p:sp>
    </p:spTree>
    <p:extLst>
      <p:ext uri="{BB962C8B-B14F-4D97-AF65-F5344CB8AC3E}">
        <p14:creationId xmlns:p14="http://schemas.microsoft.com/office/powerpoint/2010/main" val="629992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DEA257-0D25-044D-8D30-D502FE9BE402}" type="datetimeFigureOut">
              <a:rPr lang="en-US" smtClean="0"/>
              <a:t>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68F1C-6B4D-3846-A2AA-D22D092AD98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EA257-0D25-044D-8D30-D502FE9BE402}" type="datetimeFigureOut">
              <a:rPr lang="en-US" smtClean="0"/>
              <a:t>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68F1C-6B4D-3846-A2AA-D22D092AD98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DEA257-0D25-044D-8D30-D502FE9BE402}" type="datetimeFigureOut">
              <a:rPr lang="en-US" smtClean="0"/>
              <a:t>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68F1C-6B4D-3846-A2AA-D22D092AD98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DEA257-0D25-044D-8D30-D502FE9BE402}" type="datetimeFigureOut">
              <a:rPr lang="en-US" smtClean="0"/>
              <a:t>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68F1C-6B4D-3846-A2AA-D22D092AD98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DEA257-0D25-044D-8D30-D502FE9BE402}" type="datetimeFigureOut">
              <a:rPr lang="en-US" smtClean="0"/>
              <a:t>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68F1C-6B4D-3846-A2AA-D22D092AD98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DEA257-0D25-044D-8D30-D502FE9BE402}" type="datetimeFigureOut">
              <a:rPr lang="en-US" smtClean="0"/>
              <a:t>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68F1C-6B4D-3846-A2AA-D22D092AD98B}"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EA257-0D25-044D-8D30-D502FE9BE402}" type="datetimeFigureOut">
              <a:rPr lang="en-US" smtClean="0"/>
              <a:t>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268F1C-6B4D-3846-A2AA-D22D092AD98B}"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EA257-0D25-044D-8D30-D502FE9BE402}" type="datetimeFigureOut">
              <a:rPr lang="en-US" smtClean="0"/>
              <a:t>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68F1C-6B4D-3846-A2AA-D22D092AD98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EA257-0D25-044D-8D30-D502FE9BE402}" type="datetimeFigureOut">
              <a:rPr lang="en-US" smtClean="0"/>
              <a:t>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68F1C-6B4D-3846-A2AA-D22D092AD98B}" type="slidenum">
              <a:rPr lang="en-US" smtClean="0"/>
              <a:t>‹#›</a:t>
            </a:fld>
            <a:endParaRPr lang="en-US"/>
          </a:p>
        </p:txBody>
      </p:sp>
    </p:spTree>
    <p:extLst>
      <p:ext uri="{BB962C8B-B14F-4D97-AF65-F5344CB8AC3E}">
        <p14:creationId xmlns:p14="http://schemas.microsoft.com/office/powerpoint/2010/main" val="106796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FDEA257-0D25-044D-8D30-D502FE9BE402}" type="datetimeFigureOut">
              <a:rPr lang="en-US" smtClean="0"/>
              <a:t>2/3/17</a:t>
            </a:fld>
            <a:endParaRPr lang="en-US"/>
          </a:p>
        </p:txBody>
      </p:sp>
      <p:sp>
        <p:nvSpPr>
          <p:cNvPr id="9" name="Slide Number Placeholder 8"/>
          <p:cNvSpPr>
            <a:spLocks noGrp="1"/>
          </p:cNvSpPr>
          <p:nvPr>
            <p:ph type="sldNum" sz="quarter" idx="11"/>
          </p:nvPr>
        </p:nvSpPr>
        <p:spPr/>
        <p:txBody>
          <a:bodyPr/>
          <a:lstStyle/>
          <a:p>
            <a:fld id="{78268F1C-6B4D-3846-A2AA-D22D092AD98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EA257-0D25-044D-8D30-D502FE9BE402}" type="datetimeFigureOut">
              <a:rPr lang="en-US" smtClean="0"/>
              <a:t>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68F1C-6B4D-3846-A2AA-D22D092AD98B}"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EA257-0D25-044D-8D30-D502FE9BE402}" type="datetimeFigureOut">
              <a:rPr lang="en-US" smtClean="0"/>
              <a:t>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68F1C-6B4D-3846-A2AA-D22D092AD98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DEA257-0D25-044D-8D30-D502FE9BE402}" type="datetimeFigureOut">
              <a:rPr lang="en-US" smtClean="0"/>
              <a:t>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68F1C-6B4D-3846-A2AA-D22D092AD98B}" type="slidenum">
              <a:rPr lang="en-US" smtClean="0"/>
              <a:t>‹#›</a:t>
            </a:fld>
            <a:endParaRPr lang="en-US"/>
          </a:p>
        </p:txBody>
      </p:sp>
    </p:spTree>
    <p:extLst>
      <p:ext uri="{BB962C8B-B14F-4D97-AF65-F5344CB8AC3E}">
        <p14:creationId xmlns:p14="http://schemas.microsoft.com/office/powerpoint/2010/main" val="1646285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DEA257-0D25-044D-8D30-D502FE9BE402}" type="datetimeFigureOut">
              <a:rPr lang="en-US" smtClean="0"/>
              <a:t>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68F1C-6B4D-3846-A2AA-D22D092AD98B}" type="slidenum">
              <a:rPr lang="en-US" smtClean="0"/>
              <a:t>‹#›</a:t>
            </a:fld>
            <a:endParaRPr lang="en-US"/>
          </a:p>
        </p:txBody>
      </p:sp>
    </p:spTree>
    <p:extLst>
      <p:ext uri="{BB962C8B-B14F-4D97-AF65-F5344CB8AC3E}">
        <p14:creationId xmlns:p14="http://schemas.microsoft.com/office/powerpoint/2010/main" val="1097757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DEA257-0D25-044D-8D30-D502FE9BE402}" type="datetimeFigureOut">
              <a:rPr lang="en-US" smtClean="0"/>
              <a:t>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68F1C-6B4D-3846-A2AA-D22D092AD98B}" type="slidenum">
              <a:rPr lang="en-US" smtClean="0"/>
              <a:t>‹#›</a:t>
            </a:fld>
            <a:endParaRPr lang="en-US"/>
          </a:p>
        </p:txBody>
      </p:sp>
    </p:spTree>
    <p:extLst>
      <p:ext uri="{BB962C8B-B14F-4D97-AF65-F5344CB8AC3E}">
        <p14:creationId xmlns:p14="http://schemas.microsoft.com/office/powerpoint/2010/main" val="448241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DEA257-0D25-044D-8D30-D502FE9BE402}" type="datetimeFigureOut">
              <a:rPr lang="en-US" smtClean="0"/>
              <a:t>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68F1C-6B4D-3846-A2AA-D22D092AD98B}" type="slidenum">
              <a:rPr lang="en-US" smtClean="0"/>
              <a:t>‹#›</a:t>
            </a:fld>
            <a:endParaRPr lang="en-US"/>
          </a:p>
        </p:txBody>
      </p:sp>
    </p:spTree>
    <p:extLst>
      <p:ext uri="{BB962C8B-B14F-4D97-AF65-F5344CB8AC3E}">
        <p14:creationId xmlns:p14="http://schemas.microsoft.com/office/powerpoint/2010/main" val="115931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EA257-0D25-044D-8D30-D502FE9BE402}" type="datetimeFigureOut">
              <a:rPr lang="en-US" smtClean="0"/>
              <a:t>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268F1C-6B4D-3846-A2AA-D22D092AD98B}" type="slidenum">
              <a:rPr lang="en-US" smtClean="0"/>
              <a:t>‹#›</a:t>
            </a:fld>
            <a:endParaRPr lang="en-US"/>
          </a:p>
        </p:txBody>
      </p:sp>
    </p:spTree>
    <p:extLst>
      <p:ext uri="{BB962C8B-B14F-4D97-AF65-F5344CB8AC3E}">
        <p14:creationId xmlns:p14="http://schemas.microsoft.com/office/powerpoint/2010/main" val="153468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EA257-0D25-044D-8D30-D502FE9BE402}" type="datetimeFigureOut">
              <a:rPr lang="en-US" smtClean="0"/>
              <a:t>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68F1C-6B4D-3846-A2AA-D22D092AD98B}" type="slidenum">
              <a:rPr lang="en-US" smtClean="0"/>
              <a:t>‹#›</a:t>
            </a:fld>
            <a:endParaRPr lang="en-US"/>
          </a:p>
        </p:txBody>
      </p:sp>
    </p:spTree>
    <p:extLst>
      <p:ext uri="{BB962C8B-B14F-4D97-AF65-F5344CB8AC3E}">
        <p14:creationId xmlns:p14="http://schemas.microsoft.com/office/powerpoint/2010/main" val="3544329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EA257-0D25-044D-8D30-D502FE9BE402}" type="datetimeFigureOut">
              <a:rPr lang="en-US" smtClean="0"/>
              <a:t>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68F1C-6B4D-3846-A2AA-D22D092AD98B}" type="slidenum">
              <a:rPr lang="en-US" smtClean="0"/>
              <a:t>‹#›</a:t>
            </a:fld>
            <a:endParaRPr lang="en-US"/>
          </a:p>
        </p:txBody>
      </p:sp>
    </p:spTree>
    <p:extLst>
      <p:ext uri="{BB962C8B-B14F-4D97-AF65-F5344CB8AC3E}">
        <p14:creationId xmlns:p14="http://schemas.microsoft.com/office/powerpoint/2010/main" val="7583780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EA257-0D25-044D-8D30-D502FE9BE402}" type="datetimeFigureOut">
              <a:rPr lang="en-US" smtClean="0"/>
              <a:t>2/3/17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68F1C-6B4D-3846-A2AA-D22D092AD98B}" type="slidenum">
              <a:rPr lang="en-US" smtClean="0"/>
              <a:t>‹#›</a:t>
            </a:fld>
            <a:endParaRPr lang="en-US"/>
          </a:p>
        </p:txBody>
      </p:sp>
    </p:spTree>
    <p:extLst>
      <p:ext uri="{BB962C8B-B14F-4D97-AF65-F5344CB8AC3E}">
        <p14:creationId xmlns:p14="http://schemas.microsoft.com/office/powerpoint/2010/main" val="1605620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8268F1C-6B4D-3846-A2AA-D22D092AD98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FDEA257-0D25-044D-8D30-D502FE9BE402}" type="datetimeFigureOut">
              <a:rPr lang="en-US" smtClean="0"/>
              <a:t>2/3/17</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jpeg"/><Relationship Id="rId3" Type="http://schemas.openxmlformats.org/officeDocument/2006/relationships/hyperlink" Target="http://www.sk.com.br/sk-krash.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9111"/>
            <a:ext cx="7620000" cy="6282159"/>
          </a:xfrm>
        </p:spPr>
        <p:txBody>
          <a:bodyPr>
            <a:normAutofit/>
          </a:bodyPr>
          <a:lstStyle/>
          <a:p>
            <a:pPr marL="114300" indent="0" algn="ctr">
              <a:buNone/>
            </a:pPr>
            <a:endParaRPr lang="en-US" sz="3600" b="1" dirty="0" smtClean="0">
              <a:latin typeface="Agency FB" panose="020B0503020202020204" pitchFamily="34" charset="0"/>
            </a:endParaRPr>
          </a:p>
          <a:p>
            <a:pPr marL="114300" indent="0" algn="ctr">
              <a:buNone/>
            </a:pPr>
            <a:r>
              <a:rPr lang="en-US" sz="3600" b="1" dirty="0" smtClean="0">
                <a:latin typeface="Agency FB" panose="020B0503020202020204" pitchFamily="34" charset="0"/>
              </a:rPr>
              <a:t>C</a:t>
            </a:r>
            <a:r>
              <a:rPr lang="en-US" sz="3600" dirty="0" smtClean="0">
                <a:latin typeface="Agency FB" panose="020B0503020202020204" pitchFamily="34" charset="0"/>
              </a:rPr>
              <a:t>ontent </a:t>
            </a:r>
            <a:r>
              <a:rPr lang="en-US" sz="3600" b="1" dirty="0" smtClean="0">
                <a:latin typeface="Agency FB" panose="020B0503020202020204" pitchFamily="34" charset="0"/>
              </a:rPr>
              <a:t>A</a:t>
            </a:r>
            <a:r>
              <a:rPr lang="en-US" sz="3600" dirty="0" smtClean="0">
                <a:latin typeface="Agency FB" panose="020B0503020202020204" pitchFamily="34" charset="0"/>
              </a:rPr>
              <a:t>rea </a:t>
            </a:r>
            <a:r>
              <a:rPr lang="en-US" sz="3600" b="1" dirty="0" smtClean="0">
                <a:latin typeface="Agency FB" panose="020B0503020202020204" pitchFamily="34" charset="0"/>
              </a:rPr>
              <a:t>T</a:t>
            </a:r>
            <a:r>
              <a:rPr lang="en-US" sz="3600" dirty="0" smtClean="0">
                <a:latin typeface="Agency FB" panose="020B0503020202020204" pitchFamily="34" charset="0"/>
              </a:rPr>
              <a:t>eacher </a:t>
            </a:r>
            <a:r>
              <a:rPr lang="en-US" sz="3600" b="1" dirty="0" smtClean="0">
                <a:latin typeface="Agency FB" panose="020B0503020202020204" pitchFamily="34" charset="0"/>
              </a:rPr>
              <a:t>T</a:t>
            </a:r>
            <a:r>
              <a:rPr lang="en-US" sz="3600" dirty="0" smtClean="0">
                <a:latin typeface="Agency FB" panose="020B0503020202020204" pitchFamily="34" charset="0"/>
              </a:rPr>
              <a:t>raining (CATT)</a:t>
            </a:r>
            <a:endParaRPr lang="en-US" sz="3600" b="1" dirty="0">
              <a:latin typeface="Agency FB" panose="020B0503020202020204" pitchFamily="34" charset="0"/>
            </a:endParaRPr>
          </a:p>
          <a:p>
            <a:pPr marL="114300" indent="0">
              <a:buNone/>
            </a:pPr>
            <a:endParaRPr lang="en-US" sz="2400" b="1" dirty="0" smtClean="0">
              <a:solidFill>
                <a:srgbClr val="7030A0"/>
              </a:solidFill>
              <a:latin typeface="Baskerville Old Face" panose="02020602080505020303" pitchFamily="18" charset="0"/>
            </a:endParaRPr>
          </a:p>
          <a:p>
            <a:pPr marL="114300" indent="0" algn="ctr">
              <a:buNone/>
            </a:pPr>
            <a:r>
              <a:rPr lang="en-US" sz="2400" b="1" dirty="0" smtClean="0">
                <a:latin typeface="Baskerville Old Face" panose="02020602080505020303" pitchFamily="18" charset="0"/>
              </a:rPr>
              <a:t>Modifying and Developing Materials</a:t>
            </a:r>
          </a:p>
          <a:p>
            <a:pPr marL="114300" indent="0" algn="ctr">
              <a:buNone/>
            </a:pPr>
            <a:r>
              <a:rPr lang="en-US" sz="4000" b="1" u="sng" dirty="0" smtClean="0">
                <a:latin typeface="Baskerville Old Face" panose="02020602080505020303" pitchFamily="18" charset="0"/>
              </a:rPr>
              <a:t>Day Two</a:t>
            </a:r>
            <a:endParaRPr lang="en-US" sz="2800" b="1" u="sng" dirty="0">
              <a:solidFill>
                <a:srgbClr val="FF0000"/>
              </a:solidFill>
              <a:latin typeface="Baskerville Old Face" panose="02020602080505020303" pitchFamily="18" charset="0"/>
            </a:endParaRPr>
          </a:p>
          <a:p>
            <a:pPr marL="114300" indent="0" algn="ctr">
              <a:buNone/>
            </a:pPr>
            <a:r>
              <a:rPr lang="en-US" sz="1400" dirty="0" smtClean="0">
                <a:latin typeface="Baskerville Old Face" panose="02020602080505020303" pitchFamily="18" charset="0"/>
              </a:rPr>
              <a:t>PowerPoint Developed by Tara Chandler and Tory Hunziker, CESL</a:t>
            </a:r>
          </a:p>
        </p:txBody>
      </p:sp>
      <p:sp>
        <p:nvSpPr>
          <p:cNvPr id="4" name="Slide Number Placeholder 3"/>
          <p:cNvSpPr>
            <a:spLocks noGrp="1"/>
          </p:cNvSpPr>
          <p:nvPr>
            <p:ph type="sldNum" sz="quarter" idx="12"/>
          </p:nvPr>
        </p:nvSpPr>
        <p:spPr/>
        <p:txBody>
          <a:bodyPr/>
          <a:lstStyle/>
          <a:p>
            <a:fld id="{FA84A37A-AFC2-4A01-80A1-FC20F2C0D5BB}" type="slidenum">
              <a:rPr lang="en-US" smtClean="0"/>
              <a:pPr/>
              <a:t>1</a:t>
            </a:fld>
            <a:endParaRPr lang="en-US"/>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92644" y="4551204"/>
            <a:ext cx="2243784" cy="2306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93917" y="4533468"/>
            <a:ext cx="1795843" cy="2017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90922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885"/>
            <a:ext cx="7620000" cy="1143000"/>
          </a:xfrm>
        </p:spPr>
        <p:txBody>
          <a:bodyPr>
            <a:normAutofit/>
          </a:bodyPr>
          <a:lstStyle/>
          <a:p>
            <a:r>
              <a:rPr lang="en-US" dirty="0" smtClean="0"/>
              <a:t>Four Corners Vocabulary Chart</a:t>
            </a:r>
            <a:endParaRPr lang="en-US" dirty="0"/>
          </a:p>
        </p:txBody>
      </p:sp>
      <p:sp>
        <p:nvSpPr>
          <p:cNvPr id="3" name="Content Placeholder 2"/>
          <p:cNvSpPr>
            <a:spLocks noGrp="1"/>
          </p:cNvSpPr>
          <p:nvPr>
            <p:ph idx="1"/>
          </p:nvPr>
        </p:nvSpPr>
        <p:spPr>
          <a:xfrm>
            <a:off x="512325" y="1074479"/>
            <a:ext cx="7620000" cy="4800600"/>
          </a:xfrm>
        </p:spPr>
        <p:txBody>
          <a:bodyPr>
            <a:normAutofit/>
          </a:bodyPr>
          <a:lstStyle/>
          <a:p>
            <a:r>
              <a:rPr lang="en-US" dirty="0" smtClean="0"/>
              <a:t>Instead of using class time to contextualize key vocabulary, you can assign students a vocabulary assignment before class using this strategy. (SIOP p. 81)</a:t>
            </a:r>
          </a:p>
          <a:p>
            <a:r>
              <a:rPr lang="en-US" b="1" dirty="0" smtClean="0"/>
              <a:t>Directions: Do a four corners vocabulary chart for 1 of these four words: digital, native, immigrant, change. </a:t>
            </a:r>
            <a:r>
              <a:rPr lang="en-US" dirty="0" smtClean="0"/>
              <a:t>Or any other word you learned.</a:t>
            </a:r>
            <a:endParaRPr lang="en-US" b="1" dirty="0" smtClean="0"/>
          </a:p>
          <a:p>
            <a:r>
              <a:rPr lang="en-US" dirty="0" smtClean="0"/>
              <a:t>Other options: Cloze sentences (p. 82), translation, cognate, copy sentence from reading, make new sentence, breaking the words into syllables, etc. </a:t>
            </a:r>
          </a:p>
          <a:p>
            <a:pPr marL="114300" indent="0">
              <a:buNone/>
            </a:pPr>
            <a:endParaRPr lang="en-US" dirty="0"/>
          </a:p>
        </p:txBody>
      </p:sp>
      <p:sp>
        <p:nvSpPr>
          <p:cNvPr id="4" name="Slide Number Placeholder 3"/>
          <p:cNvSpPr>
            <a:spLocks noGrp="1"/>
          </p:cNvSpPr>
          <p:nvPr>
            <p:ph type="sldNum" sz="quarter" idx="12"/>
          </p:nvPr>
        </p:nvSpPr>
        <p:spPr/>
        <p:txBody>
          <a:bodyPr/>
          <a:lstStyle/>
          <a:p>
            <a:fld id="{FA84A37A-AFC2-4A01-80A1-FC20F2C0D5BB}" type="slidenum">
              <a:rPr lang="en-US" smtClean="0"/>
              <a:pPr/>
              <a:t>10</a:t>
            </a:fld>
            <a:endParaRPr lang="en-US"/>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 y="4310742"/>
            <a:ext cx="2810741" cy="2713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535" y="4310742"/>
            <a:ext cx="2553194" cy="2381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0740" y="4434442"/>
            <a:ext cx="3023171" cy="2257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3799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114300" indent="0">
              <a:buNone/>
            </a:pPr>
            <a:r>
              <a:rPr lang="en-US" sz="2400" dirty="0" smtClean="0"/>
              <a:t>Read SIOP pp. 76-82. Make notes on each: I’ve used it, this might work, this probably won’t work, not worth the effort</a:t>
            </a:r>
          </a:p>
          <a:p>
            <a:r>
              <a:rPr lang="en-US" sz="2400" dirty="0" smtClean="0"/>
              <a:t>Which vocabulary strategy  from the SIOP (pp.76-82) article might work best for your students? Why?</a:t>
            </a:r>
          </a:p>
          <a:p>
            <a:r>
              <a:rPr lang="en-US" sz="2400" dirty="0" smtClean="0"/>
              <a:t>How can you implement one (or more) of these strategies to one of your lessons?</a:t>
            </a:r>
          </a:p>
          <a:p>
            <a:r>
              <a:rPr lang="en-US" sz="2400" dirty="0" smtClean="0"/>
              <a:t>Is there a vocabulary strategy that would not work well for your classes? Why not?</a:t>
            </a:r>
          </a:p>
          <a:p>
            <a:r>
              <a:rPr lang="en-US" sz="2400" dirty="0" smtClean="0"/>
              <a:t>What other thoughts and reactions do you have about the SIOP article you read on vocabulary strategies? Did you find another strategy from the reading that you think would be helpful?</a:t>
            </a:r>
            <a:endParaRPr lang="en-US" sz="2400" dirty="0"/>
          </a:p>
        </p:txBody>
      </p:sp>
      <p:sp>
        <p:nvSpPr>
          <p:cNvPr id="4" name="Slide Number Placeholder 3"/>
          <p:cNvSpPr>
            <a:spLocks noGrp="1"/>
          </p:cNvSpPr>
          <p:nvPr>
            <p:ph type="sldNum" sz="quarter" idx="12"/>
          </p:nvPr>
        </p:nvSpPr>
        <p:spPr/>
        <p:txBody>
          <a:bodyPr/>
          <a:lstStyle/>
          <a:p>
            <a:fld id="{FA84A37A-AFC2-4A01-80A1-FC20F2C0D5BB}" type="slidenum">
              <a:rPr lang="en-US" smtClean="0"/>
              <a:pPr/>
              <a:t>11</a:t>
            </a:fld>
            <a:endParaRPr lang="en-US"/>
          </a:p>
        </p:txBody>
      </p:sp>
    </p:spTree>
    <p:extLst>
      <p:ext uri="{BB962C8B-B14F-4D97-AF65-F5344CB8AC3E}">
        <p14:creationId xmlns:p14="http://schemas.microsoft.com/office/powerpoint/2010/main" val="28121152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dirty="0" smtClean="0"/>
              <a:t>Add words to our CATT word wall</a:t>
            </a:r>
            <a:endParaRPr lang="en-US" dirty="0"/>
          </a:p>
        </p:txBody>
      </p:sp>
      <p:sp>
        <p:nvSpPr>
          <p:cNvPr id="4" name="Slide Number Placeholder 3"/>
          <p:cNvSpPr>
            <a:spLocks noGrp="1"/>
          </p:cNvSpPr>
          <p:nvPr>
            <p:ph type="sldNum" sz="quarter" idx="12"/>
          </p:nvPr>
        </p:nvSpPr>
        <p:spPr/>
        <p:txBody>
          <a:bodyPr/>
          <a:lstStyle/>
          <a:p>
            <a:fld id="{FA84A37A-AFC2-4A01-80A1-FC20F2C0D5BB}" type="slidenum">
              <a:rPr lang="en-US" smtClean="0"/>
              <a:pPr/>
              <a:t>12</a:t>
            </a:fld>
            <a:endParaRPr lang="en-US"/>
          </a:p>
        </p:txBody>
      </p:sp>
    </p:spTree>
    <p:extLst>
      <p:ext uri="{BB962C8B-B14F-4D97-AF65-F5344CB8AC3E}">
        <p14:creationId xmlns:p14="http://schemas.microsoft.com/office/powerpoint/2010/main" val="20417999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Processing Language Through Content </a:t>
            </a:r>
            <a:r>
              <a:rPr lang="en-US" dirty="0" smtClean="0"/>
              <a:t/>
            </a:r>
            <a:br>
              <a:rPr lang="en-US" dirty="0" smtClean="0"/>
            </a:br>
            <a:r>
              <a:rPr lang="en-US" sz="1800" dirty="0" smtClean="0"/>
              <a:t>pp. 59-61, 71-73, 85-86</a:t>
            </a:r>
            <a:endParaRPr lang="en-US" dirty="0"/>
          </a:p>
        </p:txBody>
      </p:sp>
      <p:sp>
        <p:nvSpPr>
          <p:cNvPr id="3" name="Content Placeholder 2"/>
          <p:cNvSpPr>
            <a:spLocks noGrp="1"/>
          </p:cNvSpPr>
          <p:nvPr>
            <p:ph idx="1"/>
          </p:nvPr>
        </p:nvSpPr>
        <p:spPr/>
        <p:txBody>
          <a:bodyPr/>
          <a:lstStyle/>
          <a:p>
            <a:pPr marL="114300" indent="0">
              <a:buNone/>
            </a:pPr>
            <a:r>
              <a:rPr lang="en-US" dirty="0" smtClean="0"/>
              <a:t>Comprehensible input</a:t>
            </a:r>
          </a:p>
          <a:p>
            <a:pPr lvl="1"/>
            <a:r>
              <a:rPr lang="en-US" dirty="0" smtClean="0"/>
              <a:t>Learners should understand what they hear</a:t>
            </a:r>
          </a:p>
          <a:p>
            <a:pPr lvl="1"/>
            <a:r>
              <a:rPr lang="en-US" dirty="0"/>
              <a:t>Stephen </a:t>
            </a:r>
            <a:r>
              <a:rPr lang="en-US" dirty="0" err="1" smtClean="0"/>
              <a:t>Krashen</a:t>
            </a:r>
            <a:r>
              <a:rPr lang="en-US" dirty="0" smtClean="0"/>
              <a:t>: </a:t>
            </a:r>
            <a:r>
              <a:rPr lang="en-US" dirty="0" err="1" smtClean="0"/>
              <a:t>i</a:t>
            </a:r>
            <a:r>
              <a:rPr lang="en-US" dirty="0" smtClean="0"/>
              <a:t> + 1</a:t>
            </a:r>
          </a:p>
          <a:p>
            <a:pPr lvl="1"/>
            <a:r>
              <a:rPr lang="en-US" dirty="0" smtClean="0"/>
              <a:t>Use context and </a:t>
            </a:r>
            <a:r>
              <a:rPr lang="en-US" dirty="0" err="1" smtClean="0"/>
              <a:t>extralinguistic</a:t>
            </a:r>
            <a:r>
              <a:rPr lang="en-US" dirty="0" smtClean="0"/>
              <a:t> information</a:t>
            </a:r>
          </a:p>
          <a:p>
            <a:pPr lvl="1"/>
            <a:r>
              <a:rPr lang="en-US" dirty="0" smtClean="0"/>
              <a:t>Jerome Bruner: scaffold up and down</a:t>
            </a:r>
            <a:endParaRPr lang="en-US" dirty="0"/>
          </a:p>
        </p:txBody>
      </p:sp>
      <p:sp>
        <p:nvSpPr>
          <p:cNvPr id="4" name="Slide Number Placeholder 3"/>
          <p:cNvSpPr>
            <a:spLocks noGrp="1"/>
          </p:cNvSpPr>
          <p:nvPr>
            <p:ph type="sldNum" sz="quarter" idx="12"/>
          </p:nvPr>
        </p:nvSpPr>
        <p:spPr/>
        <p:txBody>
          <a:bodyPr/>
          <a:lstStyle/>
          <a:p>
            <a:fld id="{FA84A37A-AFC2-4A01-80A1-FC20F2C0D5BB}" type="slidenum">
              <a:rPr lang="en-US" smtClean="0"/>
              <a:pPr/>
              <a:t>13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014" y="3665034"/>
            <a:ext cx="3244731"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2077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rgbClr val="675E47"/>
                </a:solidFill>
              </a:rPr>
              <a:t>Processing Language Through Content </a:t>
            </a:r>
            <a:r>
              <a:rPr lang="en-US" dirty="0">
                <a:solidFill>
                  <a:srgbClr val="675E47"/>
                </a:solidFill>
              </a:rPr>
              <a:t/>
            </a:r>
            <a:br>
              <a:rPr lang="en-US" dirty="0">
                <a:solidFill>
                  <a:srgbClr val="675E47"/>
                </a:solidFill>
              </a:rPr>
            </a:br>
            <a:r>
              <a:rPr lang="en-US" sz="1800" dirty="0">
                <a:solidFill>
                  <a:srgbClr val="675E47"/>
                </a:solidFill>
              </a:rPr>
              <a:t>pp. 59-61, 71-73, 85-86</a:t>
            </a:r>
            <a:endParaRPr lang="en-US" dirty="0"/>
          </a:p>
        </p:txBody>
      </p:sp>
      <p:pic>
        <p:nvPicPr>
          <p:cNvPr id="4" name="Content Placeholder 3" descr="images.jpe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632612"/>
            <a:ext cx="7737676" cy="2888451"/>
          </a:xfrm>
        </p:spPr>
      </p:pic>
      <p:sp>
        <p:nvSpPr>
          <p:cNvPr id="5" name="Slide Number Placeholder 4"/>
          <p:cNvSpPr>
            <a:spLocks noGrp="1"/>
          </p:cNvSpPr>
          <p:nvPr>
            <p:ph type="sldNum" sz="quarter" idx="12"/>
          </p:nvPr>
        </p:nvSpPr>
        <p:spPr/>
        <p:txBody>
          <a:bodyPr/>
          <a:lstStyle/>
          <a:p>
            <a:fld id="{FA84A37A-AFC2-4A01-80A1-FC20F2C0D5BB}" type="slidenum">
              <a:rPr lang="en-US" smtClean="0"/>
              <a:pPr/>
              <a:t>14</a:t>
            </a:fld>
            <a:endParaRPr lang="en-US"/>
          </a:p>
        </p:txBody>
      </p:sp>
      <p:sp>
        <p:nvSpPr>
          <p:cNvPr id="3" name="Rectangle 2"/>
          <p:cNvSpPr/>
          <p:nvPr/>
        </p:nvSpPr>
        <p:spPr>
          <a:xfrm>
            <a:off x="2401173" y="6045200"/>
            <a:ext cx="3615605" cy="646331"/>
          </a:xfrm>
          <a:prstGeom prst="rect">
            <a:avLst/>
          </a:prstGeom>
        </p:spPr>
        <p:txBody>
          <a:bodyPr wrap="none">
            <a:spAutoFit/>
          </a:bodyPr>
          <a:lstStyle/>
          <a:p>
            <a:r>
              <a:rPr lang="en-US" dirty="0">
                <a:hlinkClick r:id="rId3"/>
              </a:rPr>
              <a:t>http://</a:t>
            </a:r>
            <a:r>
              <a:rPr lang="en-US" dirty="0" smtClean="0">
                <a:hlinkClick r:id="rId3"/>
              </a:rPr>
              <a:t>www.sk.com.br/sk-krash.html</a:t>
            </a:r>
            <a:endParaRPr lang="en-US" dirty="0" smtClean="0"/>
          </a:p>
          <a:p>
            <a:endParaRPr lang="en-US" dirty="0" smtClean="0"/>
          </a:p>
        </p:txBody>
      </p:sp>
      <p:sp>
        <p:nvSpPr>
          <p:cNvPr id="6" name="TextBox 5"/>
          <p:cNvSpPr txBox="1"/>
          <p:nvPr/>
        </p:nvSpPr>
        <p:spPr>
          <a:xfrm>
            <a:off x="802888" y="1982633"/>
            <a:ext cx="7391988" cy="369332"/>
          </a:xfrm>
          <a:prstGeom prst="rect">
            <a:avLst/>
          </a:prstGeom>
          <a:noFill/>
        </p:spPr>
        <p:txBody>
          <a:bodyPr wrap="square" rtlCol="0">
            <a:spAutoFit/>
          </a:bodyPr>
          <a:lstStyle/>
          <a:p>
            <a:pPr algn="ctr"/>
            <a:r>
              <a:rPr lang="en-US" dirty="0" smtClean="0"/>
              <a:t>Stephen </a:t>
            </a:r>
            <a:r>
              <a:rPr lang="en-US" dirty="0" err="1" smtClean="0"/>
              <a:t>Krashen’s</a:t>
            </a:r>
            <a:r>
              <a:rPr lang="en-US" dirty="0" smtClean="0"/>
              <a:t> Theory of Comprehensible Input</a:t>
            </a:r>
            <a:endParaRPr lang="en-US" dirty="0"/>
          </a:p>
        </p:txBody>
      </p:sp>
    </p:spTree>
    <p:extLst>
      <p:ext uri="{BB962C8B-B14F-4D97-AF65-F5344CB8AC3E}">
        <p14:creationId xmlns:p14="http://schemas.microsoft.com/office/powerpoint/2010/main" val="20302988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Comprehension</a:t>
            </a:r>
            <a:endParaRPr lang="en-US" dirty="0"/>
          </a:p>
        </p:txBody>
      </p:sp>
      <p:sp>
        <p:nvSpPr>
          <p:cNvPr id="3" name="Content Placeholder 2"/>
          <p:cNvSpPr>
            <a:spLocks noGrp="1"/>
          </p:cNvSpPr>
          <p:nvPr>
            <p:ph idx="1"/>
          </p:nvPr>
        </p:nvSpPr>
        <p:spPr>
          <a:ln>
            <a:solidFill>
              <a:srgbClr val="FFFF00"/>
            </a:solidFill>
          </a:ln>
        </p:spPr>
        <p:txBody>
          <a:bodyPr>
            <a:normAutofit/>
          </a:bodyPr>
          <a:lstStyle/>
          <a:p>
            <a:r>
              <a:rPr lang="en-US" sz="2800" dirty="0" smtClean="0"/>
              <a:t>Scan the main paragraph on page 60 of the </a:t>
            </a:r>
            <a:r>
              <a:rPr lang="en-US" sz="2800" dirty="0" err="1" smtClean="0"/>
              <a:t>Lyster</a:t>
            </a:r>
            <a:r>
              <a:rPr lang="en-US" sz="2800" dirty="0" smtClean="0"/>
              <a:t> article and </a:t>
            </a:r>
            <a:r>
              <a:rPr lang="en-US" sz="2800" dirty="0" smtClean="0">
                <a:solidFill>
                  <a:srgbClr val="FF6600"/>
                </a:solidFill>
              </a:rPr>
              <a:t>highlight </a:t>
            </a:r>
            <a:r>
              <a:rPr lang="en-US" sz="2800" dirty="0" smtClean="0"/>
              <a:t>or </a:t>
            </a:r>
            <a:r>
              <a:rPr lang="en-US" sz="2800" u="sng" dirty="0" smtClean="0"/>
              <a:t>underline</a:t>
            </a:r>
            <a:r>
              <a:rPr lang="en-US" sz="2800" dirty="0" smtClean="0"/>
              <a:t> all of the methods teachers can use to make input more comprehensible for students.</a:t>
            </a:r>
          </a:p>
          <a:p>
            <a:endParaRPr lang="en-US" sz="2800" u="sng" dirty="0" smtClean="0"/>
          </a:p>
          <a:p>
            <a:r>
              <a:rPr lang="en-US" sz="2800" dirty="0" smtClean="0"/>
              <a:t>Which of these methods do you already use? Which ones would you like to incorporate? Discuss with a partner.</a:t>
            </a:r>
            <a:endParaRPr lang="en-US" sz="2800" dirty="0"/>
          </a:p>
        </p:txBody>
      </p:sp>
      <p:sp>
        <p:nvSpPr>
          <p:cNvPr id="4" name="Slide Number Placeholder 3"/>
          <p:cNvSpPr>
            <a:spLocks noGrp="1"/>
          </p:cNvSpPr>
          <p:nvPr>
            <p:ph type="sldNum" sz="quarter" idx="12"/>
          </p:nvPr>
        </p:nvSpPr>
        <p:spPr/>
        <p:txBody>
          <a:bodyPr/>
          <a:lstStyle/>
          <a:p>
            <a:fld id="{FA84A37A-AFC2-4A01-80A1-FC20F2C0D5BB}" type="slidenum">
              <a:rPr lang="en-US" smtClean="0"/>
              <a:pPr/>
              <a:t>15</a:t>
            </a:fld>
            <a:endParaRPr lang="en-US"/>
          </a:p>
        </p:txBody>
      </p:sp>
    </p:spTree>
    <p:extLst>
      <p:ext uri="{BB962C8B-B14F-4D97-AF65-F5344CB8AC3E}">
        <p14:creationId xmlns:p14="http://schemas.microsoft.com/office/powerpoint/2010/main" val="317880866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Comprehension</a:t>
            </a:r>
            <a:endParaRPr lang="en-US" dirty="0"/>
          </a:p>
        </p:txBody>
      </p:sp>
      <p:sp>
        <p:nvSpPr>
          <p:cNvPr id="3" name="Content Placeholder 2"/>
          <p:cNvSpPr>
            <a:spLocks noGrp="1"/>
          </p:cNvSpPr>
          <p:nvPr>
            <p:ph idx="1"/>
          </p:nvPr>
        </p:nvSpPr>
        <p:spPr/>
        <p:txBody>
          <a:bodyPr/>
          <a:lstStyle/>
          <a:p>
            <a:r>
              <a:rPr lang="en-US" sz="2800" dirty="0"/>
              <a:t>Think about all of the </a:t>
            </a:r>
            <a:r>
              <a:rPr lang="en-US" sz="2800" dirty="0" smtClean="0"/>
              <a:t>methods </a:t>
            </a:r>
            <a:r>
              <a:rPr lang="en-US" sz="2800" dirty="0"/>
              <a:t>you just highlighted.</a:t>
            </a:r>
          </a:p>
          <a:p>
            <a:r>
              <a:rPr lang="en-US" sz="2800" dirty="0" smtClean="0">
                <a:solidFill>
                  <a:srgbClr val="FF6600"/>
                </a:solidFill>
              </a:rPr>
              <a:t>In what </a:t>
            </a:r>
            <a:r>
              <a:rPr lang="en-US" sz="2800" dirty="0">
                <a:solidFill>
                  <a:srgbClr val="FF6600"/>
                </a:solidFill>
              </a:rPr>
              <a:t>order would you put </a:t>
            </a:r>
            <a:r>
              <a:rPr lang="en-US" sz="2800" dirty="0" smtClean="0">
                <a:solidFill>
                  <a:srgbClr val="FF6600"/>
                </a:solidFill>
              </a:rPr>
              <a:t>them </a:t>
            </a:r>
            <a:r>
              <a:rPr lang="en-US" sz="2800" dirty="0">
                <a:solidFill>
                  <a:srgbClr val="FF6600"/>
                </a:solidFill>
              </a:rPr>
              <a:t>to successfully scaffold language and </a:t>
            </a:r>
            <a:r>
              <a:rPr lang="en-US" sz="2800" dirty="0" smtClean="0">
                <a:solidFill>
                  <a:srgbClr val="FF6600"/>
                </a:solidFill>
              </a:rPr>
              <a:t>content?</a:t>
            </a:r>
          </a:p>
          <a:p>
            <a:r>
              <a:rPr lang="en-US" sz="2800" dirty="0" smtClean="0"/>
              <a:t>Partner Discussion</a:t>
            </a:r>
          </a:p>
          <a:p>
            <a:pPr marL="114300" indent="0">
              <a:buNone/>
            </a:pPr>
            <a:endParaRPr lang="en-US" sz="2400" dirty="0" smtClean="0"/>
          </a:p>
          <a:p>
            <a:pPr marL="114300" indent="0">
              <a:buNone/>
            </a:pPr>
            <a:endParaRPr lang="en-US" sz="2400" dirty="0"/>
          </a:p>
          <a:p>
            <a:endParaRPr lang="en-US" dirty="0"/>
          </a:p>
        </p:txBody>
      </p:sp>
      <p:sp>
        <p:nvSpPr>
          <p:cNvPr id="5" name="Slide Number Placeholder 4"/>
          <p:cNvSpPr>
            <a:spLocks noGrp="1"/>
          </p:cNvSpPr>
          <p:nvPr>
            <p:ph type="sldNum" sz="quarter" idx="12"/>
          </p:nvPr>
        </p:nvSpPr>
        <p:spPr/>
        <p:txBody>
          <a:bodyPr/>
          <a:lstStyle/>
          <a:p>
            <a:fld id="{FA84A37A-AFC2-4A01-80A1-FC20F2C0D5BB}" type="slidenum">
              <a:rPr lang="en-US" smtClean="0"/>
              <a:pPr/>
              <a:t>16</a:t>
            </a:fld>
            <a:endParaRPr lang="en-US"/>
          </a:p>
        </p:txBody>
      </p:sp>
      <p:pic>
        <p:nvPicPr>
          <p:cNvPr id="4" name="Picture 3" descr="image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292" y="4343457"/>
            <a:ext cx="4660900" cy="1739900"/>
          </a:xfrm>
          <a:prstGeom prst="rect">
            <a:avLst/>
          </a:prstGeom>
        </p:spPr>
      </p:pic>
      <p:cxnSp>
        <p:nvCxnSpPr>
          <p:cNvPr id="6" name="Straight Arrow Connector 5"/>
          <p:cNvCxnSpPr/>
          <p:nvPr/>
        </p:nvCxnSpPr>
        <p:spPr>
          <a:xfrm>
            <a:off x="3651250" y="3460750"/>
            <a:ext cx="1259417" cy="15028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3460751" y="3460750"/>
            <a:ext cx="1248832" cy="18838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3799417" y="3460750"/>
            <a:ext cx="1407583" cy="12805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434111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Comprehension</a:t>
            </a:r>
            <a:endParaRPr lang="en-US" dirty="0"/>
          </a:p>
        </p:txBody>
      </p:sp>
      <p:sp>
        <p:nvSpPr>
          <p:cNvPr id="3" name="Content Placeholder 2"/>
          <p:cNvSpPr>
            <a:spLocks noGrp="1"/>
          </p:cNvSpPr>
          <p:nvPr>
            <p:ph idx="1"/>
          </p:nvPr>
        </p:nvSpPr>
        <p:spPr/>
        <p:txBody>
          <a:bodyPr>
            <a:normAutofit/>
          </a:bodyPr>
          <a:lstStyle/>
          <a:p>
            <a:r>
              <a:rPr lang="en-US" sz="2800" dirty="0" smtClean="0"/>
              <a:t>Read the main paragraph on pp. 61 of the </a:t>
            </a:r>
            <a:r>
              <a:rPr lang="en-US" sz="2800" dirty="0" err="1" smtClean="0"/>
              <a:t>Lyster</a:t>
            </a:r>
            <a:r>
              <a:rPr lang="en-US" sz="2800" dirty="0" smtClean="0"/>
              <a:t> article. </a:t>
            </a:r>
          </a:p>
          <a:p>
            <a:r>
              <a:rPr lang="en-US" sz="2800" dirty="0" smtClean="0"/>
              <a:t>Be prepared to discuss the answers to these questions:</a:t>
            </a:r>
          </a:p>
          <a:p>
            <a:pPr marL="571500" indent="-457200">
              <a:buAutoNum type="arabicPeriod"/>
            </a:pPr>
            <a:r>
              <a:rPr lang="en-US" sz="2800" dirty="0" smtClean="0"/>
              <a:t>What is the consequence of not continually moving up to the next level of comprehension?</a:t>
            </a:r>
          </a:p>
          <a:p>
            <a:pPr marL="571500" indent="-457200">
              <a:buAutoNum type="arabicPeriod"/>
            </a:pPr>
            <a:r>
              <a:rPr lang="en-US" sz="2800" dirty="0" smtClean="0"/>
              <a:t>How could (and should) this effect our methods of teaching as a semester progresses?</a:t>
            </a:r>
            <a:endParaRPr lang="en-US" sz="2800" dirty="0"/>
          </a:p>
        </p:txBody>
      </p:sp>
      <p:sp>
        <p:nvSpPr>
          <p:cNvPr id="4" name="Slide Number Placeholder 3"/>
          <p:cNvSpPr>
            <a:spLocks noGrp="1"/>
          </p:cNvSpPr>
          <p:nvPr>
            <p:ph type="sldNum" sz="quarter" idx="12"/>
          </p:nvPr>
        </p:nvSpPr>
        <p:spPr/>
        <p:txBody>
          <a:bodyPr/>
          <a:lstStyle/>
          <a:p>
            <a:fld id="{FA84A37A-AFC2-4A01-80A1-FC20F2C0D5BB}" type="slidenum">
              <a:rPr lang="en-US" smtClean="0"/>
              <a:pPr/>
              <a:t>17</a:t>
            </a:fld>
            <a:endParaRPr lang="en-US"/>
          </a:p>
        </p:txBody>
      </p:sp>
    </p:spTree>
    <p:extLst>
      <p:ext uri="{BB962C8B-B14F-4D97-AF65-F5344CB8AC3E}">
        <p14:creationId xmlns:p14="http://schemas.microsoft.com/office/powerpoint/2010/main" val="248485389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Production </a:t>
            </a:r>
            <a:r>
              <a:rPr lang="en-US" sz="2000" dirty="0" smtClean="0"/>
              <a:t>pp.71-72</a:t>
            </a:r>
            <a:endParaRPr lang="en-US" dirty="0"/>
          </a:p>
        </p:txBody>
      </p:sp>
      <p:sp>
        <p:nvSpPr>
          <p:cNvPr id="3" name="Content Placeholder 2"/>
          <p:cNvSpPr>
            <a:spLocks noGrp="1"/>
          </p:cNvSpPr>
          <p:nvPr>
            <p:ph idx="1"/>
          </p:nvPr>
        </p:nvSpPr>
        <p:spPr/>
        <p:txBody>
          <a:bodyPr>
            <a:normAutofit/>
          </a:bodyPr>
          <a:lstStyle/>
          <a:p>
            <a:r>
              <a:rPr lang="en-US" sz="2800" dirty="0" smtClean="0"/>
              <a:t>Read and annotate the section on production</a:t>
            </a:r>
          </a:p>
          <a:p>
            <a:r>
              <a:rPr lang="en-US" sz="2800" dirty="0" smtClean="0"/>
              <a:t>How many different arguments are made?</a:t>
            </a:r>
          </a:p>
          <a:p>
            <a:r>
              <a:rPr lang="en-US" sz="2800" dirty="0" smtClean="0"/>
              <a:t>Discuss each argument and identify its strengths, weaknesses, and validity.</a:t>
            </a:r>
            <a:endParaRPr lang="en-US" sz="2800" dirty="0"/>
          </a:p>
        </p:txBody>
      </p:sp>
      <p:sp>
        <p:nvSpPr>
          <p:cNvPr id="4" name="Slide Number Placeholder 3"/>
          <p:cNvSpPr>
            <a:spLocks noGrp="1"/>
          </p:cNvSpPr>
          <p:nvPr>
            <p:ph type="sldNum" sz="quarter" idx="12"/>
          </p:nvPr>
        </p:nvSpPr>
        <p:spPr/>
        <p:txBody>
          <a:bodyPr/>
          <a:lstStyle/>
          <a:p>
            <a:fld id="{FA84A37A-AFC2-4A01-80A1-FC20F2C0D5BB}" type="slidenum">
              <a:rPr lang="en-US" smtClean="0"/>
              <a:pPr/>
              <a:t>18</a:t>
            </a:fld>
            <a:endParaRPr lang="en-US"/>
          </a:p>
        </p:txBody>
      </p:sp>
    </p:spTree>
    <p:extLst>
      <p:ext uri="{BB962C8B-B14F-4D97-AF65-F5344CB8AC3E}">
        <p14:creationId xmlns:p14="http://schemas.microsoft.com/office/powerpoint/2010/main" val="405645264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Vocabulary instruction is imperative</a:t>
            </a:r>
          </a:p>
          <a:p>
            <a:endParaRPr lang="en-US" dirty="0"/>
          </a:p>
          <a:p>
            <a:r>
              <a:rPr lang="en-US" dirty="0" smtClean="0"/>
              <a:t>You can introduce new ideas and materials in pieces (like your readings of Digital Natives, Digital Immigrants today, and your introduction to </a:t>
            </a:r>
            <a:r>
              <a:rPr lang="en-US" dirty="0" err="1" smtClean="0"/>
              <a:t>Lyster</a:t>
            </a:r>
            <a:r>
              <a:rPr lang="en-US" dirty="0" smtClean="0"/>
              <a:t> 2007)</a:t>
            </a:r>
          </a:p>
          <a:p>
            <a:endParaRPr lang="en-US" dirty="0"/>
          </a:p>
          <a:p>
            <a:r>
              <a:rPr lang="en-US" dirty="0" smtClean="0"/>
              <a:t>Consider ways to make materials more comprehensible for your learners</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758527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Today’s Agenda</a:t>
            </a:r>
            <a:endParaRPr lang="en-US" dirty="0"/>
          </a:p>
        </p:txBody>
      </p:sp>
      <p:sp>
        <p:nvSpPr>
          <p:cNvPr id="5" name="Content Placeholder 4"/>
          <p:cNvSpPr>
            <a:spLocks noGrp="1"/>
          </p:cNvSpPr>
          <p:nvPr>
            <p:ph idx="1"/>
          </p:nvPr>
        </p:nvSpPr>
        <p:spPr/>
        <p:txBody>
          <a:bodyPr>
            <a:normAutofit/>
          </a:bodyPr>
          <a:lstStyle/>
          <a:p>
            <a:r>
              <a:rPr lang="en-US" dirty="0" smtClean="0"/>
              <a:t>Contextualizing </a:t>
            </a:r>
            <a:r>
              <a:rPr lang="en-US" dirty="0" smtClean="0"/>
              <a:t>Key Vocabulary (SIOP article) </a:t>
            </a:r>
          </a:p>
          <a:p>
            <a:pPr lvl="1"/>
            <a:r>
              <a:rPr lang="en-US" dirty="0" smtClean="0"/>
              <a:t>Read and do activities</a:t>
            </a:r>
          </a:p>
          <a:p>
            <a:r>
              <a:rPr lang="en-US" dirty="0" smtClean="0"/>
              <a:t>Processing </a:t>
            </a:r>
            <a:r>
              <a:rPr lang="en-US" dirty="0" smtClean="0"/>
              <a:t>Language Through Content article</a:t>
            </a:r>
          </a:p>
          <a:p>
            <a:pPr lvl="1"/>
            <a:r>
              <a:rPr lang="en-US" dirty="0" smtClean="0"/>
              <a:t>Read and do activities</a:t>
            </a:r>
          </a:p>
        </p:txBody>
      </p:sp>
      <p:sp>
        <p:nvSpPr>
          <p:cNvPr id="2" name="Slide Number Placeholder 1"/>
          <p:cNvSpPr>
            <a:spLocks noGrp="1"/>
          </p:cNvSpPr>
          <p:nvPr>
            <p:ph type="sldNum" sz="quarter" idx="12"/>
          </p:nvPr>
        </p:nvSpPr>
        <p:spPr/>
        <p:txBody>
          <a:bodyPr/>
          <a:lstStyle/>
          <a:p>
            <a:fld id="{FA84A37A-AFC2-4A01-80A1-FC20F2C0D5BB}" type="slidenum">
              <a:rPr lang="en-US" smtClean="0"/>
              <a:pPr/>
              <a:t>2</a:t>
            </a:fld>
            <a:endParaRPr lang="en-US"/>
          </a:p>
        </p:txBody>
      </p:sp>
    </p:spTree>
    <p:extLst>
      <p:ext uri="{BB962C8B-B14F-4D97-AF65-F5344CB8AC3E}">
        <p14:creationId xmlns:p14="http://schemas.microsoft.com/office/powerpoint/2010/main" val="5757701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114300" indent="0">
              <a:buNone/>
            </a:pPr>
            <a:r>
              <a:rPr lang="en-US" dirty="0" smtClean="0"/>
              <a:t>Remember: you are learning as you are doing</a:t>
            </a:r>
          </a:p>
          <a:p>
            <a:pPr marL="114300" indent="0">
              <a:buNone/>
            </a:pPr>
            <a:endParaRPr lang="en-US" dirty="0"/>
          </a:p>
        </p:txBody>
      </p:sp>
      <p:sp>
        <p:nvSpPr>
          <p:cNvPr id="4" name="Slide Number Placeholder 3"/>
          <p:cNvSpPr>
            <a:spLocks noGrp="1"/>
          </p:cNvSpPr>
          <p:nvPr>
            <p:ph type="sldNum" sz="quarter" idx="12"/>
          </p:nvPr>
        </p:nvSpPr>
        <p:spPr/>
        <p:txBody>
          <a:bodyPr/>
          <a:lstStyle/>
          <a:p>
            <a:fld id="{FA84A37A-AFC2-4A01-80A1-FC20F2C0D5BB}" type="slidenum">
              <a:rPr lang="en-US" smtClean="0"/>
              <a:pPr/>
              <a:t>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036" y="2166620"/>
            <a:ext cx="3878580" cy="3878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665917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SIOP: Feature 9</a:t>
            </a:r>
            <a:br>
              <a:rPr lang="en-US" dirty="0" smtClean="0"/>
            </a:br>
            <a:r>
              <a:rPr lang="en-US" sz="2400" dirty="0" smtClean="0"/>
              <a:t>Key Vocabulary Emphasized </a:t>
            </a:r>
            <a:br>
              <a:rPr lang="en-US" sz="2400" dirty="0" smtClean="0"/>
            </a:br>
            <a:r>
              <a:rPr lang="en-US" sz="1600" dirty="0" smtClean="0"/>
              <a:t>pp. 68-82</a:t>
            </a:r>
            <a:endParaRPr lang="en-US" dirty="0"/>
          </a:p>
        </p:txBody>
      </p:sp>
      <p:sp>
        <p:nvSpPr>
          <p:cNvPr id="3" name="Content Placeholder 2"/>
          <p:cNvSpPr>
            <a:spLocks noGrp="1"/>
          </p:cNvSpPr>
          <p:nvPr>
            <p:ph idx="1"/>
          </p:nvPr>
        </p:nvSpPr>
        <p:spPr/>
        <p:txBody>
          <a:bodyPr/>
          <a:lstStyle/>
          <a:p>
            <a:r>
              <a:rPr lang="en-US" sz="2400" dirty="0" smtClean="0"/>
              <a:t>Strong vocabulary instruction is essential.</a:t>
            </a:r>
          </a:p>
          <a:p>
            <a:r>
              <a:rPr lang="en-US" sz="2400" dirty="0" smtClean="0"/>
              <a:t>Identify key words and provide repeated exposure.</a:t>
            </a:r>
          </a:p>
          <a:p>
            <a:r>
              <a:rPr lang="en-US" sz="2400" dirty="0" smtClean="0"/>
              <a:t>You are the expert.</a:t>
            </a:r>
          </a:p>
          <a:p>
            <a:r>
              <a:rPr lang="en-US" sz="2400" dirty="0" smtClean="0"/>
              <a:t> Three kinds of vocabulary</a:t>
            </a:r>
          </a:p>
          <a:p>
            <a:pPr marL="868680" lvl="1" indent="-457200">
              <a:buFont typeface="+mj-lt"/>
              <a:buAutoNum type="arabicPeriod"/>
            </a:pPr>
            <a:r>
              <a:rPr lang="en-US" sz="2400" dirty="0" smtClean="0"/>
              <a:t>Content vocabulary</a:t>
            </a:r>
          </a:p>
          <a:p>
            <a:pPr marL="868680" lvl="1" indent="-457200">
              <a:buFont typeface="+mj-lt"/>
              <a:buAutoNum type="arabicPeriod"/>
            </a:pPr>
            <a:r>
              <a:rPr lang="en-US" sz="2400" dirty="0" smtClean="0"/>
              <a:t>General academic vocabulary</a:t>
            </a:r>
          </a:p>
          <a:p>
            <a:pPr marL="868680" lvl="1" indent="-457200">
              <a:buFont typeface="+mj-lt"/>
              <a:buAutoNum type="arabicPeriod"/>
            </a:pPr>
            <a:r>
              <a:rPr lang="en-US" sz="2400" dirty="0" smtClean="0"/>
              <a:t>Word parts: roots and affixes</a:t>
            </a:r>
          </a:p>
          <a:p>
            <a:endParaRPr lang="en-US" dirty="0"/>
          </a:p>
        </p:txBody>
      </p:sp>
      <p:sp>
        <p:nvSpPr>
          <p:cNvPr id="4" name="Slide Number Placeholder 3"/>
          <p:cNvSpPr>
            <a:spLocks noGrp="1"/>
          </p:cNvSpPr>
          <p:nvPr>
            <p:ph type="sldNum" sz="quarter" idx="12"/>
          </p:nvPr>
        </p:nvSpPr>
        <p:spPr/>
        <p:txBody>
          <a:bodyPr/>
          <a:lstStyle/>
          <a:p>
            <a:fld id="{FA84A37A-AFC2-4A01-80A1-FC20F2C0D5BB}" type="slidenum">
              <a:rPr lang="en-US" smtClean="0"/>
              <a:pPr/>
              <a:t>4</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298" y="4376115"/>
            <a:ext cx="3309180" cy="2481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52741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261"/>
            <a:ext cx="7620000" cy="1143000"/>
          </a:xfrm>
        </p:spPr>
        <p:txBody>
          <a:bodyPr>
            <a:normAutofit fontScale="90000"/>
          </a:bodyPr>
          <a:lstStyle/>
          <a:p>
            <a:pPr algn="ctr"/>
            <a:r>
              <a:rPr lang="en-US" dirty="0"/>
              <a:t>SIOP: Feature 9</a:t>
            </a:r>
            <a:br>
              <a:rPr lang="en-US" dirty="0"/>
            </a:br>
            <a:r>
              <a:rPr lang="en-US" sz="2400" dirty="0"/>
              <a:t>Key Vocabulary Emphasized </a:t>
            </a:r>
            <a:r>
              <a:rPr lang="en-US" sz="4800" dirty="0"/>
              <a:t/>
            </a:r>
            <a:br>
              <a:rPr lang="en-US" sz="4800" dirty="0"/>
            </a:br>
            <a:r>
              <a:rPr lang="en-US" sz="1600" dirty="0"/>
              <a:t>pp. 68-82</a:t>
            </a:r>
          </a:p>
        </p:txBody>
      </p:sp>
      <p:sp>
        <p:nvSpPr>
          <p:cNvPr id="3" name="Content Placeholder 2"/>
          <p:cNvSpPr>
            <a:spLocks noGrp="1"/>
          </p:cNvSpPr>
          <p:nvPr>
            <p:ph idx="1"/>
          </p:nvPr>
        </p:nvSpPr>
        <p:spPr/>
        <p:txBody>
          <a:bodyPr>
            <a:normAutofit/>
          </a:bodyPr>
          <a:lstStyle/>
          <a:p>
            <a:pPr marL="114300" indent="0" algn="ctr">
              <a:buNone/>
            </a:pPr>
            <a:r>
              <a:rPr lang="en-US" sz="3200" dirty="0" smtClean="0"/>
              <a:t>Building Background Knowledge</a:t>
            </a:r>
          </a:p>
          <a:p>
            <a:r>
              <a:rPr lang="en-US" sz="2400" dirty="0" smtClean="0"/>
              <a:t>Pages 76-82 offer ideas for activating background knowledge.</a:t>
            </a:r>
          </a:p>
          <a:p>
            <a:r>
              <a:rPr lang="en-US" sz="2400" dirty="0" smtClean="0"/>
              <a:t>Use before (and I argue </a:t>
            </a:r>
            <a:r>
              <a:rPr lang="en-US" sz="2400" i="1" dirty="0" smtClean="0"/>
              <a:t>while</a:t>
            </a:r>
            <a:r>
              <a:rPr lang="en-US" sz="2400" dirty="0" smtClean="0"/>
              <a:t>) learning new concepts</a:t>
            </a:r>
          </a:p>
          <a:p>
            <a:r>
              <a:rPr lang="en-US" sz="2400" dirty="0" smtClean="0"/>
              <a:t>Examples on the following slides</a:t>
            </a:r>
            <a:endParaRPr lang="en-US" sz="2400" dirty="0"/>
          </a:p>
        </p:txBody>
      </p:sp>
      <p:sp>
        <p:nvSpPr>
          <p:cNvPr id="4" name="Slide Number Placeholder 3"/>
          <p:cNvSpPr>
            <a:spLocks noGrp="1"/>
          </p:cNvSpPr>
          <p:nvPr>
            <p:ph type="sldNum" sz="quarter" idx="12"/>
          </p:nvPr>
        </p:nvSpPr>
        <p:spPr/>
        <p:txBody>
          <a:bodyPr/>
          <a:lstStyle/>
          <a:p>
            <a:fld id="{FA84A37A-AFC2-4A01-80A1-FC20F2C0D5BB}" type="slidenum">
              <a:rPr lang="en-US" smtClean="0"/>
              <a:pPr/>
              <a:t>5</a:t>
            </a:fld>
            <a:endParaRPr lang="en-US"/>
          </a:p>
        </p:txBody>
      </p:sp>
    </p:spTree>
    <p:extLst>
      <p:ext uri="{BB962C8B-B14F-4D97-AF65-F5344CB8AC3E}">
        <p14:creationId xmlns:p14="http://schemas.microsoft.com/office/powerpoint/2010/main" val="8429452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rgbClr val="675E47"/>
                </a:solidFill>
              </a:rPr>
              <a:t>SIOP: Feature 9</a:t>
            </a:r>
            <a:br>
              <a:rPr lang="en-US" dirty="0">
                <a:solidFill>
                  <a:srgbClr val="675E47"/>
                </a:solidFill>
              </a:rPr>
            </a:br>
            <a:r>
              <a:rPr lang="en-US" sz="2400" dirty="0">
                <a:solidFill>
                  <a:srgbClr val="675E47"/>
                </a:solidFill>
              </a:rPr>
              <a:t>Key Vocabulary Emphasized </a:t>
            </a:r>
            <a:r>
              <a:rPr lang="en-US" sz="4800" dirty="0">
                <a:solidFill>
                  <a:srgbClr val="675E47"/>
                </a:solidFill>
              </a:rPr>
              <a:t/>
            </a:r>
            <a:br>
              <a:rPr lang="en-US" sz="4800" dirty="0">
                <a:solidFill>
                  <a:srgbClr val="675E47"/>
                </a:solidFill>
              </a:rPr>
            </a:br>
            <a:r>
              <a:rPr lang="en-US" sz="1600" dirty="0" smtClean="0">
                <a:solidFill>
                  <a:srgbClr val="675E47"/>
                </a:solidFill>
              </a:rPr>
              <a:t>Building Background Knowledge</a:t>
            </a:r>
            <a:endParaRPr lang="en-US" dirty="0"/>
          </a:p>
        </p:txBody>
      </p:sp>
      <p:sp>
        <p:nvSpPr>
          <p:cNvPr id="3" name="Content Placeholder 2"/>
          <p:cNvSpPr>
            <a:spLocks noGrp="1"/>
          </p:cNvSpPr>
          <p:nvPr>
            <p:ph idx="1"/>
          </p:nvPr>
        </p:nvSpPr>
        <p:spPr/>
        <p:txBody>
          <a:bodyPr/>
          <a:lstStyle/>
          <a:p>
            <a:r>
              <a:rPr lang="en-US" dirty="0" smtClean="0"/>
              <a:t>Read aloud and digital jumpstarts</a:t>
            </a:r>
          </a:p>
          <a:p>
            <a:pPr lvl="1"/>
            <a:r>
              <a:rPr lang="en-US" dirty="0" smtClean="0"/>
              <a:t>About the topic</a:t>
            </a:r>
          </a:p>
          <a:p>
            <a:r>
              <a:rPr lang="en-US" dirty="0" smtClean="0"/>
              <a:t>Insert method and other annotations</a:t>
            </a:r>
          </a:p>
          <a:p>
            <a:pPr lvl="1"/>
            <a:r>
              <a:rPr lang="en-US" dirty="0" smtClean="0"/>
              <a:t>Symbols and numbers</a:t>
            </a:r>
          </a:p>
          <a:p>
            <a:r>
              <a:rPr lang="en-US" dirty="0" smtClean="0"/>
              <a:t>Word clouds</a:t>
            </a:r>
          </a:p>
          <a:p>
            <a:pPr marL="114300" indent="0">
              <a:buNone/>
            </a:pPr>
            <a:endParaRPr lang="en-US" dirty="0" smtClean="0"/>
          </a:p>
          <a:p>
            <a:pPr marL="114300" indent="0">
              <a:buNone/>
            </a:pPr>
            <a:endParaRPr lang="en-US" dirty="0"/>
          </a:p>
        </p:txBody>
      </p:sp>
      <p:sp>
        <p:nvSpPr>
          <p:cNvPr id="4" name="Slide Number Placeholder 3"/>
          <p:cNvSpPr>
            <a:spLocks noGrp="1"/>
          </p:cNvSpPr>
          <p:nvPr>
            <p:ph type="sldNum" sz="quarter" idx="12"/>
          </p:nvPr>
        </p:nvSpPr>
        <p:spPr/>
        <p:txBody>
          <a:bodyPr/>
          <a:lstStyle/>
          <a:p>
            <a:fld id="{FA84A37A-AFC2-4A01-80A1-FC20F2C0D5BB}" type="slidenum">
              <a:rPr lang="en-US" smtClean="0"/>
              <a:pPr/>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991" y="1562645"/>
            <a:ext cx="2867967" cy="3476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49808" y="3692982"/>
            <a:ext cx="4184484" cy="2707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0897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fade">
                                      <p:cBhvr>
                                        <p:cTn id="27" dur="500"/>
                                        <p:tgtEl>
                                          <p:spTgt spid="102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02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27"/>
                                        </p:tgtEl>
                                        <p:attrNameLst>
                                          <p:attrName>style.visibility</p:attrName>
                                        </p:attrNameLst>
                                      </p:cBhvr>
                                      <p:to>
                                        <p:strVal val="visible"/>
                                      </p:to>
                                    </p:set>
                                    <p:animEffect transition="in" filter="fade">
                                      <p:cBhvr>
                                        <p:cTn id="41"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Contextualizing key Vocabulary </a:t>
            </a:r>
            <a:r>
              <a:rPr lang="en-US" sz="1800" dirty="0" smtClean="0"/>
              <a:t>(SIOP 79)</a:t>
            </a:r>
            <a:r>
              <a:rPr lang="en-US" dirty="0" smtClean="0"/>
              <a:t/>
            </a:r>
            <a:br>
              <a:rPr lang="en-US" dirty="0" smtClean="0"/>
            </a:br>
            <a:r>
              <a:rPr lang="en-US" sz="3100" dirty="0" smtClean="0"/>
              <a:t>Using  </a:t>
            </a:r>
            <a:r>
              <a:rPr lang="en-US" sz="3100" dirty="0" err="1" smtClean="0"/>
              <a:t>Prensky’s</a:t>
            </a:r>
            <a:r>
              <a:rPr lang="en-US" sz="3100" dirty="0" smtClean="0"/>
              <a:t> Article</a:t>
            </a:r>
            <a:endParaRPr lang="en-US" sz="3100" dirty="0"/>
          </a:p>
        </p:txBody>
      </p:sp>
      <p:sp>
        <p:nvSpPr>
          <p:cNvPr id="3" name="Content Placeholder 2"/>
          <p:cNvSpPr>
            <a:spLocks noGrp="1"/>
          </p:cNvSpPr>
          <p:nvPr>
            <p:ph idx="1"/>
          </p:nvPr>
        </p:nvSpPr>
        <p:spPr/>
        <p:txBody>
          <a:bodyPr>
            <a:normAutofit/>
          </a:bodyPr>
          <a:lstStyle/>
          <a:p>
            <a:r>
              <a:rPr lang="en-US" dirty="0" smtClean="0"/>
              <a:t>We now use </a:t>
            </a:r>
            <a:r>
              <a:rPr lang="en-US" i="1" dirty="0" smtClean="0"/>
              <a:t>digital</a:t>
            </a:r>
            <a:r>
              <a:rPr lang="en-US" dirty="0" smtClean="0"/>
              <a:t> sources instead of paper.</a:t>
            </a:r>
          </a:p>
          <a:p>
            <a:r>
              <a:rPr lang="en-US" dirty="0" smtClean="0"/>
              <a:t>The </a:t>
            </a:r>
            <a:r>
              <a:rPr lang="en-US" i="1" dirty="0" smtClean="0"/>
              <a:t>native </a:t>
            </a:r>
            <a:r>
              <a:rPr lang="en-US" dirty="0" smtClean="0"/>
              <a:t>people have lived here for much longer than anyone else.</a:t>
            </a:r>
          </a:p>
          <a:p>
            <a:r>
              <a:rPr lang="en-US" dirty="0" smtClean="0"/>
              <a:t>The </a:t>
            </a:r>
            <a:r>
              <a:rPr lang="en-US" i="1" dirty="0" smtClean="0"/>
              <a:t>immigrants</a:t>
            </a:r>
            <a:r>
              <a:rPr lang="en-US" dirty="0" smtClean="0"/>
              <a:t>, those who were not born here, now live, work, go to school, and call this place home.</a:t>
            </a:r>
          </a:p>
          <a:p>
            <a:endParaRPr lang="en-US" b="1" dirty="0"/>
          </a:p>
          <a:p>
            <a:r>
              <a:rPr lang="en-US" b="1" dirty="0" smtClean="0"/>
              <a:t>Directions: Read the first page of the article (and finish the sentence on the 2</a:t>
            </a:r>
            <a:r>
              <a:rPr lang="en-US" b="1" baseline="30000" dirty="0" smtClean="0"/>
              <a:t>nd</a:t>
            </a:r>
            <a:r>
              <a:rPr lang="en-US" b="1" dirty="0" smtClean="0"/>
              <a:t> page). Summarize the main idea of the page</a:t>
            </a:r>
            <a:r>
              <a:rPr lang="en-US" b="1" dirty="0" smtClean="0"/>
              <a:t>.</a:t>
            </a:r>
          </a:p>
        </p:txBody>
      </p:sp>
      <p:sp>
        <p:nvSpPr>
          <p:cNvPr id="4" name="Slide Number Placeholder 3"/>
          <p:cNvSpPr>
            <a:spLocks noGrp="1"/>
          </p:cNvSpPr>
          <p:nvPr>
            <p:ph type="sldNum" sz="quarter" idx="12"/>
          </p:nvPr>
        </p:nvSpPr>
        <p:spPr/>
        <p:txBody>
          <a:bodyPr/>
          <a:lstStyle/>
          <a:p>
            <a:fld id="{FA84A37A-AFC2-4A01-80A1-FC20F2C0D5BB}" type="slidenum">
              <a:rPr lang="en-US" smtClean="0"/>
              <a:pPr/>
              <a:t>7</a:t>
            </a:fld>
            <a:endParaRPr lang="en-US"/>
          </a:p>
        </p:txBody>
      </p:sp>
    </p:spTree>
    <p:extLst>
      <p:ext uri="{BB962C8B-B14F-4D97-AF65-F5344CB8AC3E}">
        <p14:creationId xmlns:p14="http://schemas.microsoft.com/office/powerpoint/2010/main" val="1596933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students need more help…</a:t>
            </a:r>
            <a:endParaRPr lang="en-US" dirty="0"/>
          </a:p>
        </p:txBody>
      </p:sp>
      <p:sp>
        <p:nvSpPr>
          <p:cNvPr id="3" name="Content Placeholder 2"/>
          <p:cNvSpPr>
            <a:spLocks noGrp="1"/>
          </p:cNvSpPr>
          <p:nvPr>
            <p:ph idx="1"/>
          </p:nvPr>
        </p:nvSpPr>
        <p:spPr/>
        <p:txBody>
          <a:bodyPr>
            <a:normAutofit/>
          </a:bodyPr>
          <a:lstStyle/>
          <a:p>
            <a:r>
              <a:rPr lang="en-US" b="1" dirty="0" smtClean="0"/>
              <a:t>Ask leading questions using the key vocabulary to bring them to the main idea. </a:t>
            </a:r>
          </a:p>
          <a:p>
            <a:pPr lvl="1"/>
            <a:r>
              <a:rPr lang="en-US" dirty="0" smtClean="0"/>
              <a:t>What is a digital native? </a:t>
            </a:r>
          </a:p>
          <a:p>
            <a:pPr lvl="1"/>
            <a:r>
              <a:rPr lang="en-US" dirty="0" smtClean="0"/>
              <a:t>How do digital natives think? </a:t>
            </a:r>
          </a:p>
          <a:p>
            <a:pPr lvl="1"/>
            <a:r>
              <a:rPr lang="en-US" dirty="0" smtClean="0"/>
              <a:t>What digital devices do they use? </a:t>
            </a:r>
          </a:p>
          <a:p>
            <a:pPr lvl="1"/>
            <a:r>
              <a:rPr lang="en-US" dirty="0" smtClean="0"/>
              <a:t>Have people always used these devices? </a:t>
            </a:r>
          </a:p>
          <a:p>
            <a:pPr lvl="1"/>
            <a:r>
              <a:rPr lang="en-US" dirty="0" smtClean="0"/>
              <a:t>What has changed? </a:t>
            </a:r>
          </a:p>
          <a:p>
            <a:pPr lvl="1"/>
            <a:r>
              <a:rPr lang="en-US" dirty="0" smtClean="0"/>
              <a:t>What is a digital immigrant? </a:t>
            </a:r>
          </a:p>
          <a:p>
            <a:r>
              <a:rPr lang="en-US" dirty="0" smtClean="0"/>
              <a:t>“Now, think about the answers to those questions. What is the main idea of this page?”</a:t>
            </a:r>
          </a:p>
        </p:txBody>
      </p:sp>
      <p:sp>
        <p:nvSpPr>
          <p:cNvPr id="4" name="Slide Number Placeholder 3"/>
          <p:cNvSpPr>
            <a:spLocks noGrp="1"/>
          </p:cNvSpPr>
          <p:nvPr>
            <p:ph type="sldNum" sz="quarter" idx="12"/>
          </p:nvPr>
        </p:nvSpPr>
        <p:spPr/>
        <p:txBody>
          <a:bodyPr/>
          <a:lstStyle/>
          <a:p>
            <a:fld id="{FA84A37A-AFC2-4A01-80A1-FC20F2C0D5BB}" type="slidenum">
              <a:rPr lang="en-US" smtClean="0"/>
              <a:pPr/>
              <a:t>8</a:t>
            </a:fld>
            <a:endParaRPr lang="en-US"/>
          </a:p>
        </p:txBody>
      </p:sp>
    </p:spTree>
    <p:extLst>
      <p:ext uri="{BB962C8B-B14F-4D97-AF65-F5344CB8AC3E}">
        <p14:creationId xmlns:p14="http://schemas.microsoft.com/office/powerpoint/2010/main" val="23035692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students need even more help…</a:t>
            </a:r>
            <a:endParaRPr lang="en-US" dirty="0"/>
          </a:p>
        </p:txBody>
      </p:sp>
      <p:sp>
        <p:nvSpPr>
          <p:cNvPr id="3" name="Content Placeholder 2"/>
          <p:cNvSpPr>
            <a:spLocks noGrp="1"/>
          </p:cNvSpPr>
          <p:nvPr>
            <p:ph idx="1"/>
          </p:nvPr>
        </p:nvSpPr>
        <p:spPr/>
        <p:txBody>
          <a:bodyPr/>
          <a:lstStyle/>
          <a:p>
            <a:r>
              <a:rPr lang="en-US" dirty="0"/>
              <a:t>Remind students that they don’t have to understand EVERY word on the page to understand the </a:t>
            </a:r>
            <a:r>
              <a:rPr lang="en-US" i="1" dirty="0"/>
              <a:t>main idea</a:t>
            </a:r>
            <a:r>
              <a:rPr lang="en-US" dirty="0"/>
              <a:t>. </a:t>
            </a:r>
          </a:p>
          <a:p>
            <a:r>
              <a:rPr lang="en-US" dirty="0" smtClean="0"/>
              <a:t>Add pictures to help contextualize the words when you first introduce them.</a:t>
            </a:r>
          </a:p>
          <a:p>
            <a:endParaRPr lang="en-US" dirty="0"/>
          </a:p>
          <a:p>
            <a:pPr marL="114300" indent="0">
              <a:buNone/>
            </a:pPr>
            <a:r>
              <a:rPr lang="en-US" dirty="0" smtClean="0"/>
              <a:t>Now finish reading the </a:t>
            </a:r>
            <a:r>
              <a:rPr lang="en-US" dirty="0" err="1" smtClean="0"/>
              <a:t>Prensky</a:t>
            </a:r>
            <a:r>
              <a:rPr lang="en-US" dirty="0" smtClean="0"/>
              <a:t> article.</a:t>
            </a:r>
            <a:endParaRPr lang="en-US" dirty="0"/>
          </a:p>
          <a:p>
            <a:endParaRPr lang="en-US" dirty="0"/>
          </a:p>
        </p:txBody>
      </p:sp>
      <p:sp>
        <p:nvSpPr>
          <p:cNvPr id="4" name="Slide Number Placeholder 3"/>
          <p:cNvSpPr>
            <a:spLocks noGrp="1"/>
          </p:cNvSpPr>
          <p:nvPr>
            <p:ph type="sldNum" sz="quarter" idx="12"/>
          </p:nvPr>
        </p:nvSpPr>
        <p:spPr/>
        <p:txBody>
          <a:bodyPr/>
          <a:lstStyle/>
          <a:p>
            <a:fld id="{FA84A37A-AFC2-4A01-80A1-FC20F2C0D5BB}" type="slidenum">
              <a:rPr lang="en-US" smtClean="0"/>
              <a:pPr/>
              <a:t>9</a:t>
            </a:fld>
            <a:endParaRPr lang="en-US"/>
          </a:p>
        </p:txBody>
      </p:sp>
    </p:spTree>
    <p:extLst>
      <p:ext uri="{BB962C8B-B14F-4D97-AF65-F5344CB8AC3E}">
        <p14:creationId xmlns:p14="http://schemas.microsoft.com/office/powerpoint/2010/main" val="531984526"/>
      </p:ext>
    </p:extLst>
  </p:cSld>
  <p:clrMapOvr>
    <a:masterClrMapping/>
  </p:clrMapOvr>
  <p:timing>
    <p:tnLst>
      <p:par>
        <p:cTn xmlns:p14="http://schemas.microsoft.com/office/powerpoint/2010/mai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1271</TotalTime>
  <Words>862</Words>
  <Application>Microsoft Macintosh PowerPoint</Application>
  <PresentationFormat>On-screen Show (4:3)</PresentationFormat>
  <Paragraphs>118</Paragraphs>
  <Slides>19</Slides>
  <Notes>2</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Adjacency</vt:lpstr>
      <vt:lpstr>PowerPoint Presentation</vt:lpstr>
      <vt:lpstr>Today’s Agenda</vt:lpstr>
      <vt:lpstr>PowerPoint Presentation</vt:lpstr>
      <vt:lpstr>SIOP: Feature 9 Key Vocabulary Emphasized  pp. 68-82</vt:lpstr>
      <vt:lpstr>SIOP: Feature 9 Key Vocabulary Emphasized  pp. 68-82</vt:lpstr>
      <vt:lpstr>SIOP: Feature 9 Key Vocabulary Emphasized  Building Background Knowledge</vt:lpstr>
      <vt:lpstr>Contextualizing key Vocabulary (SIOP 79) Using  Prensky’s Article</vt:lpstr>
      <vt:lpstr>If students need more help…</vt:lpstr>
      <vt:lpstr>If students need even more help…</vt:lpstr>
      <vt:lpstr>Four Corners Vocabulary Chart</vt:lpstr>
      <vt:lpstr>Discussion</vt:lpstr>
      <vt:lpstr>Activity</vt:lpstr>
      <vt:lpstr>Processing Language Through Content  pp. 59-61, 71-73, 85-86</vt:lpstr>
      <vt:lpstr>Processing Language Through Content  pp. 59-61, 71-73, 85-86</vt:lpstr>
      <vt:lpstr>Comprehension</vt:lpstr>
      <vt:lpstr>Comprehension</vt:lpstr>
      <vt:lpstr>Comprehension</vt:lpstr>
      <vt:lpstr>Production pp.71-72</vt:lpstr>
      <vt:lpstr>Summary</vt:lpstr>
    </vt:vector>
  </TitlesOfParts>
  <Company>University of Arizona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COH</dc:creator>
  <cp:lastModifiedBy>COH</cp:lastModifiedBy>
  <cp:revision>6</cp:revision>
  <cp:lastPrinted>2017-02-03T20:56:47Z</cp:lastPrinted>
  <dcterms:created xsi:type="dcterms:W3CDTF">2017-02-03T20:42:52Z</dcterms:created>
  <dcterms:modified xsi:type="dcterms:W3CDTF">2017-02-04T17:53:54Z</dcterms:modified>
</cp:coreProperties>
</file>