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8" r:id="rId11"/>
    <p:sldId id="279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7F673-C32A-E04A-AADB-3ED4FD2AC4E5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FE799-178D-4B4E-9F66-242314C2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56A7-E2F8-4B03-8C73-6A882556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2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5B3D-E1AE-2449-A962-0B9143634607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F791-6304-B448-BBEF-DA8A250CD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8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111"/>
            <a:ext cx="7620000" cy="6282159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sz="3600" b="1" dirty="0" smtClean="0">
              <a:latin typeface="Agency FB" panose="020B0503020202020204" pitchFamily="34" charset="0"/>
            </a:endParaRPr>
          </a:p>
          <a:p>
            <a:pPr marL="114300" indent="0" algn="ctr">
              <a:buNone/>
            </a:pPr>
            <a:r>
              <a:rPr lang="en-US" sz="3600" b="1" dirty="0" smtClean="0">
                <a:latin typeface="Agency FB" panose="020B0503020202020204" pitchFamily="34" charset="0"/>
              </a:rPr>
              <a:t>C</a:t>
            </a:r>
            <a:r>
              <a:rPr lang="en-US" sz="3600" dirty="0" smtClean="0">
                <a:latin typeface="Agency FB" panose="020B0503020202020204" pitchFamily="34" charset="0"/>
              </a:rPr>
              <a:t>ontent </a:t>
            </a:r>
            <a:r>
              <a:rPr lang="en-US" sz="3600" b="1" dirty="0" smtClean="0">
                <a:latin typeface="Agency FB" panose="020B0503020202020204" pitchFamily="34" charset="0"/>
              </a:rPr>
              <a:t>A</a:t>
            </a:r>
            <a:r>
              <a:rPr lang="en-US" sz="3600" dirty="0" smtClean="0">
                <a:latin typeface="Agency FB" panose="020B0503020202020204" pitchFamily="34" charset="0"/>
              </a:rPr>
              <a:t>rea </a:t>
            </a:r>
            <a:r>
              <a:rPr lang="en-US" sz="3600" b="1" dirty="0" smtClean="0">
                <a:latin typeface="Agency FB" panose="020B0503020202020204" pitchFamily="34" charset="0"/>
              </a:rPr>
              <a:t>T</a:t>
            </a:r>
            <a:r>
              <a:rPr lang="en-US" sz="3600" dirty="0" smtClean="0">
                <a:latin typeface="Agency FB" panose="020B0503020202020204" pitchFamily="34" charset="0"/>
              </a:rPr>
              <a:t>eacher </a:t>
            </a:r>
            <a:r>
              <a:rPr lang="en-US" sz="3600" b="1" dirty="0" smtClean="0">
                <a:latin typeface="Agency FB" panose="020B0503020202020204" pitchFamily="34" charset="0"/>
              </a:rPr>
              <a:t>T</a:t>
            </a:r>
            <a:r>
              <a:rPr lang="en-US" sz="3600" dirty="0" smtClean="0">
                <a:latin typeface="Agency FB" panose="020B0503020202020204" pitchFamily="34" charset="0"/>
              </a:rPr>
              <a:t>raining (CATT)</a:t>
            </a:r>
            <a:endParaRPr lang="en-US" sz="3600" b="1" dirty="0">
              <a:latin typeface="Agency FB" panose="020B0503020202020204" pitchFamily="34" charset="0"/>
            </a:endParaRPr>
          </a:p>
          <a:p>
            <a:pPr marL="114300" indent="0">
              <a:buNone/>
            </a:pPr>
            <a:endParaRPr lang="en-US" sz="2400" b="1" dirty="0" smtClean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marL="114300" indent="0" algn="ctr">
              <a:buNone/>
            </a:pPr>
            <a:r>
              <a:rPr lang="en-US" sz="2400" b="1" dirty="0" smtClean="0">
                <a:latin typeface="Baskerville Old Face" panose="02020602080505020303" pitchFamily="18" charset="0"/>
              </a:rPr>
              <a:t>Modifying and Developing Materials</a:t>
            </a:r>
          </a:p>
          <a:p>
            <a:pPr marL="114300" indent="0" algn="ctr">
              <a:buNone/>
            </a:pPr>
            <a:r>
              <a:rPr lang="en-US" sz="4000" b="1" u="sng" dirty="0" smtClean="0">
                <a:latin typeface="Baskerville Old Face" panose="02020602080505020303" pitchFamily="18" charset="0"/>
              </a:rPr>
              <a:t>Day Three</a:t>
            </a:r>
            <a:endParaRPr lang="en-US" sz="2800" b="1" u="sng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114300" indent="0" algn="ctr">
              <a:buNone/>
            </a:pPr>
            <a:r>
              <a:rPr lang="en-US" sz="1400" dirty="0" smtClean="0">
                <a:latin typeface="Baskerville Old Face" panose="02020602080505020303" pitchFamily="18" charset="0"/>
              </a:rPr>
              <a:t>PowerPoint Developed by Tara Chandler, Karen 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Barto</a:t>
            </a:r>
            <a:r>
              <a:rPr lang="en-US" sz="1400" dirty="0" smtClean="0">
                <a:latin typeface="Baskerville Old Face" panose="02020602080505020303" pitchFamily="18" charset="0"/>
              </a:rPr>
              <a:t>, and Tory Hunziker, CESL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44" y="4551204"/>
            <a:ext cx="2243784" cy="230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7" y="4533468"/>
            <a:ext cx="1795843" cy="201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26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Strategies: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learning strategies work best for you as a learner?</a:t>
            </a:r>
          </a:p>
          <a:p>
            <a:endParaRPr lang="en-US" dirty="0"/>
          </a:p>
          <a:p>
            <a:r>
              <a:rPr lang="en-US" dirty="0" smtClean="0"/>
              <a:t>Which learning strategies, in general, do you think will work well for your students? Why?  How will you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0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strategies will help your students better learn what they need.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But, how will they really know what they should understand each day?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Content and Language Learning Objectives!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3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“Content Objectives Clearly Defined, </a:t>
            </a:r>
            <a:r>
              <a:rPr lang="en-US" sz="2800" dirty="0" smtClean="0"/>
              <a:t>Displayed, and </a:t>
            </a:r>
            <a:r>
              <a:rPr lang="en-US" sz="2800" dirty="0"/>
              <a:t>Reviewed with Students” </a:t>
            </a:r>
            <a:r>
              <a:rPr lang="en-US" sz="2800" dirty="0" smtClean="0"/>
              <a:t>pp.26-28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/>
              <a:t>Objectives guide lessons</a:t>
            </a:r>
          </a:p>
          <a:p>
            <a:r>
              <a:rPr lang="en-US" dirty="0" smtClean="0"/>
              <a:t>Objectives identify what students should be able to do and what they should know (26).</a:t>
            </a:r>
          </a:p>
          <a:p>
            <a:r>
              <a:rPr lang="en-US" dirty="0" smtClean="0"/>
              <a:t>Create objectives for each lesson</a:t>
            </a:r>
          </a:p>
          <a:p>
            <a:r>
              <a:rPr lang="en-US" dirty="0" smtClean="0"/>
              <a:t>Write them in student-friendly terms</a:t>
            </a:r>
          </a:p>
          <a:p>
            <a:r>
              <a:rPr lang="en-US" dirty="0" smtClean="0"/>
              <a:t>Post them on the board/make them available before class</a:t>
            </a:r>
          </a:p>
          <a:p>
            <a:r>
              <a:rPr lang="en-US" dirty="0" smtClean="0"/>
              <a:t>After class, assess if the outcomes were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6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SIOP Features 1+2: Content and Language 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Well-written objectives must guide our teaching.</a:t>
            </a:r>
          </a:p>
          <a:p>
            <a:pPr marL="82296" indent="0">
              <a:buNone/>
            </a:pPr>
            <a:r>
              <a:rPr lang="en-US" dirty="0" smtClean="0"/>
              <a:t>You will have two types of objectives: content and language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SIOP Features 1+2: Content and Language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dirty="0" smtClean="0"/>
              <a:t>Content and Language Objectives</a:t>
            </a:r>
          </a:p>
          <a:p>
            <a:r>
              <a:rPr lang="en-US" dirty="0" smtClean="0"/>
              <a:t>Must be able to be taught in one lesson.</a:t>
            </a:r>
          </a:p>
          <a:p>
            <a:r>
              <a:rPr lang="en-US" dirty="0" smtClean="0"/>
              <a:t>Only 1-2 content objectives per lesson.</a:t>
            </a:r>
          </a:p>
          <a:p>
            <a:r>
              <a:rPr lang="en-US" dirty="0" smtClean="0"/>
              <a:t>Tell students what your objectives are.</a:t>
            </a:r>
          </a:p>
          <a:p>
            <a:r>
              <a:rPr lang="en-US" dirty="0" smtClean="0"/>
              <a:t>Review objectives at the end of class. Did the students achieve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2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SIOP Features 1+2: Content and Language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Language </a:t>
            </a:r>
            <a:r>
              <a:rPr lang="en-US" dirty="0"/>
              <a:t>Objectives </a:t>
            </a:r>
            <a:r>
              <a:rPr lang="en-US" dirty="0" smtClean="0"/>
              <a:t>pp.28-31</a:t>
            </a:r>
          </a:p>
          <a:p>
            <a:r>
              <a:rPr lang="en-US" dirty="0" smtClean="0"/>
              <a:t>May progress during the week from simpler to more difficult (</a:t>
            </a:r>
            <a:r>
              <a:rPr lang="en-US" dirty="0" err="1" smtClean="0"/>
              <a:t>ie</a:t>
            </a:r>
            <a:r>
              <a:rPr lang="en-US" dirty="0" smtClean="0"/>
              <a:t>: recognition to creation)</a:t>
            </a:r>
          </a:p>
          <a:p>
            <a:r>
              <a:rPr lang="en-US" dirty="0" smtClean="0"/>
              <a:t>Provide opportunities for oral language practice (not just written).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5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SIOP Features 1+2: Content and Language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 algn="ctr">
              <a:buNone/>
            </a:pPr>
            <a:r>
              <a:rPr lang="en-US" dirty="0" smtClean="0"/>
              <a:t>Writing Content and Language Objectives</a:t>
            </a:r>
          </a:p>
          <a:p>
            <a:pPr marL="82296" indent="0" algn="ctr">
              <a:buNone/>
            </a:pPr>
            <a:endParaRPr lang="en-US" dirty="0" smtClean="0"/>
          </a:p>
          <a:p>
            <a:r>
              <a:rPr lang="en-US" dirty="0" smtClean="0"/>
              <a:t>Language and content objectives can be similar or even interchangeable. (see p. 36)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action</a:t>
            </a:r>
            <a:r>
              <a:rPr lang="en-US" dirty="0" smtClean="0"/>
              <a:t> verbs for objectives: identify, solve, define, compare, summarize, find.</a:t>
            </a:r>
          </a:p>
          <a:p>
            <a:r>
              <a:rPr lang="en-US" smtClean="0"/>
              <a:t>Avoid non-action </a:t>
            </a:r>
            <a:r>
              <a:rPr lang="en-US" dirty="0" smtClean="0"/>
              <a:t>verbs like </a:t>
            </a:r>
            <a:r>
              <a:rPr lang="en-US" i="1" dirty="0" smtClean="0"/>
              <a:t>learn, know, understand</a:t>
            </a:r>
            <a:r>
              <a:rPr lang="en-US" dirty="0" smtClean="0"/>
              <a:t>. These are not measurable and should be not be included in outcome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3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598"/>
            <a:ext cx="8229600" cy="48445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come from 4 main categories:</a:t>
            </a:r>
          </a:p>
          <a:p>
            <a:r>
              <a:rPr lang="en-US" dirty="0" smtClean="0"/>
              <a:t>Academic Vocabulary</a:t>
            </a:r>
          </a:p>
          <a:p>
            <a:pPr lvl="1"/>
            <a:r>
              <a:rPr lang="en-US" dirty="0" smtClean="0"/>
              <a:t>Content vocabulary</a:t>
            </a:r>
          </a:p>
          <a:p>
            <a:pPr lvl="1"/>
            <a:r>
              <a:rPr lang="en-US" dirty="0" smtClean="0"/>
              <a:t>General academic vocabulary</a:t>
            </a:r>
          </a:p>
          <a:p>
            <a:pPr lvl="1"/>
            <a:r>
              <a:rPr lang="en-US" dirty="0" smtClean="0"/>
              <a:t>Word parts</a:t>
            </a:r>
          </a:p>
          <a:p>
            <a:r>
              <a:rPr lang="en-US" dirty="0" smtClean="0"/>
              <a:t>Language skills and functions</a:t>
            </a:r>
          </a:p>
          <a:p>
            <a:r>
              <a:rPr lang="en-US" dirty="0" smtClean="0"/>
              <a:t>Language structures or grammar</a:t>
            </a:r>
          </a:p>
          <a:p>
            <a:r>
              <a:rPr lang="en-US" dirty="0" smtClean="0"/>
              <a:t>Language learning strategies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8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language objectives would be involved in your assessments?</a:t>
            </a:r>
          </a:p>
          <a:p>
            <a:pPr lvl="1"/>
            <a:r>
              <a:rPr lang="en-US" dirty="0" smtClean="0"/>
              <a:t>Make those explicit in class activities that lead up to the assessment</a:t>
            </a:r>
            <a:endParaRPr lang="en-US" dirty="0"/>
          </a:p>
          <a:p>
            <a:r>
              <a:rPr lang="en-US" dirty="0" smtClean="0"/>
              <a:t>You may not have language objectives in every class (or even in many classes)</a:t>
            </a:r>
          </a:p>
          <a:p>
            <a:r>
              <a:rPr lang="en-US" dirty="0" smtClean="0"/>
              <a:t>Be explicit with students about when and why language objectives are present</a:t>
            </a:r>
          </a:p>
        </p:txBody>
      </p:sp>
    </p:spTree>
    <p:extLst>
      <p:ext uri="{BB962C8B-B14F-4D97-AF65-F5344CB8AC3E}">
        <p14:creationId xmlns:p14="http://schemas.microsoft.com/office/powerpoint/2010/main" val="179698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dirty="0" smtClean="0"/>
              <a:t>“Language Objectives </a:t>
            </a:r>
            <a:r>
              <a:rPr lang="en-US" sz="2000" dirty="0"/>
              <a:t>Clearly Defined, Displayed, and Reviewed with Students” </a:t>
            </a:r>
            <a:r>
              <a:rPr lang="en-US" sz="2000" dirty="0" smtClean="0"/>
              <a:t>pp.28-31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requirements as content objectives</a:t>
            </a:r>
          </a:p>
          <a:p>
            <a:r>
              <a:rPr lang="en-US" dirty="0" smtClean="0"/>
              <a:t>Language acquisition is a process. Cover a range of skills throughout the week.  Process-oriented to performance-oriented.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4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Strategies</a:t>
            </a:r>
          </a:p>
          <a:p>
            <a:endParaRPr lang="en-US" dirty="0"/>
          </a:p>
          <a:p>
            <a:r>
              <a:rPr lang="en-US" dirty="0" smtClean="0"/>
              <a:t>Content Objectives Clearly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7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SIOP Feature 1 + 2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5 minutes to write one content objective for  a lesson you have taught before.</a:t>
            </a:r>
          </a:p>
          <a:p>
            <a:r>
              <a:rPr lang="en-US" dirty="0" smtClean="0"/>
              <a:t> Share your </a:t>
            </a:r>
            <a:r>
              <a:rPr lang="en-US" dirty="0" smtClean="0"/>
              <a:t>content objective with a partner and discuss the objective based on what the article says.</a:t>
            </a:r>
          </a:p>
          <a:p>
            <a:pPr lvl="1"/>
            <a:r>
              <a:rPr lang="en-US" dirty="0" smtClean="0"/>
              <a:t>Does it meet the requirements listed in the article?</a:t>
            </a:r>
          </a:p>
          <a:p>
            <a:pPr lvl="1"/>
            <a:r>
              <a:rPr lang="en-US" dirty="0" smtClean="0"/>
              <a:t>Does it use a phrase like those in figure 2.1?</a:t>
            </a:r>
          </a:p>
          <a:p>
            <a:pPr lvl="1"/>
            <a:r>
              <a:rPr lang="en-US" dirty="0" smtClean="0"/>
              <a:t>Could it be written more clearly?</a:t>
            </a:r>
          </a:p>
          <a:p>
            <a:pPr lvl="1"/>
            <a:r>
              <a:rPr lang="en-US" dirty="0" smtClean="0"/>
              <a:t>Does your partner understand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3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strategies</a:t>
            </a:r>
          </a:p>
          <a:p>
            <a:pPr lvl="1"/>
            <a:r>
              <a:rPr lang="en-US" dirty="0" smtClean="0"/>
              <a:t>Help students learn more effectively</a:t>
            </a:r>
          </a:p>
          <a:p>
            <a:pPr lvl="1"/>
            <a:r>
              <a:rPr lang="en-US" dirty="0" smtClean="0"/>
              <a:t>Must be taught</a:t>
            </a:r>
          </a:p>
          <a:p>
            <a:r>
              <a:rPr lang="en-US" dirty="0" smtClean="0"/>
              <a:t>Content and Language Objectives</a:t>
            </a:r>
          </a:p>
          <a:p>
            <a:pPr lvl="1"/>
            <a:r>
              <a:rPr lang="en-US" dirty="0" smtClean="0"/>
              <a:t>Should be clear in instructor’s mind while planning, designing assessments, and teaching</a:t>
            </a:r>
          </a:p>
          <a:p>
            <a:pPr lvl="1"/>
            <a:r>
              <a:rPr lang="en-US" dirty="0" smtClean="0"/>
              <a:t>Should be displayed and reviewed with students, ideally in each class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Learning Strategies Article</a:t>
            </a:r>
            <a:br>
              <a:rPr lang="en-US" dirty="0" smtClean="0"/>
            </a:br>
            <a:r>
              <a:rPr lang="en-US" sz="2200" dirty="0" smtClean="0"/>
              <a:t>pp.116-119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Connections </a:t>
            </a:r>
            <a:r>
              <a:rPr lang="en-US" sz="2400" dirty="0" smtClean="0"/>
              <a:t>to the </a:t>
            </a:r>
            <a:r>
              <a:rPr lang="en-US" sz="2400" dirty="0"/>
              <a:t>new information are stronger when students have previous knowledge that connects to what they are learning.</a:t>
            </a:r>
          </a:p>
          <a:p>
            <a:r>
              <a:rPr lang="en-US" sz="2400" dirty="0"/>
              <a:t>Learning strategies must be taught.  </a:t>
            </a:r>
          </a:p>
          <a:p>
            <a:pPr lvl="1"/>
            <a:r>
              <a:rPr lang="en-US" sz="2000" dirty="0"/>
              <a:t>We can’t assume students know them already.</a:t>
            </a:r>
          </a:p>
          <a:p>
            <a:pPr lvl="1"/>
            <a:r>
              <a:rPr lang="en-US" sz="2000" dirty="0"/>
              <a:t>We can teach them, model them, scaffold them.</a:t>
            </a:r>
          </a:p>
          <a:p>
            <a:pPr lvl="1"/>
            <a:r>
              <a:rPr lang="en-US" sz="2000" dirty="0"/>
              <a:t>Self-regulated, independent learning is the goal</a:t>
            </a:r>
          </a:p>
          <a:p>
            <a:r>
              <a:rPr lang="en-US" sz="2400" dirty="0" smtClean="0"/>
              <a:t>Three types of strategies: cognitive, metacognitive, language learning.</a:t>
            </a:r>
          </a:p>
          <a:p>
            <a:pPr lvl="1"/>
            <a:r>
              <a:rPr lang="en-US" sz="2000" dirty="0"/>
              <a:t>Cognitive: organize information. </a:t>
            </a:r>
          </a:p>
          <a:p>
            <a:pPr lvl="2"/>
            <a:r>
              <a:rPr lang="en-US" sz="1600" dirty="0"/>
              <a:t>Taking notes and annotating, previewing, using graphic organizers, key vocabulary.</a:t>
            </a:r>
          </a:p>
          <a:p>
            <a:pPr lvl="1"/>
            <a:r>
              <a:rPr lang="en-US" sz="2000" dirty="0"/>
              <a:t>Metacognitive: purposeful self-monitoring.</a:t>
            </a:r>
          </a:p>
          <a:p>
            <a:pPr lvl="2"/>
            <a:r>
              <a:rPr lang="en-US" sz="1600" dirty="0"/>
              <a:t>Predict, infer, ask questions, summarize</a:t>
            </a:r>
          </a:p>
          <a:p>
            <a:pPr lvl="1"/>
            <a:r>
              <a:rPr lang="en-US" sz="2000" dirty="0" smtClean="0"/>
              <a:t>Language learning: conscious use.</a:t>
            </a:r>
          </a:p>
          <a:p>
            <a:pPr lvl="2"/>
            <a:r>
              <a:rPr lang="en-US" sz="1600" dirty="0" smtClean="0"/>
              <a:t>Identifying and using word patterns, grouping and labeling, logical guesses, paraphrasing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601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Strategies Article</a:t>
            </a:r>
            <a:br>
              <a:rPr lang="en-US" dirty="0"/>
            </a:br>
            <a:r>
              <a:rPr lang="en-US" sz="2200" dirty="0"/>
              <a:t>pp.116-119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800" dirty="0" smtClean="0"/>
              <a:t>Three steps to teaching these strategies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Instruct them.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Model them.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Scaffold them.</a:t>
            </a:r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Aim for three kinds of knowledge: declarative, procedural, conditional</a:t>
            </a:r>
          </a:p>
          <a:p>
            <a:r>
              <a:rPr lang="en-US" sz="2800" dirty="0" smtClean="0"/>
              <a:t>Declarative: I can define or identify the strategy.</a:t>
            </a:r>
          </a:p>
          <a:p>
            <a:r>
              <a:rPr lang="en-US" sz="2800" dirty="0" smtClean="0"/>
              <a:t>Procedural: I can use it.</a:t>
            </a:r>
          </a:p>
          <a:p>
            <a:r>
              <a:rPr lang="en-US" sz="2800" dirty="0" smtClean="0"/>
              <a:t>Conditional: I know when it’s appropriate to use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936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Strategies Article</a:t>
            </a:r>
            <a:br>
              <a:rPr lang="en-US" dirty="0"/>
            </a:br>
            <a:r>
              <a:rPr lang="en-US" sz="2200" dirty="0"/>
              <a:t>pp.116-119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0292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3600" dirty="0" smtClean="0"/>
              <a:t>Activity practicing step 1</a:t>
            </a:r>
            <a:endParaRPr lang="en-US" sz="3600" dirty="0"/>
          </a:p>
          <a:p>
            <a:pPr marL="596646" indent="-514350">
              <a:buFont typeface="+mj-lt"/>
              <a:buAutoNum type="arabicPeriod"/>
            </a:pPr>
            <a:r>
              <a:rPr lang="en-US" sz="3600" b="1" u="sng" dirty="0"/>
              <a:t>Instruct them.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3600" dirty="0"/>
              <a:t>Model them.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3600" dirty="0"/>
              <a:t>Scaffold them.</a:t>
            </a:r>
          </a:p>
          <a:p>
            <a:pPr marL="0" indent="0">
              <a:buNone/>
            </a:pPr>
            <a:r>
              <a:rPr lang="en-US" sz="3600" dirty="0" smtClean="0"/>
              <a:t>Groups of 3</a:t>
            </a:r>
          </a:p>
          <a:p>
            <a:pPr marL="0" indent="0">
              <a:buNone/>
            </a:pPr>
            <a:r>
              <a:rPr lang="en-US" sz="3600" dirty="0" smtClean="0"/>
              <a:t>Each person will choose a different learning strategy from pages 117-118 and explain to the group </a:t>
            </a:r>
            <a:r>
              <a:rPr lang="en-US" sz="3600" i="1" dirty="0" smtClean="0"/>
              <a:t>how you would </a:t>
            </a:r>
            <a:r>
              <a:rPr lang="en-US" sz="3600" b="1" i="1" dirty="0" smtClean="0"/>
              <a:t>teach this skill </a:t>
            </a:r>
            <a:r>
              <a:rPr lang="en-US" sz="3600" i="1" dirty="0" smtClean="0"/>
              <a:t>to your students.</a:t>
            </a:r>
          </a:p>
        </p:txBody>
      </p:sp>
    </p:spTree>
    <p:extLst>
      <p:ext uri="{BB962C8B-B14F-4D97-AF65-F5344CB8AC3E}">
        <p14:creationId xmlns:p14="http://schemas.microsoft.com/office/powerpoint/2010/main" val="221202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Strategies Article</a:t>
            </a:r>
            <a:br>
              <a:rPr lang="en-US" dirty="0"/>
            </a:br>
            <a:r>
              <a:rPr lang="en-US" sz="2200" dirty="0" smtClean="0"/>
              <a:t>pp.119-120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n-US" sz="3200" dirty="0" smtClean="0"/>
              <a:t>Take-away message:</a:t>
            </a:r>
          </a:p>
          <a:p>
            <a:r>
              <a:rPr lang="en-US" sz="3200" dirty="0" smtClean="0"/>
              <a:t>Students probably know how to do these in their first language. They just need to learn what it’s called in English and what your particular expectations are.</a:t>
            </a:r>
          </a:p>
          <a:p>
            <a:r>
              <a:rPr lang="en-US" sz="3200" dirty="0" smtClean="0"/>
              <a:t>The goal is for learners to </a:t>
            </a:r>
            <a:r>
              <a:rPr lang="en-US" sz="3200" i="1" dirty="0" smtClean="0"/>
              <a:t>independently</a:t>
            </a:r>
            <a:r>
              <a:rPr lang="en-US" sz="3200" dirty="0" smtClean="0"/>
              <a:t> use a </a:t>
            </a:r>
            <a:r>
              <a:rPr lang="en-US" sz="3200" i="1" dirty="0" smtClean="0"/>
              <a:t>variety</a:t>
            </a:r>
            <a:r>
              <a:rPr lang="en-US" sz="3200" dirty="0" smtClean="0"/>
              <a:t> of strategies.</a:t>
            </a:r>
          </a:p>
          <a:p>
            <a:r>
              <a:rPr lang="en-US" sz="3200" dirty="0" smtClean="0"/>
              <a:t>Don’t introduce too many learning strategies at once.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497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Strategies Article</a:t>
            </a:r>
            <a:br>
              <a:rPr lang="en-US" dirty="0"/>
            </a:br>
            <a:r>
              <a:rPr lang="en-US" sz="2200" dirty="0" smtClean="0"/>
              <a:t>pp.120-124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4800" dirty="0" smtClean="0"/>
              <a:t>Scaffolding</a:t>
            </a:r>
            <a:endParaRPr lang="en-U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2590800" cy="350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05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Strategies Article</a:t>
            </a:r>
            <a:br>
              <a:rPr lang="en-US" dirty="0"/>
            </a:br>
            <a:r>
              <a:rPr lang="en-US" sz="2200" dirty="0"/>
              <a:t>pp.120-124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Words to know</a:t>
            </a:r>
          </a:p>
          <a:p>
            <a:r>
              <a:rPr lang="en-US" sz="2400" dirty="0"/>
              <a:t>Scaffolding p.120</a:t>
            </a:r>
          </a:p>
          <a:p>
            <a:pPr lvl="1"/>
            <a:r>
              <a:rPr lang="en-US" sz="2000" dirty="0"/>
              <a:t>Assistance provided by a teacher to help students reach the next level.</a:t>
            </a:r>
          </a:p>
          <a:p>
            <a:r>
              <a:rPr lang="en-US" sz="2400" dirty="0"/>
              <a:t>ZPD (Zone of Proximal Development) p.120</a:t>
            </a:r>
          </a:p>
          <a:p>
            <a:pPr lvl="1"/>
            <a:r>
              <a:rPr lang="en-US" sz="2000" dirty="0"/>
              <a:t>Developed by Vygotsky.</a:t>
            </a:r>
          </a:p>
          <a:p>
            <a:pPr lvl="1"/>
            <a:r>
              <a:rPr lang="en-US" sz="2000" dirty="0"/>
              <a:t>Difference between what a student can do on their own and what they can do with assistance.</a:t>
            </a:r>
            <a:endParaRPr lang="en-US" sz="1600" dirty="0"/>
          </a:p>
          <a:p>
            <a:r>
              <a:rPr lang="en-US" sz="2400" dirty="0"/>
              <a:t>GRR (Gradual Release of Responsibility) p.120</a:t>
            </a:r>
          </a:p>
          <a:p>
            <a:pPr lvl="1"/>
            <a:r>
              <a:rPr lang="en-US" sz="2000" dirty="0"/>
              <a:t>Instructional cycle: Input </a:t>
            </a:r>
            <a:r>
              <a:rPr lang="en-US" sz="2000" dirty="0">
                <a:sym typeface="Wingdings" panose="05000000000000000000" pitchFamily="2" charset="2"/>
              </a:rPr>
              <a:t> Demonstration  Guided Practice  Independent Practice</a:t>
            </a:r>
            <a:endParaRPr lang="en-US" sz="2000" dirty="0"/>
          </a:p>
          <a:p>
            <a:r>
              <a:rPr lang="en-US" sz="2400" dirty="0" smtClean="0"/>
              <a:t>Remember: Scaffolding up </a:t>
            </a:r>
            <a:r>
              <a:rPr lang="en-US" sz="2400" i="1" dirty="0" smtClean="0"/>
              <a:t>and down </a:t>
            </a:r>
            <a:r>
              <a:rPr lang="en-US" sz="2400" dirty="0" smtClean="0"/>
              <a:t>is important!</a:t>
            </a:r>
          </a:p>
        </p:txBody>
      </p:sp>
    </p:spTree>
    <p:extLst>
      <p:ext uri="{BB962C8B-B14F-4D97-AF65-F5344CB8AC3E}">
        <p14:creationId xmlns:p14="http://schemas.microsoft.com/office/powerpoint/2010/main" val="283883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Strategies Article</a:t>
            </a:r>
            <a:br>
              <a:rPr lang="en-US" dirty="0"/>
            </a:br>
            <a:r>
              <a:rPr lang="en-US" sz="2200" dirty="0"/>
              <a:t>pp.120-124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400" dirty="0" smtClean="0"/>
              <a:t>Three types of scaffolding:  Verbal, Procedural, Instructional</a:t>
            </a:r>
          </a:p>
          <a:p>
            <a:pPr marL="82296" indent="0">
              <a:buNone/>
            </a:pPr>
            <a:r>
              <a:rPr lang="en-US" sz="2400" b="1" dirty="0" smtClean="0"/>
              <a:t>Verbal</a:t>
            </a:r>
            <a:endParaRPr lang="en-US" sz="2400" dirty="0"/>
          </a:p>
          <a:p>
            <a:r>
              <a:rPr lang="en-US" sz="2400" dirty="0" smtClean="0"/>
              <a:t>Restating a student’s response.</a:t>
            </a:r>
          </a:p>
          <a:p>
            <a:r>
              <a:rPr lang="en-US" sz="2400" dirty="0" smtClean="0"/>
              <a:t>Model how you work through an unknown.</a:t>
            </a:r>
          </a:p>
          <a:p>
            <a:r>
              <a:rPr lang="en-US" sz="2400" dirty="0" smtClean="0"/>
              <a:t>Correcting pronunciation.</a:t>
            </a:r>
          </a:p>
          <a:p>
            <a:pPr marL="82296" indent="0">
              <a:buNone/>
            </a:pPr>
            <a:r>
              <a:rPr lang="en-US" sz="2400" b="1" dirty="0" smtClean="0"/>
              <a:t>Procedural</a:t>
            </a:r>
            <a:endParaRPr lang="en-US" sz="2400" dirty="0" smtClean="0"/>
          </a:p>
          <a:p>
            <a:r>
              <a:rPr lang="en-US" sz="2400" dirty="0" smtClean="0"/>
              <a:t>Teach </a:t>
            </a:r>
            <a:r>
              <a:rPr lang="en-US" sz="2400" dirty="0" smtClean="0">
                <a:sym typeface="Wingdings" panose="05000000000000000000" pitchFamily="2" charset="2"/>
              </a:rPr>
              <a:t> model  guided practice  independent practice with peers  independent use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Small-group instruction with practice of new strategy.</a:t>
            </a:r>
          </a:p>
          <a:p>
            <a:pPr marL="82296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Instructional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Pre-reading tools, graphic organizers, models of completed assignments that meet stated requirements.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60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1080</Words>
  <Application>Microsoft Macintosh PowerPoint</Application>
  <PresentationFormat>On-screen Show (4:3)</PresentationFormat>
  <Paragraphs>138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Today’s Agenda</vt:lpstr>
      <vt:lpstr>Learning Strategies Article pp.116-119</vt:lpstr>
      <vt:lpstr>Learning Strategies Article pp.116-119</vt:lpstr>
      <vt:lpstr>Learning Strategies Article pp.116-119</vt:lpstr>
      <vt:lpstr>Learning Strategies Article pp.119-120</vt:lpstr>
      <vt:lpstr>Learning Strategies Article pp.120-124</vt:lpstr>
      <vt:lpstr>Learning Strategies Article pp.120-124</vt:lpstr>
      <vt:lpstr>Learning Strategies Article pp.120-124</vt:lpstr>
      <vt:lpstr>Learning Strategies: Discussion</vt:lpstr>
      <vt:lpstr>PowerPoint Presentation</vt:lpstr>
      <vt:lpstr> “Content Objectives Clearly Defined, Displayed, and Reviewed with Students” pp.26-28</vt:lpstr>
      <vt:lpstr>SIOP Features 1+2: Content and Language Objectives </vt:lpstr>
      <vt:lpstr>SIOP Features 1+2: Content and Language Objectives</vt:lpstr>
      <vt:lpstr>SIOP Features 1+2: Content and Language Objectives</vt:lpstr>
      <vt:lpstr>SIOP Features 1+2: Content and Language Objectives</vt:lpstr>
      <vt:lpstr>Language Objectives</vt:lpstr>
      <vt:lpstr>Language objectives</vt:lpstr>
      <vt:lpstr> “Language Objectives Clearly Defined, Displayed, and Reviewed with Students” pp.28-31</vt:lpstr>
      <vt:lpstr>SIOP Feature 1 + 2 Activity</vt:lpstr>
      <vt:lpstr>Summary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COH</dc:creator>
  <cp:lastModifiedBy>COH</cp:lastModifiedBy>
  <cp:revision>10</cp:revision>
  <dcterms:created xsi:type="dcterms:W3CDTF">2017-02-03T20:47:40Z</dcterms:created>
  <dcterms:modified xsi:type="dcterms:W3CDTF">2017-02-04T19:27:07Z</dcterms:modified>
</cp:coreProperties>
</file>