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7" r:id="rId2"/>
    <p:sldId id="31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9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A2796-E693-4441-AFCD-8DF920B53197}" type="datetimeFigureOut">
              <a:rPr lang="en-US" smtClean="0"/>
              <a:t>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BD3EF-EBEE-0B40-8541-4EDBE8B8FE49}" type="slidenum">
              <a:rPr lang="en-US" smtClean="0"/>
              <a:t>‹#›</a:t>
            </a:fld>
            <a:endParaRPr lang="en-US"/>
          </a:p>
        </p:txBody>
      </p:sp>
    </p:spTree>
    <p:extLst>
      <p:ext uri="{BB962C8B-B14F-4D97-AF65-F5344CB8AC3E}">
        <p14:creationId xmlns:p14="http://schemas.microsoft.com/office/powerpoint/2010/main" val="21260867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56A7-E2F8-4B03-8C73-6A882556F9F0}" type="slidenum">
              <a:rPr lang="en-US" smtClean="0"/>
              <a:t>1</a:t>
            </a:fld>
            <a:endParaRPr lang="en-US"/>
          </a:p>
        </p:txBody>
      </p:sp>
    </p:spTree>
    <p:extLst>
      <p:ext uri="{BB962C8B-B14F-4D97-AF65-F5344CB8AC3E}">
        <p14:creationId xmlns:p14="http://schemas.microsoft.com/office/powerpoint/2010/main" val="246668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A809C-C570-9744-8D56-C1E64ED762FE}" type="slidenum">
              <a:rPr lang="en-US" smtClean="0"/>
              <a:t>3</a:t>
            </a:fld>
            <a:endParaRPr lang="en-US"/>
          </a:p>
        </p:txBody>
      </p:sp>
    </p:spTree>
    <p:extLst>
      <p:ext uri="{BB962C8B-B14F-4D97-AF65-F5344CB8AC3E}">
        <p14:creationId xmlns:p14="http://schemas.microsoft.com/office/powerpoint/2010/main" val="315318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2E980-397E-CE47-8E65-F77BCA19CD2E}"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88645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2E980-397E-CE47-8E65-F77BCA19CD2E}"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136210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2E980-397E-CE47-8E65-F77BCA19CD2E}"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118566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2E980-397E-CE47-8E65-F77BCA19CD2E}"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68775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E980-397E-CE47-8E65-F77BCA19CD2E}"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309706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2E980-397E-CE47-8E65-F77BCA19CD2E}"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322725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2E980-397E-CE47-8E65-F77BCA19CD2E}" type="datetimeFigureOut">
              <a:rPr lang="en-US" smtClean="0"/>
              <a:t>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126746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2E980-397E-CE47-8E65-F77BCA19CD2E}" type="datetimeFigureOut">
              <a:rPr lang="en-US" smtClean="0"/>
              <a:t>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324725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2E980-397E-CE47-8E65-F77BCA19CD2E}" type="datetimeFigureOut">
              <a:rPr lang="en-US" smtClean="0"/>
              <a:t>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9255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2E980-397E-CE47-8E65-F77BCA19CD2E}"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373608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2E980-397E-CE47-8E65-F77BCA19CD2E}"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49D82-CE13-494F-A0B1-A5805715B40A}" type="slidenum">
              <a:rPr lang="en-US" smtClean="0"/>
              <a:t>‹#›</a:t>
            </a:fld>
            <a:endParaRPr lang="en-US"/>
          </a:p>
        </p:txBody>
      </p:sp>
    </p:spTree>
    <p:extLst>
      <p:ext uri="{BB962C8B-B14F-4D97-AF65-F5344CB8AC3E}">
        <p14:creationId xmlns:p14="http://schemas.microsoft.com/office/powerpoint/2010/main" val="3650210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2E980-397E-CE47-8E65-F77BCA19CD2E}" type="datetimeFigureOut">
              <a:rPr lang="en-US" smtClean="0"/>
              <a:t>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49D82-CE13-494F-A0B1-A5805715B40A}" type="slidenum">
              <a:rPr lang="en-US" smtClean="0"/>
              <a:t>‹#›</a:t>
            </a:fld>
            <a:endParaRPr lang="en-US"/>
          </a:p>
        </p:txBody>
      </p:sp>
    </p:spTree>
    <p:extLst>
      <p:ext uri="{BB962C8B-B14F-4D97-AF65-F5344CB8AC3E}">
        <p14:creationId xmlns:p14="http://schemas.microsoft.com/office/powerpoint/2010/main" val="162623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9111"/>
            <a:ext cx="7620000" cy="6282159"/>
          </a:xfrm>
        </p:spPr>
        <p:txBody>
          <a:bodyPr>
            <a:normAutofit/>
          </a:bodyPr>
          <a:lstStyle/>
          <a:p>
            <a:pPr marL="114300" indent="0" algn="ctr">
              <a:buNone/>
            </a:pPr>
            <a:endParaRPr lang="en-US" sz="3600" b="1" dirty="0" smtClean="0">
              <a:latin typeface="Agency FB" panose="020B0503020202020204" pitchFamily="34" charset="0"/>
            </a:endParaRPr>
          </a:p>
          <a:p>
            <a:pPr marL="114300" indent="0" algn="ctr">
              <a:buNone/>
            </a:pPr>
            <a:r>
              <a:rPr lang="en-US" sz="3600" b="1" dirty="0" smtClean="0">
                <a:latin typeface="Agency FB" panose="020B0503020202020204" pitchFamily="34" charset="0"/>
              </a:rPr>
              <a:t>C</a:t>
            </a:r>
            <a:r>
              <a:rPr lang="en-US" sz="3600" dirty="0" smtClean="0">
                <a:latin typeface="Agency FB" panose="020B0503020202020204" pitchFamily="34" charset="0"/>
              </a:rPr>
              <a:t>ontent </a:t>
            </a:r>
            <a:r>
              <a:rPr lang="en-US" sz="3600" b="1" dirty="0" smtClean="0">
                <a:latin typeface="Agency FB" panose="020B0503020202020204" pitchFamily="34" charset="0"/>
              </a:rPr>
              <a:t>A</a:t>
            </a:r>
            <a:r>
              <a:rPr lang="en-US" sz="3600" dirty="0" smtClean="0">
                <a:latin typeface="Agency FB" panose="020B0503020202020204" pitchFamily="34" charset="0"/>
              </a:rPr>
              <a:t>rea </a:t>
            </a:r>
            <a:r>
              <a:rPr lang="en-US" sz="3600" b="1" dirty="0" smtClean="0">
                <a:latin typeface="Agency FB" panose="020B0503020202020204" pitchFamily="34" charset="0"/>
              </a:rPr>
              <a:t>T</a:t>
            </a:r>
            <a:r>
              <a:rPr lang="en-US" sz="3600" dirty="0" smtClean="0">
                <a:latin typeface="Agency FB" panose="020B0503020202020204" pitchFamily="34" charset="0"/>
              </a:rPr>
              <a:t>eacher </a:t>
            </a:r>
            <a:r>
              <a:rPr lang="en-US" sz="3600" b="1" dirty="0" smtClean="0">
                <a:latin typeface="Agency FB" panose="020B0503020202020204" pitchFamily="34" charset="0"/>
              </a:rPr>
              <a:t>T</a:t>
            </a:r>
            <a:r>
              <a:rPr lang="en-US" sz="3600" dirty="0" smtClean="0">
                <a:latin typeface="Agency FB" panose="020B0503020202020204" pitchFamily="34" charset="0"/>
              </a:rPr>
              <a:t>raining (CATT)</a:t>
            </a:r>
            <a:endParaRPr lang="en-US" sz="3600" b="1" dirty="0">
              <a:latin typeface="Agency FB" panose="020B0503020202020204" pitchFamily="34" charset="0"/>
            </a:endParaRPr>
          </a:p>
          <a:p>
            <a:pPr marL="114300" indent="0">
              <a:buNone/>
            </a:pPr>
            <a:endParaRPr lang="en-US" sz="2400" b="1" dirty="0" smtClean="0">
              <a:solidFill>
                <a:srgbClr val="7030A0"/>
              </a:solidFill>
              <a:latin typeface="Baskerville Old Face" panose="02020602080505020303" pitchFamily="18" charset="0"/>
            </a:endParaRPr>
          </a:p>
          <a:p>
            <a:pPr marL="114300" indent="0" algn="ctr">
              <a:buNone/>
            </a:pPr>
            <a:r>
              <a:rPr lang="en-US" sz="2400" b="1" dirty="0" smtClean="0">
                <a:latin typeface="Baskerville Old Face" panose="02020602080505020303" pitchFamily="18" charset="0"/>
              </a:rPr>
              <a:t>Modifying and Developing Materials</a:t>
            </a:r>
          </a:p>
          <a:p>
            <a:pPr marL="114300" indent="0" algn="ctr">
              <a:buNone/>
            </a:pPr>
            <a:r>
              <a:rPr lang="en-US" sz="4000" b="1" u="sng" dirty="0" smtClean="0">
                <a:latin typeface="Baskerville Old Face" panose="02020602080505020303" pitchFamily="18" charset="0"/>
              </a:rPr>
              <a:t>Day</a:t>
            </a:r>
            <a:r>
              <a:rPr lang="en-US" sz="4000" b="1" u="sng" dirty="0" smtClean="0">
                <a:latin typeface="Baskerville Old Face" panose="02020602080505020303" pitchFamily="18" charset="0"/>
              </a:rPr>
              <a:t> Four</a:t>
            </a:r>
            <a:endParaRPr lang="en-US" sz="2800" b="1" u="sng" dirty="0">
              <a:solidFill>
                <a:srgbClr val="FF0000"/>
              </a:solidFill>
              <a:latin typeface="Baskerville Old Face" panose="02020602080505020303" pitchFamily="18" charset="0"/>
            </a:endParaRPr>
          </a:p>
        </p:txBody>
      </p:sp>
      <p:sp>
        <p:nvSpPr>
          <p:cNvPr id="4" name="Slide Number Placeholder 3"/>
          <p:cNvSpPr>
            <a:spLocks noGrp="1"/>
          </p:cNvSpPr>
          <p:nvPr>
            <p:ph type="sldNum" sz="quarter" idx="12"/>
          </p:nvPr>
        </p:nvSpPr>
        <p:spPr/>
        <p:txBody>
          <a:bodyPr/>
          <a:lstStyle/>
          <a:p>
            <a:fld id="{FA84A37A-AFC2-4A01-80A1-FC20F2C0D5BB}" type="slidenum">
              <a:rPr lang="en-US" smtClean="0"/>
              <a:pPr/>
              <a:t>1</a:t>
            </a:fld>
            <a:endParaRPr lang="en-US"/>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2644" y="4551204"/>
            <a:ext cx="2243784" cy="2306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3917" y="4533468"/>
            <a:ext cx="1795843" cy="201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2685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4"/>
          <p:cNvSpPr>
            <a:spLocks noChangeShapeType="1"/>
          </p:cNvSpPr>
          <p:nvPr/>
        </p:nvSpPr>
        <p:spPr bwMode="auto">
          <a:xfrm>
            <a:off x="0" y="609600"/>
            <a:ext cx="9144000" cy="0"/>
          </a:xfrm>
          <a:prstGeom prst="line">
            <a:avLst/>
          </a:prstGeom>
          <a:noFill/>
          <a:ln w="38100">
            <a:solidFill>
              <a:schemeClr val="tx1"/>
            </a:solidFill>
            <a:round/>
            <a:headEnd/>
            <a:tailEnd/>
          </a:ln>
        </p:spPr>
        <p:txBody>
          <a:bodyPr wrap="none" anchor="ctr"/>
          <a:lstStyle/>
          <a:p>
            <a:endParaRPr lang="en-US"/>
          </a:p>
        </p:txBody>
      </p:sp>
      <p:sp>
        <p:nvSpPr>
          <p:cNvPr id="27651" name="Line 5"/>
          <p:cNvSpPr>
            <a:spLocks noChangeShapeType="1"/>
          </p:cNvSpPr>
          <p:nvPr/>
        </p:nvSpPr>
        <p:spPr bwMode="auto">
          <a:xfrm>
            <a:off x="4572000" y="0"/>
            <a:ext cx="0" cy="6858000"/>
          </a:xfrm>
          <a:prstGeom prst="line">
            <a:avLst/>
          </a:prstGeom>
          <a:noFill/>
          <a:ln w="38100">
            <a:solidFill>
              <a:schemeClr val="tx1"/>
            </a:solidFill>
            <a:round/>
            <a:headEnd/>
            <a:tailEnd/>
          </a:ln>
        </p:spPr>
        <p:txBody>
          <a:bodyPr wrap="none" anchor="ctr"/>
          <a:lstStyle/>
          <a:p>
            <a:endParaRPr lang="en-US"/>
          </a:p>
        </p:txBody>
      </p:sp>
      <p:sp>
        <p:nvSpPr>
          <p:cNvPr id="27652" name="WordArt 6"/>
          <p:cNvSpPr>
            <a:spLocks noChangeArrowheads="1" noChangeShapeType="1" noTextEdit="1"/>
          </p:cNvSpPr>
          <p:nvPr/>
        </p:nvSpPr>
        <p:spPr bwMode="auto">
          <a:xfrm>
            <a:off x="3286125" y="76200"/>
            <a:ext cx="371475" cy="609600"/>
          </a:xfrm>
          <a:prstGeom prst="rect">
            <a:avLst/>
          </a:prstGeom>
        </p:spPr>
        <p:txBody>
          <a:bodyPr wrap="none" fromWordArt="1">
            <a:prstTxWarp prst="textPlain">
              <a:avLst>
                <a:gd name="adj" fmla="val 50000"/>
              </a:avLst>
            </a:prstTxWarp>
          </a:bodyPr>
          <a:lstStyle/>
          <a:p>
            <a:r>
              <a:rPr lang="en-US" sz="3600" kern="10">
                <a:ln w="38100">
                  <a:solidFill>
                    <a:srgbClr val="FF0000"/>
                  </a:solidFill>
                  <a:round/>
                  <a:headEnd/>
                  <a:tailEnd/>
                </a:ln>
                <a:solidFill>
                  <a:srgbClr val="FFFFFF"/>
                </a:solidFill>
                <a:latin typeface="Tahoma"/>
                <a:cs typeface="Tahoma"/>
              </a:rPr>
              <a:t>1</a:t>
            </a:r>
          </a:p>
        </p:txBody>
      </p:sp>
      <p:sp>
        <p:nvSpPr>
          <p:cNvPr id="27653" name="WordArt 8"/>
          <p:cNvSpPr>
            <a:spLocks noChangeArrowheads="1" noChangeShapeType="1" noTextEdit="1"/>
          </p:cNvSpPr>
          <p:nvPr/>
        </p:nvSpPr>
        <p:spPr bwMode="auto">
          <a:xfrm>
            <a:off x="5495925" y="76200"/>
            <a:ext cx="371475" cy="609600"/>
          </a:xfrm>
          <a:prstGeom prst="rect">
            <a:avLst/>
          </a:prstGeom>
        </p:spPr>
        <p:txBody>
          <a:bodyPr wrap="none" fromWordArt="1">
            <a:prstTxWarp prst="textPlain">
              <a:avLst>
                <a:gd name="adj" fmla="val 50000"/>
              </a:avLst>
            </a:prstTxWarp>
          </a:bodyPr>
          <a:lstStyle/>
          <a:p>
            <a:r>
              <a:rPr lang="en-US" sz="3600" kern="10">
                <a:ln w="38100">
                  <a:solidFill>
                    <a:srgbClr val="0000FF"/>
                  </a:solidFill>
                  <a:round/>
                  <a:headEnd/>
                  <a:tailEnd/>
                </a:ln>
                <a:solidFill>
                  <a:srgbClr val="FFFFFF"/>
                </a:solidFill>
                <a:latin typeface="Tahoma"/>
                <a:cs typeface="Tahoma"/>
              </a:rPr>
              <a:t>2</a:t>
            </a:r>
          </a:p>
        </p:txBody>
      </p:sp>
    </p:spTree>
    <p:extLst>
      <p:ext uri="{BB962C8B-B14F-4D97-AF65-F5344CB8AC3E}">
        <p14:creationId xmlns:p14="http://schemas.microsoft.com/office/powerpoint/2010/main" val="108758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0" y="609600"/>
            <a:ext cx="9144000" cy="0"/>
          </a:xfrm>
          <a:prstGeom prst="line">
            <a:avLst/>
          </a:prstGeom>
          <a:noFill/>
          <a:ln w="38100">
            <a:solidFill>
              <a:schemeClr val="tx1"/>
            </a:solidFill>
            <a:round/>
            <a:headEnd/>
            <a:tailEnd/>
          </a:ln>
        </p:spPr>
        <p:txBody>
          <a:bodyPr wrap="none" anchor="ctr"/>
          <a:lstStyle/>
          <a:p>
            <a:endParaRPr lang="en-US"/>
          </a:p>
        </p:txBody>
      </p:sp>
      <p:sp>
        <p:nvSpPr>
          <p:cNvPr id="28675" name="Line 3"/>
          <p:cNvSpPr>
            <a:spLocks noChangeShapeType="1"/>
          </p:cNvSpPr>
          <p:nvPr/>
        </p:nvSpPr>
        <p:spPr bwMode="auto">
          <a:xfrm>
            <a:off x="4572000" y="0"/>
            <a:ext cx="0" cy="6858000"/>
          </a:xfrm>
          <a:prstGeom prst="line">
            <a:avLst/>
          </a:prstGeom>
          <a:noFill/>
          <a:ln w="38100">
            <a:solidFill>
              <a:schemeClr val="tx1"/>
            </a:solidFill>
            <a:round/>
            <a:headEnd/>
            <a:tailEnd/>
          </a:ln>
        </p:spPr>
        <p:txBody>
          <a:bodyPr wrap="none" anchor="ctr"/>
          <a:lstStyle/>
          <a:p>
            <a:endParaRPr lang="en-US"/>
          </a:p>
        </p:txBody>
      </p:sp>
      <p:grpSp>
        <p:nvGrpSpPr>
          <p:cNvPr id="2" name="Group 8"/>
          <p:cNvGrpSpPr>
            <a:grpSpLocks/>
          </p:cNvGrpSpPr>
          <p:nvPr/>
        </p:nvGrpSpPr>
        <p:grpSpPr bwMode="auto">
          <a:xfrm>
            <a:off x="1981200" y="1752600"/>
            <a:ext cx="5105400" cy="3829050"/>
            <a:chOff x="1248" y="1104"/>
            <a:chExt cx="3216" cy="2412"/>
          </a:xfrm>
        </p:grpSpPr>
        <p:sp>
          <p:nvSpPr>
            <p:cNvPr id="28683" name="Rectangle 6"/>
            <p:cNvSpPr>
              <a:spLocks noChangeArrowheads="1"/>
            </p:cNvSpPr>
            <p:nvPr/>
          </p:nvSpPr>
          <p:spPr bwMode="auto">
            <a:xfrm>
              <a:off x="1248" y="1104"/>
              <a:ext cx="3216" cy="2412"/>
            </a:xfrm>
            <a:prstGeom prst="rect">
              <a:avLst/>
            </a:prstGeom>
            <a:solidFill>
              <a:srgbClr val="FFFF99"/>
            </a:solidFill>
            <a:ln w="38100" algn="ctr">
              <a:solidFill>
                <a:schemeClr val="tx1"/>
              </a:solidFill>
              <a:miter lim="800000"/>
              <a:headEnd/>
              <a:tailEnd/>
            </a:ln>
          </p:spPr>
          <p:txBody>
            <a:bodyPr wrap="none" anchor="ctr"/>
            <a:lstStyle/>
            <a:p>
              <a:pPr algn="l"/>
              <a:endParaRPr lang="en-US" sz="2800" b="0"/>
            </a:p>
          </p:txBody>
        </p:sp>
        <p:sp>
          <p:nvSpPr>
            <p:cNvPr id="28684" name="Text Box 7"/>
            <p:cNvSpPr txBox="1">
              <a:spLocks noChangeArrowheads="1"/>
            </p:cNvSpPr>
            <p:nvPr/>
          </p:nvSpPr>
          <p:spPr bwMode="auto">
            <a:xfrm>
              <a:off x="1248" y="1104"/>
              <a:ext cx="3216" cy="2410"/>
            </a:xfrm>
            <a:prstGeom prst="rect">
              <a:avLst/>
            </a:prstGeom>
            <a:noFill/>
            <a:ln w="9525" algn="ctr">
              <a:noFill/>
              <a:miter lim="800000"/>
              <a:headEnd/>
              <a:tailEnd/>
            </a:ln>
          </p:spPr>
          <p:txBody>
            <a:bodyPr>
              <a:spAutoFit/>
            </a:bodyPr>
            <a:lstStyle/>
            <a:p>
              <a:pPr algn="l">
                <a:lnSpc>
                  <a:spcPct val="85000"/>
                </a:lnSpc>
                <a:spcBef>
                  <a:spcPct val="50000"/>
                </a:spcBef>
              </a:pPr>
              <a:r>
                <a:rPr lang="en-US" sz="2400"/>
                <a:t>Once there were three pigs.  The first pig built a house of straw.  The second pig built a house of twigs.  The third pig built a house of bricks.  A big bad wolf came along.  He huffed and puffed and blew down the straw house and twig house.  The first two pigs ran for safety to their brother’s brick house.  The big bad wolf huffed and puffed but could not blow down the brick house.</a:t>
              </a:r>
            </a:p>
          </p:txBody>
        </p:sp>
      </p:grpSp>
      <p:grpSp>
        <p:nvGrpSpPr>
          <p:cNvPr id="3" name="Group 9"/>
          <p:cNvGrpSpPr>
            <a:grpSpLocks/>
          </p:cNvGrpSpPr>
          <p:nvPr/>
        </p:nvGrpSpPr>
        <p:grpSpPr bwMode="auto">
          <a:xfrm>
            <a:off x="1981200" y="1752600"/>
            <a:ext cx="5105400" cy="3829050"/>
            <a:chOff x="1248" y="1104"/>
            <a:chExt cx="3216" cy="2412"/>
          </a:xfrm>
        </p:grpSpPr>
        <p:sp>
          <p:nvSpPr>
            <p:cNvPr id="28693" name="Rectangle 10"/>
            <p:cNvSpPr>
              <a:spLocks noChangeArrowheads="1"/>
            </p:cNvSpPr>
            <p:nvPr/>
          </p:nvSpPr>
          <p:spPr bwMode="auto">
            <a:xfrm>
              <a:off x="1248" y="1104"/>
              <a:ext cx="3216" cy="2412"/>
            </a:xfrm>
            <a:prstGeom prst="rect">
              <a:avLst/>
            </a:prstGeom>
            <a:solidFill>
              <a:srgbClr val="FFFF99"/>
            </a:solidFill>
            <a:ln w="38100" algn="ctr">
              <a:solidFill>
                <a:schemeClr val="tx1"/>
              </a:solidFill>
              <a:miter lim="800000"/>
              <a:headEnd/>
              <a:tailEnd/>
            </a:ln>
          </p:spPr>
          <p:txBody>
            <a:bodyPr wrap="none" anchor="ctr"/>
            <a:lstStyle/>
            <a:p>
              <a:pPr algn="l"/>
              <a:endParaRPr lang="en-US" sz="2800" b="0"/>
            </a:p>
          </p:txBody>
        </p:sp>
        <p:sp>
          <p:nvSpPr>
            <p:cNvPr id="28694" name="Text Box 11"/>
            <p:cNvSpPr txBox="1">
              <a:spLocks noChangeArrowheads="1"/>
            </p:cNvSpPr>
            <p:nvPr/>
          </p:nvSpPr>
          <p:spPr bwMode="auto">
            <a:xfrm>
              <a:off x="1248" y="1104"/>
              <a:ext cx="3216" cy="2359"/>
            </a:xfrm>
            <a:prstGeom prst="rect">
              <a:avLst/>
            </a:prstGeom>
            <a:noFill/>
            <a:ln w="9525" algn="ctr">
              <a:noFill/>
              <a:miter lim="800000"/>
              <a:headEnd/>
              <a:tailEnd/>
            </a:ln>
          </p:spPr>
          <p:txBody>
            <a:bodyPr>
              <a:spAutoFit/>
            </a:bodyPr>
            <a:lstStyle/>
            <a:p>
              <a:pPr algn="l">
                <a:lnSpc>
                  <a:spcPct val="80000"/>
                </a:lnSpc>
                <a:spcBef>
                  <a:spcPct val="50000"/>
                </a:spcBef>
              </a:pPr>
              <a:r>
                <a:rPr lang="en-US" sz="2300"/>
                <a:t>If I could have any kind of animal for a pet, I would choose a pig.  They are very intelligent animals that can be housebroken and that can learn amusing tricks.  Pigs also ooze with loyalty; they will scamper around like a puppy when you return after a long day.  Their cleanliness is another benefit; contrary to conventional wisdom, pigs keep themselves spotless.  For these reasons, a pet pig would be very welcome in my home.</a:t>
              </a:r>
            </a:p>
          </p:txBody>
        </p:sp>
      </p:grpSp>
      <p:sp>
        <p:nvSpPr>
          <p:cNvPr id="28676" name="WordArt 4"/>
          <p:cNvSpPr>
            <a:spLocks noChangeArrowheads="1" noChangeShapeType="1" noTextEdit="1"/>
          </p:cNvSpPr>
          <p:nvPr/>
        </p:nvSpPr>
        <p:spPr bwMode="auto">
          <a:xfrm>
            <a:off x="3286125" y="76200"/>
            <a:ext cx="371475" cy="609600"/>
          </a:xfrm>
          <a:prstGeom prst="rect">
            <a:avLst/>
          </a:prstGeom>
        </p:spPr>
        <p:txBody>
          <a:bodyPr wrap="none" fromWordArt="1">
            <a:prstTxWarp prst="textPlain">
              <a:avLst>
                <a:gd name="adj" fmla="val 50000"/>
              </a:avLst>
            </a:prstTxWarp>
          </a:bodyPr>
          <a:lstStyle/>
          <a:p>
            <a:r>
              <a:rPr lang="en-US" sz="3600" kern="10">
                <a:ln w="38100">
                  <a:solidFill>
                    <a:srgbClr val="FF0000"/>
                  </a:solidFill>
                  <a:round/>
                  <a:headEnd/>
                  <a:tailEnd/>
                </a:ln>
                <a:solidFill>
                  <a:srgbClr val="FFFFFF"/>
                </a:solidFill>
                <a:latin typeface="Tahoma"/>
                <a:cs typeface="Tahoma"/>
              </a:rPr>
              <a:t>1</a:t>
            </a:r>
          </a:p>
        </p:txBody>
      </p:sp>
      <p:sp>
        <p:nvSpPr>
          <p:cNvPr id="28677" name="WordArt 5"/>
          <p:cNvSpPr>
            <a:spLocks noChangeArrowheads="1" noChangeShapeType="1" noTextEdit="1"/>
          </p:cNvSpPr>
          <p:nvPr/>
        </p:nvSpPr>
        <p:spPr bwMode="auto">
          <a:xfrm>
            <a:off x="5495925" y="76200"/>
            <a:ext cx="371475" cy="609600"/>
          </a:xfrm>
          <a:prstGeom prst="rect">
            <a:avLst/>
          </a:prstGeom>
        </p:spPr>
        <p:txBody>
          <a:bodyPr wrap="none" fromWordArt="1">
            <a:prstTxWarp prst="textPlain">
              <a:avLst>
                <a:gd name="adj" fmla="val 50000"/>
              </a:avLst>
            </a:prstTxWarp>
          </a:bodyPr>
          <a:lstStyle/>
          <a:p>
            <a:r>
              <a:rPr lang="en-US" sz="3600" kern="10">
                <a:ln w="38100">
                  <a:solidFill>
                    <a:srgbClr val="0000FF"/>
                  </a:solidFill>
                  <a:round/>
                  <a:headEnd/>
                  <a:tailEnd/>
                </a:ln>
                <a:solidFill>
                  <a:srgbClr val="FFFFFF"/>
                </a:solidFill>
                <a:latin typeface="Tahoma"/>
                <a:cs typeface="Tahoma"/>
              </a:rPr>
              <a:t>2</a:t>
            </a:r>
          </a:p>
        </p:txBody>
      </p:sp>
      <p:grpSp>
        <p:nvGrpSpPr>
          <p:cNvPr id="4" name="Group 9"/>
          <p:cNvGrpSpPr>
            <a:grpSpLocks/>
          </p:cNvGrpSpPr>
          <p:nvPr/>
        </p:nvGrpSpPr>
        <p:grpSpPr bwMode="auto">
          <a:xfrm>
            <a:off x="1981200" y="1752600"/>
            <a:ext cx="5105400" cy="3829050"/>
            <a:chOff x="1248" y="1104"/>
            <a:chExt cx="3216" cy="2412"/>
          </a:xfrm>
        </p:grpSpPr>
        <p:sp>
          <p:nvSpPr>
            <p:cNvPr id="28681" name="Rectangle 10"/>
            <p:cNvSpPr>
              <a:spLocks noChangeArrowheads="1"/>
            </p:cNvSpPr>
            <p:nvPr/>
          </p:nvSpPr>
          <p:spPr bwMode="auto">
            <a:xfrm>
              <a:off x="1248" y="1104"/>
              <a:ext cx="3216" cy="2412"/>
            </a:xfrm>
            <a:prstGeom prst="rect">
              <a:avLst/>
            </a:prstGeom>
            <a:solidFill>
              <a:srgbClr val="FFFF99"/>
            </a:solidFill>
            <a:ln w="38100" algn="ctr">
              <a:solidFill>
                <a:schemeClr val="tx1"/>
              </a:solidFill>
              <a:miter lim="800000"/>
              <a:headEnd/>
              <a:tailEnd/>
            </a:ln>
          </p:spPr>
          <p:txBody>
            <a:bodyPr wrap="none" anchor="ctr"/>
            <a:lstStyle/>
            <a:p>
              <a:pPr algn="l"/>
              <a:endParaRPr lang="en-US" sz="2800" b="0"/>
            </a:p>
          </p:txBody>
        </p:sp>
        <p:sp>
          <p:nvSpPr>
            <p:cNvPr id="28682" name="Text Box 11"/>
            <p:cNvSpPr txBox="1">
              <a:spLocks noChangeArrowheads="1"/>
            </p:cNvSpPr>
            <p:nvPr/>
          </p:nvSpPr>
          <p:spPr bwMode="auto">
            <a:xfrm>
              <a:off x="1248" y="1104"/>
              <a:ext cx="3216" cy="2410"/>
            </a:xfrm>
            <a:prstGeom prst="rect">
              <a:avLst/>
            </a:prstGeom>
            <a:noFill/>
            <a:ln w="9525" algn="ctr">
              <a:noFill/>
              <a:miter lim="800000"/>
              <a:headEnd/>
              <a:tailEnd/>
            </a:ln>
          </p:spPr>
          <p:txBody>
            <a:bodyPr>
              <a:spAutoFit/>
            </a:bodyPr>
            <a:lstStyle/>
            <a:p>
              <a:pPr algn="l">
                <a:lnSpc>
                  <a:spcPct val="85000"/>
                </a:lnSpc>
                <a:spcBef>
                  <a:spcPct val="50000"/>
                </a:spcBef>
              </a:pPr>
              <a:r>
                <a:rPr lang="en-US" sz="2400"/>
                <a:t>Water is an important natural resource.  Water nourishes crops so fruits and vegetables can grow.  It also provides much-needed moisture for farm animals.  Of course, people also need water to drink and to stay clean.  Additionally, water frequently provides energy through hydro-electric plants.  Although it often is taken for granted, water is essential.</a:t>
              </a:r>
            </a:p>
          </p:txBody>
        </p:sp>
      </p:grpSp>
      <p:grpSp>
        <p:nvGrpSpPr>
          <p:cNvPr id="5" name="Group 9"/>
          <p:cNvGrpSpPr>
            <a:grpSpLocks/>
          </p:cNvGrpSpPr>
          <p:nvPr/>
        </p:nvGrpSpPr>
        <p:grpSpPr bwMode="auto">
          <a:xfrm>
            <a:off x="1981200" y="1752600"/>
            <a:ext cx="5105400" cy="3829050"/>
            <a:chOff x="1248" y="1104"/>
            <a:chExt cx="3216" cy="2412"/>
          </a:xfrm>
        </p:grpSpPr>
        <p:sp>
          <p:nvSpPr>
            <p:cNvPr id="28696" name="Rectangle 10"/>
            <p:cNvSpPr>
              <a:spLocks noChangeArrowheads="1"/>
            </p:cNvSpPr>
            <p:nvPr/>
          </p:nvSpPr>
          <p:spPr bwMode="auto">
            <a:xfrm>
              <a:off x="1248" y="1104"/>
              <a:ext cx="3216" cy="2412"/>
            </a:xfrm>
            <a:prstGeom prst="rect">
              <a:avLst/>
            </a:prstGeom>
            <a:solidFill>
              <a:srgbClr val="FFFF99"/>
            </a:solidFill>
            <a:ln w="38100" algn="ctr">
              <a:solidFill>
                <a:schemeClr val="tx1"/>
              </a:solidFill>
              <a:miter lim="800000"/>
              <a:headEnd/>
              <a:tailEnd/>
            </a:ln>
          </p:spPr>
          <p:txBody>
            <a:bodyPr wrap="none" anchor="ctr"/>
            <a:lstStyle/>
            <a:p>
              <a:pPr algn="l"/>
              <a:endParaRPr lang="en-US" sz="2800" b="0"/>
            </a:p>
          </p:txBody>
        </p:sp>
        <p:sp>
          <p:nvSpPr>
            <p:cNvPr id="28697" name="Text Box 11"/>
            <p:cNvSpPr txBox="1">
              <a:spLocks noChangeArrowheads="1"/>
            </p:cNvSpPr>
            <p:nvPr/>
          </p:nvSpPr>
          <p:spPr bwMode="auto">
            <a:xfrm>
              <a:off x="1248" y="1104"/>
              <a:ext cx="3216" cy="2410"/>
            </a:xfrm>
            <a:prstGeom prst="rect">
              <a:avLst/>
            </a:prstGeom>
            <a:noFill/>
            <a:ln w="9525" algn="ctr">
              <a:noFill/>
              <a:miter lim="800000"/>
              <a:headEnd/>
              <a:tailEnd/>
            </a:ln>
          </p:spPr>
          <p:txBody>
            <a:bodyPr>
              <a:spAutoFit/>
            </a:bodyPr>
            <a:lstStyle/>
            <a:p>
              <a:pPr algn="l">
                <a:lnSpc>
                  <a:spcPct val="85000"/>
                </a:lnSpc>
                <a:spcBef>
                  <a:spcPct val="50000"/>
                </a:spcBef>
              </a:pPr>
              <a:r>
                <a:rPr lang="en-US" sz="2400"/>
                <a:t>One could imagine the water cycle starting with clouds made of water droplets.  As the droplets grow heavier, they fall to earth as precipitation.  This rain and snow collects in rivers and oceans.  When the sun heats these bodies of water, evaporation occurs and water vapor rises.  High in the cold air the vapor condenses and forms clouds, and the cycle continues.</a:t>
              </a:r>
            </a:p>
          </p:txBody>
        </p:sp>
      </p:grpSp>
      <p:grpSp>
        <p:nvGrpSpPr>
          <p:cNvPr id="6" name="Group 9"/>
          <p:cNvGrpSpPr>
            <a:grpSpLocks/>
          </p:cNvGrpSpPr>
          <p:nvPr/>
        </p:nvGrpSpPr>
        <p:grpSpPr bwMode="auto">
          <a:xfrm>
            <a:off x="1981200" y="1752600"/>
            <a:ext cx="5105400" cy="3829050"/>
            <a:chOff x="1248" y="1104"/>
            <a:chExt cx="3216" cy="2412"/>
          </a:xfrm>
        </p:grpSpPr>
        <p:sp>
          <p:nvSpPr>
            <p:cNvPr id="28690" name="Rectangle 10"/>
            <p:cNvSpPr>
              <a:spLocks noChangeArrowheads="1"/>
            </p:cNvSpPr>
            <p:nvPr/>
          </p:nvSpPr>
          <p:spPr bwMode="auto">
            <a:xfrm>
              <a:off x="1248" y="1104"/>
              <a:ext cx="3216" cy="2412"/>
            </a:xfrm>
            <a:prstGeom prst="rect">
              <a:avLst/>
            </a:prstGeom>
            <a:solidFill>
              <a:srgbClr val="FFFF99"/>
            </a:solidFill>
            <a:ln w="38100" algn="ctr">
              <a:solidFill>
                <a:schemeClr val="tx1"/>
              </a:solidFill>
              <a:miter lim="800000"/>
              <a:headEnd/>
              <a:tailEnd/>
            </a:ln>
          </p:spPr>
          <p:txBody>
            <a:bodyPr wrap="none" anchor="ctr"/>
            <a:lstStyle/>
            <a:p>
              <a:pPr algn="l"/>
              <a:endParaRPr lang="en-US" sz="2800" b="0"/>
            </a:p>
          </p:txBody>
        </p:sp>
        <p:sp>
          <p:nvSpPr>
            <p:cNvPr id="28691" name="Text Box 11"/>
            <p:cNvSpPr txBox="1">
              <a:spLocks noChangeArrowheads="1"/>
            </p:cNvSpPr>
            <p:nvPr/>
          </p:nvSpPr>
          <p:spPr bwMode="auto">
            <a:xfrm>
              <a:off x="1248" y="1104"/>
              <a:ext cx="3216" cy="2359"/>
            </a:xfrm>
            <a:prstGeom prst="rect">
              <a:avLst/>
            </a:prstGeom>
            <a:noFill/>
            <a:ln w="9525" algn="ctr">
              <a:noFill/>
              <a:miter lim="800000"/>
              <a:headEnd/>
              <a:tailEnd/>
            </a:ln>
          </p:spPr>
          <p:txBody>
            <a:bodyPr>
              <a:spAutoFit/>
            </a:bodyPr>
            <a:lstStyle/>
            <a:p>
              <a:pPr algn="l">
                <a:lnSpc>
                  <a:spcPct val="80000"/>
                </a:lnSpc>
                <a:spcBef>
                  <a:spcPct val="50000"/>
                </a:spcBef>
              </a:pPr>
              <a:r>
                <a:rPr lang="en-US" sz="2300"/>
                <a:t>Harry Truman was born in Missouri and was a farmer, then a captain in the war, and finally the owner of a clothing store before embarking into politics. He gained attention for his ethics as chair of the Senate War Investigations Committee, saving taxpayers billions of dollars in wasteful and corrupt defense spending.  Finally he rose to the highest office when FDR died; Truman had been vice president for only a few weeks at the time.</a:t>
              </a:r>
            </a:p>
          </p:txBody>
        </p:sp>
      </p:grpSp>
      <p:grpSp>
        <p:nvGrpSpPr>
          <p:cNvPr id="7" name="Group 9"/>
          <p:cNvGrpSpPr>
            <a:grpSpLocks/>
          </p:cNvGrpSpPr>
          <p:nvPr/>
        </p:nvGrpSpPr>
        <p:grpSpPr bwMode="auto">
          <a:xfrm>
            <a:off x="1981200" y="1752600"/>
            <a:ext cx="5105400" cy="3829050"/>
            <a:chOff x="1248" y="1104"/>
            <a:chExt cx="3216" cy="2412"/>
          </a:xfrm>
        </p:grpSpPr>
        <p:sp>
          <p:nvSpPr>
            <p:cNvPr id="28687" name="Rectangle 10"/>
            <p:cNvSpPr>
              <a:spLocks noChangeArrowheads="1"/>
            </p:cNvSpPr>
            <p:nvPr/>
          </p:nvSpPr>
          <p:spPr bwMode="auto">
            <a:xfrm>
              <a:off x="1248" y="1104"/>
              <a:ext cx="3216" cy="2412"/>
            </a:xfrm>
            <a:prstGeom prst="rect">
              <a:avLst/>
            </a:prstGeom>
            <a:solidFill>
              <a:srgbClr val="FFFF99"/>
            </a:solidFill>
            <a:ln w="38100" algn="ctr">
              <a:solidFill>
                <a:schemeClr val="tx1"/>
              </a:solidFill>
              <a:miter lim="800000"/>
              <a:headEnd/>
              <a:tailEnd/>
            </a:ln>
          </p:spPr>
          <p:txBody>
            <a:bodyPr wrap="none" anchor="ctr"/>
            <a:lstStyle/>
            <a:p>
              <a:pPr algn="l"/>
              <a:endParaRPr lang="en-US" sz="2800" b="0"/>
            </a:p>
          </p:txBody>
        </p:sp>
        <p:sp>
          <p:nvSpPr>
            <p:cNvPr id="28688" name="Text Box 11"/>
            <p:cNvSpPr txBox="1">
              <a:spLocks noChangeArrowheads="1"/>
            </p:cNvSpPr>
            <p:nvPr/>
          </p:nvSpPr>
          <p:spPr bwMode="auto">
            <a:xfrm>
              <a:off x="1248" y="1104"/>
              <a:ext cx="3216" cy="2359"/>
            </a:xfrm>
            <a:prstGeom prst="rect">
              <a:avLst/>
            </a:prstGeom>
            <a:noFill/>
            <a:ln w="9525" algn="ctr">
              <a:noFill/>
              <a:miter lim="800000"/>
              <a:headEnd/>
              <a:tailEnd/>
            </a:ln>
          </p:spPr>
          <p:txBody>
            <a:bodyPr>
              <a:spAutoFit/>
            </a:bodyPr>
            <a:lstStyle/>
            <a:p>
              <a:pPr algn="l">
                <a:lnSpc>
                  <a:spcPct val="80000"/>
                </a:lnSpc>
                <a:spcBef>
                  <a:spcPct val="50000"/>
                </a:spcBef>
              </a:pPr>
              <a:r>
                <a:rPr lang="en-US" sz="2300"/>
                <a:t>Harry Truman’s decision-making process relied on principles rather than political gain. For example, he advocated for a civil rights platform that conflicted with his own somewhat racist views as well as with the majority of the southern Democrats. Similarly, he resisted the advice of the very popular General MacArthur to expand the Korean conflict; by containing the conflict, Truman likely prevented a third world war.  </a:t>
              </a:r>
            </a:p>
          </p:txBody>
        </p:sp>
      </p:grpSp>
      <p:sp>
        <p:nvSpPr>
          <p:cNvPr id="28698" name="Oval 26"/>
          <p:cNvSpPr>
            <a:spLocks noChangeArrowheads="1"/>
          </p:cNvSpPr>
          <p:nvPr/>
        </p:nvSpPr>
        <p:spPr bwMode="auto">
          <a:xfrm>
            <a:off x="-533400" y="457200"/>
            <a:ext cx="3505200" cy="2286000"/>
          </a:xfrm>
          <a:prstGeom prst="ellipse">
            <a:avLst/>
          </a:prstGeom>
          <a:noFill/>
          <a:ln w="57150" algn="ctr">
            <a:solidFill>
              <a:srgbClr val="FF0000"/>
            </a:solidFill>
            <a:round/>
            <a:headEnd/>
            <a:tailEnd/>
          </a:ln>
          <a:effectLst/>
        </p:spPr>
        <p:txBody>
          <a:bodyPr wrap="none" anchor="ctr"/>
          <a:lstStyle/>
          <a:p>
            <a:endParaRPr lang="en-US"/>
          </a:p>
        </p:txBody>
      </p:sp>
    </p:spTree>
    <p:extLst>
      <p:ext uri="{BB962C8B-B14F-4D97-AF65-F5344CB8AC3E}">
        <p14:creationId xmlns:p14="http://schemas.microsoft.com/office/powerpoint/2010/main" val="292444385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3.33333E-6 -2.22222E-6 L -0.35416 -0.29028 " pathEditMode="relative" rAng="0" ptsTypes="AA">
                                      <p:cBhvr>
                                        <p:cTn id="11" dur="2000" fill="hold"/>
                                        <p:tgtEl>
                                          <p:spTgt spid="2"/>
                                        </p:tgtEl>
                                        <p:attrNameLst>
                                          <p:attrName>ppt_x</p:attrName>
                                          <p:attrName>ppt_y</p:attrName>
                                        </p:attrNameLst>
                                      </p:cBhvr>
                                      <p:rCtr x="-17700" y="-14500"/>
                                    </p:animMotion>
                                  </p:childTnLst>
                                </p:cTn>
                              </p:par>
                              <p:par>
                                <p:cTn id="12" presetID="6" presetClass="emph" presetSubtype="0" fill="hold" nodeType="withEffect">
                                  <p:stCondLst>
                                    <p:cond delay="0"/>
                                  </p:stCondLst>
                                  <p:childTnLst>
                                    <p:animScale>
                                      <p:cBhvr>
                                        <p:cTn id="13" dur="2000" fill="hold"/>
                                        <p:tgtEl>
                                          <p:spTgt spid="2"/>
                                        </p:tgtEl>
                                      </p:cBhvr>
                                      <p:by x="50000" y="50000"/>
                                    </p:animScale>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3.33333E-6 -2.22222E-6 L 0.3625 -0.29028 " pathEditMode="relative" rAng="0" ptsTypes="AA">
                                      <p:cBhvr>
                                        <p:cTn id="22" dur="2000" fill="hold"/>
                                        <p:tgtEl>
                                          <p:spTgt spid="3"/>
                                        </p:tgtEl>
                                        <p:attrNameLst>
                                          <p:attrName>ppt_x</p:attrName>
                                          <p:attrName>ppt_y</p:attrName>
                                        </p:attrNameLst>
                                      </p:cBhvr>
                                      <p:rCtr x="18100" y="-14500"/>
                                    </p:animMotion>
                                  </p:childTnLst>
                                </p:cTn>
                              </p:par>
                              <p:par>
                                <p:cTn id="23" presetID="6" presetClass="emph" presetSubtype="0" fill="hold" nodeType="withEffect">
                                  <p:stCondLst>
                                    <p:cond delay="0"/>
                                  </p:stCondLst>
                                  <p:childTnLst>
                                    <p:animScale>
                                      <p:cBhvr>
                                        <p:cTn id="24" dur="2000" fill="hold"/>
                                        <p:tgtEl>
                                          <p:spTgt spid="3"/>
                                        </p:tgtEl>
                                      </p:cBhvr>
                                      <p:by x="50000" y="50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5" presetClass="path" presetSubtype="0" accel="50000" decel="50000" fill="hold" nodeType="clickEffect">
                                  <p:stCondLst>
                                    <p:cond delay="0"/>
                                  </p:stCondLst>
                                  <p:childTnLst>
                                    <p:animMotion origin="layout" path="M -3.33333E-6 -2.22222E-6 L 0.3625 0.00972 " pathEditMode="relative" rAng="0" ptsTypes="AA">
                                      <p:cBhvr>
                                        <p:cTn id="33" dur="2000" fill="hold"/>
                                        <p:tgtEl>
                                          <p:spTgt spid="4"/>
                                        </p:tgtEl>
                                        <p:attrNameLst>
                                          <p:attrName>ppt_x</p:attrName>
                                          <p:attrName>ppt_y</p:attrName>
                                        </p:attrNameLst>
                                      </p:cBhvr>
                                      <p:rCtr x="18100" y="500"/>
                                    </p:animMotion>
                                  </p:childTnLst>
                                </p:cTn>
                              </p:par>
                              <p:par>
                                <p:cTn id="34" presetID="6" presetClass="emph" presetSubtype="0" fill="hold" nodeType="withEffect">
                                  <p:stCondLst>
                                    <p:cond delay="0"/>
                                  </p:stCondLst>
                                  <p:childTnLst>
                                    <p:animScale>
                                      <p:cBhvr>
                                        <p:cTn id="35" dur="2000" fill="hold"/>
                                        <p:tgtEl>
                                          <p:spTgt spid="4"/>
                                        </p:tgtEl>
                                      </p:cBhvr>
                                      <p:by x="50000" y="50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3.33333E-6 -2.22222E-6 L -0.35416 0.00972 " pathEditMode="relative" rAng="0" ptsTypes="AA">
                                      <p:cBhvr>
                                        <p:cTn id="44" dur="2000" fill="hold"/>
                                        <p:tgtEl>
                                          <p:spTgt spid="5"/>
                                        </p:tgtEl>
                                        <p:attrNameLst>
                                          <p:attrName>ppt_x</p:attrName>
                                          <p:attrName>ppt_y</p:attrName>
                                        </p:attrNameLst>
                                      </p:cBhvr>
                                      <p:rCtr x="-17700" y="500"/>
                                    </p:animMotion>
                                  </p:childTnLst>
                                </p:cTn>
                              </p:par>
                              <p:par>
                                <p:cTn id="45" presetID="6" presetClass="emph" presetSubtype="0" fill="hold" nodeType="withEffect">
                                  <p:stCondLst>
                                    <p:cond delay="0"/>
                                  </p:stCondLst>
                                  <p:childTnLst>
                                    <p:animScale>
                                      <p:cBhvr>
                                        <p:cTn id="46" dur="2000" fill="hold"/>
                                        <p:tgtEl>
                                          <p:spTgt spid="5"/>
                                        </p:tgtEl>
                                      </p:cBhvr>
                                      <p:by x="50000" y="50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35" presetClass="path" presetSubtype="0" accel="50000" decel="50000" fill="hold" nodeType="clickEffect">
                                  <p:stCondLst>
                                    <p:cond delay="0"/>
                                  </p:stCondLst>
                                  <p:childTnLst>
                                    <p:animMotion origin="layout" path="M -3.33333E-6 -2.22222E-6 L -0.35416 0.30972 " pathEditMode="relative" rAng="0" ptsTypes="AA">
                                      <p:cBhvr>
                                        <p:cTn id="55" dur="2000" fill="hold"/>
                                        <p:tgtEl>
                                          <p:spTgt spid="6"/>
                                        </p:tgtEl>
                                        <p:attrNameLst>
                                          <p:attrName>ppt_x</p:attrName>
                                          <p:attrName>ppt_y</p:attrName>
                                        </p:attrNameLst>
                                      </p:cBhvr>
                                      <p:rCtr x="-17700" y="15500"/>
                                    </p:animMotion>
                                  </p:childTnLst>
                                </p:cTn>
                              </p:par>
                              <p:par>
                                <p:cTn id="56" presetID="6" presetClass="emph" presetSubtype="0" fill="hold" nodeType="withEffect">
                                  <p:stCondLst>
                                    <p:cond delay="0"/>
                                  </p:stCondLst>
                                  <p:childTnLst>
                                    <p:animScale>
                                      <p:cBhvr>
                                        <p:cTn id="57" dur="2000" fill="hold"/>
                                        <p:tgtEl>
                                          <p:spTgt spid="6"/>
                                        </p:tgtEl>
                                      </p:cBhvr>
                                      <p:by x="50000" y="50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nodeType="clickEffect">
                                  <p:stCondLst>
                                    <p:cond delay="0"/>
                                  </p:stCondLst>
                                  <p:childTnLst>
                                    <p:animMotion origin="layout" path="M -3.33333E-6 -2.22222E-6 L 0.3625 0.30972 " pathEditMode="relative" rAng="0" ptsTypes="AA">
                                      <p:cBhvr>
                                        <p:cTn id="66" dur="2000" fill="hold"/>
                                        <p:tgtEl>
                                          <p:spTgt spid="7"/>
                                        </p:tgtEl>
                                        <p:attrNameLst>
                                          <p:attrName>ppt_x</p:attrName>
                                          <p:attrName>ppt_y</p:attrName>
                                        </p:attrNameLst>
                                      </p:cBhvr>
                                      <p:rCtr x="18100" y="15500"/>
                                    </p:animMotion>
                                  </p:childTnLst>
                                </p:cTn>
                              </p:par>
                              <p:par>
                                <p:cTn id="67" presetID="6" presetClass="emph" presetSubtype="0" fill="hold" nodeType="withEffect">
                                  <p:stCondLst>
                                    <p:cond delay="0"/>
                                  </p:stCondLst>
                                  <p:childTnLst>
                                    <p:animScale>
                                      <p:cBhvr>
                                        <p:cTn id="68" dur="2000" fill="hold"/>
                                        <p:tgtEl>
                                          <p:spTgt spid="7"/>
                                        </p:tgtEl>
                                      </p:cBhvr>
                                      <p:by x="50000" y="50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8698"/>
                                        </p:tgtEl>
                                        <p:attrNameLst>
                                          <p:attrName>style.visibility</p:attrName>
                                        </p:attrNameLst>
                                      </p:cBhvr>
                                      <p:to>
                                        <p:strVal val="visible"/>
                                      </p:to>
                                    </p:set>
                                    <p:animEffect transition="in" filter="fade">
                                      <p:cBhvr>
                                        <p:cTn id="73" dur="500"/>
                                        <p:tgtEl>
                                          <p:spTgt spid="2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p:cNvPicPr>
            <a:picLocks noChangeAspect="1" noChangeArrowheads="1"/>
          </p:cNvPicPr>
          <p:nvPr/>
        </p:nvPicPr>
        <p:blipFill>
          <a:blip r:embed="rId2" cstate="print"/>
          <a:srcRect l="8280" r="8332"/>
          <a:stretch>
            <a:fillRect/>
          </a:stretch>
        </p:blipFill>
        <p:spPr bwMode="auto">
          <a:xfrm>
            <a:off x="1" y="0"/>
            <a:ext cx="9130352" cy="6858000"/>
          </a:xfrm>
          <a:prstGeom prst="rect">
            <a:avLst/>
          </a:prstGeom>
          <a:noFill/>
          <a:ln w="9525">
            <a:noFill/>
            <a:miter lim="800000"/>
            <a:headEnd/>
            <a:tailEnd/>
          </a:ln>
        </p:spPr>
      </p:pic>
      <p:sp>
        <p:nvSpPr>
          <p:cNvPr id="3" name="TextBox 2"/>
          <p:cNvSpPr txBox="1"/>
          <p:nvPr/>
        </p:nvSpPr>
        <p:spPr>
          <a:xfrm>
            <a:off x="1246496" y="76200"/>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4" name="TextBox 3"/>
          <p:cNvSpPr txBox="1"/>
          <p:nvPr/>
        </p:nvSpPr>
        <p:spPr>
          <a:xfrm>
            <a:off x="6019800" y="79262"/>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Tree>
    <p:extLst>
      <p:ext uri="{BB962C8B-B14F-4D97-AF65-F5344CB8AC3E}">
        <p14:creationId xmlns:p14="http://schemas.microsoft.com/office/powerpoint/2010/main" val="398655174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bwMode="auto">
          <a:xfrm>
            <a:off x="609600" y="228600"/>
            <a:ext cx="2057400" cy="587678"/>
          </a:xfrm>
          <a:custGeom>
            <a:avLst/>
            <a:gdLst>
              <a:gd name="connsiteX0" fmla="*/ 0 w 1849713"/>
              <a:gd name="connsiteY0" fmla="*/ 549009 h 755514"/>
              <a:gd name="connsiteX1" fmla="*/ 27295 w 1849713"/>
              <a:gd name="connsiteY1" fmla="*/ 508066 h 755514"/>
              <a:gd name="connsiteX2" fmla="*/ 54591 w 1849713"/>
              <a:gd name="connsiteY2" fmla="*/ 398884 h 755514"/>
              <a:gd name="connsiteX3" fmla="*/ 81886 w 1849713"/>
              <a:gd name="connsiteY3" fmla="*/ 357941 h 755514"/>
              <a:gd name="connsiteX4" fmla="*/ 109182 w 1849713"/>
              <a:gd name="connsiteY4" fmla="*/ 276054 h 755514"/>
              <a:gd name="connsiteX5" fmla="*/ 150125 w 1849713"/>
              <a:gd name="connsiteY5" fmla="*/ 235111 h 755514"/>
              <a:gd name="connsiteX6" fmla="*/ 245659 w 1849713"/>
              <a:gd name="connsiteY6" fmla="*/ 125929 h 755514"/>
              <a:gd name="connsiteX7" fmla="*/ 259307 w 1849713"/>
              <a:gd name="connsiteY7" fmla="*/ 84985 h 755514"/>
              <a:gd name="connsiteX8" fmla="*/ 327546 w 1849713"/>
              <a:gd name="connsiteY8" fmla="*/ 98633 h 755514"/>
              <a:gd name="connsiteX9" fmla="*/ 300250 w 1849713"/>
              <a:gd name="connsiteY9" fmla="*/ 494418 h 755514"/>
              <a:gd name="connsiteX10" fmla="*/ 313898 w 1849713"/>
              <a:gd name="connsiteY10" fmla="*/ 644544 h 755514"/>
              <a:gd name="connsiteX11" fmla="*/ 341194 w 1849713"/>
              <a:gd name="connsiteY11" fmla="*/ 603600 h 755514"/>
              <a:gd name="connsiteX12" fmla="*/ 368489 w 1849713"/>
              <a:gd name="connsiteY12" fmla="*/ 521714 h 755514"/>
              <a:gd name="connsiteX13" fmla="*/ 382137 w 1849713"/>
              <a:gd name="connsiteY13" fmla="*/ 480771 h 755514"/>
              <a:gd name="connsiteX14" fmla="*/ 423080 w 1849713"/>
              <a:gd name="connsiteY14" fmla="*/ 330645 h 755514"/>
              <a:gd name="connsiteX15" fmla="*/ 436728 w 1849713"/>
              <a:gd name="connsiteY15" fmla="*/ 289702 h 755514"/>
              <a:gd name="connsiteX16" fmla="*/ 450376 w 1849713"/>
              <a:gd name="connsiteY16" fmla="*/ 248759 h 755514"/>
              <a:gd name="connsiteX17" fmla="*/ 464024 w 1849713"/>
              <a:gd name="connsiteY17" fmla="*/ 180520 h 755514"/>
              <a:gd name="connsiteX18" fmla="*/ 491319 w 1849713"/>
              <a:gd name="connsiteY18" fmla="*/ 98633 h 755514"/>
              <a:gd name="connsiteX19" fmla="*/ 532262 w 1849713"/>
              <a:gd name="connsiteY19" fmla="*/ 84985 h 755514"/>
              <a:gd name="connsiteX20" fmla="*/ 573206 w 1849713"/>
              <a:gd name="connsiteY20" fmla="*/ 644544 h 755514"/>
              <a:gd name="connsiteX21" fmla="*/ 627797 w 1849713"/>
              <a:gd name="connsiteY21" fmla="*/ 630896 h 755514"/>
              <a:gd name="connsiteX22" fmla="*/ 641444 w 1849713"/>
              <a:gd name="connsiteY22" fmla="*/ 508066 h 755514"/>
              <a:gd name="connsiteX23" fmla="*/ 668740 w 1849713"/>
              <a:gd name="connsiteY23" fmla="*/ 330645 h 755514"/>
              <a:gd name="connsiteX24" fmla="*/ 709683 w 1849713"/>
              <a:gd name="connsiteY24" fmla="*/ 180520 h 755514"/>
              <a:gd name="connsiteX25" fmla="*/ 723331 w 1849713"/>
              <a:gd name="connsiteY25" fmla="*/ 112281 h 755514"/>
              <a:gd name="connsiteX26" fmla="*/ 736979 w 1849713"/>
              <a:gd name="connsiteY26" fmla="*/ 71338 h 755514"/>
              <a:gd name="connsiteX27" fmla="*/ 805218 w 1849713"/>
              <a:gd name="connsiteY27" fmla="*/ 84985 h 755514"/>
              <a:gd name="connsiteX28" fmla="*/ 818865 w 1849713"/>
              <a:gd name="connsiteY28" fmla="*/ 630896 h 755514"/>
              <a:gd name="connsiteX29" fmla="*/ 900752 w 1849713"/>
              <a:gd name="connsiteY29" fmla="*/ 603600 h 755514"/>
              <a:gd name="connsiteX30" fmla="*/ 914400 w 1849713"/>
              <a:gd name="connsiteY30" fmla="*/ 508066 h 755514"/>
              <a:gd name="connsiteX31" fmla="*/ 941695 w 1849713"/>
              <a:gd name="connsiteY31" fmla="*/ 398884 h 755514"/>
              <a:gd name="connsiteX32" fmla="*/ 955343 w 1849713"/>
              <a:gd name="connsiteY32" fmla="*/ 330645 h 755514"/>
              <a:gd name="connsiteX33" fmla="*/ 968991 w 1849713"/>
              <a:gd name="connsiteY33" fmla="*/ 166872 h 755514"/>
              <a:gd name="connsiteX34" fmla="*/ 982638 w 1849713"/>
              <a:gd name="connsiteY34" fmla="*/ 98633 h 755514"/>
              <a:gd name="connsiteX35" fmla="*/ 1023582 w 1849713"/>
              <a:gd name="connsiteY35" fmla="*/ 84985 h 755514"/>
              <a:gd name="connsiteX36" fmla="*/ 1078173 w 1849713"/>
              <a:gd name="connsiteY36" fmla="*/ 112281 h 755514"/>
              <a:gd name="connsiteX37" fmla="*/ 1146412 w 1849713"/>
              <a:gd name="connsiteY37" fmla="*/ 630896 h 755514"/>
              <a:gd name="connsiteX38" fmla="*/ 1160059 w 1849713"/>
              <a:gd name="connsiteY38" fmla="*/ 398884 h 755514"/>
              <a:gd name="connsiteX39" fmla="*/ 1173707 w 1849713"/>
              <a:gd name="connsiteY39" fmla="*/ 344293 h 755514"/>
              <a:gd name="connsiteX40" fmla="*/ 1201003 w 1849713"/>
              <a:gd name="connsiteY40" fmla="*/ 194168 h 755514"/>
              <a:gd name="connsiteX41" fmla="*/ 1228298 w 1849713"/>
              <a:gd name="connsiteY41" fmla="*/ 112281 h 755514"/>
              <a:gd name="connsiteX42" fmla="*/ 1241946 w 1849713"/>
              <a:gd name="connsiteY42" fmla="*/ 71338 h 755514"/>
              <a:gd name="connsiteX43" fmla="*/ 1282889 w 1849713"/>
              <a:gd name="connsiteY43" fmla="*/ 57690 h 755514"/>
              <a:gd name="connsiteX44" fmla="*/ 1296537 w 1849713"/>
              <a:gd name="connsiteY44" fmla="*/ 562657 h 755514"/>
              <a:gd name="connsiteX45" fmla="*/ 1310185 w 1849713"/>
              <a:gd name="connsiteY45" fmla="*/ 603600 h 755514"/>
              <a:gd name="connsiteX46" fmla="*/ 1337480 w 1849713"/>
              <a:gd name="connsiteY46" fmla="*/ 644544 h 755514"/>
              <a:gd name="connsiteX47" fmla="*/ 1405719 w 1849713"/>
              <a:gd name="connsiteY47" fmla="*/ 630896 h 755514"/>
              <a:gd name="connsiteX48" fmla="*/ 1419367 w 1849713"/>
              <a:gd name="connsiteY48" fmla="*/ 467123 h 755514"/>
              <a:gd name="connsiteX49" fmla="*/ 1433015 w 1849713"/>
              <a:gd name="connsiteY49" fmla="*/ 112281 h 755514"/>
              <a:gd name="connsiteX50" fmla="*/ 1514901 w 1849713"/>
              <a:gd name="connsiteY50" fmla="*/ 125929 h 755514"/>
              <a:gd name="connsiteX51" fmla="*/ 1583140 w 1849713"/>
              <a:gd name="connsiteY51" fmla="*/ 603600 h 755514"/>
              <a:gd name="connsiteX52" fmla="*/ 1596788 w 1849713"/>
              <a:gd name="connsiteY52" fmla="*/ 494418 h 755514"/>
              <a:gd name="connsiteX53" fmla="*/ 1610435 w 1849713"/>
              <a:gd name="connsiteY53" fmla="*/ 453475 h 755514"/>
              <a:gd name="connsiteX54" fmla="*/ 1624083 w 1849713"/>
              <a:gd name="connsiteY54" fmla="*/ 398884 h 755514"/>
              <a:gd name="connsiteX55" fmla="*/ 1651379 w 1849713"/>
              <a:gd name="connsiteY55" fmla="*/ 235111 h 755514"/>
              <a:gd name="connsiteX56" fmla="*/ 1678674 w 1849713"/>
              <a:gd name="connsiteY56" fmla="*/ 194168 h 755514"/>
              <a:gd name="connsiteX57" fmla="*/ 1733265 w 1849713"/>
              <a:gd name="connsiteY57" fmla="*/ 71338 h 755514"/>
              <a:gd name="connsiteX58" fmla="*/ 1774209 w 1849713"/>
              <a:gd name="connsiteY58" fmla="*/ 57690 h 755514"/>
              <a:gd name="connsiteX59" fmla="*/ 1787856 w 1849713"/>
              <a:gd name="connsiteY59" fmla="*/ 685487 h 75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49713" h="755514">
                <a:moveTo>
                  <a:pt x="0" y="549009"/>
                </a:moveTo>
                <a:cubicBezTo>
                  <a:pt x="9098" y="535361"/>
                  <a:pt x="21536" y="523424"/>
                  <a:pt x="27295" y="508066"/>
                </a:cubicBezTo>
                <a:cubicBezTo>
                  <a:pt x="50655" y="445771"/>
                  <a:pt x="29334" y="449398"/>
                  <a:pt x="54591" y="398884"/>
                </a:cubicBezTo>
                <a:cubicBezTo>
                  <a:pt x="61926" y="384213"/>
                  <a:pt x="75224" y="372930"/>
                  <a:pt x="81886" y="357941"/>
                </a:cubicBezTo>
                <a:cubicBezTo>
                  <a:pt x="93571" y="331649"/>
                  <a:pt x="88837" y="296399"/>
                  <a:pt x="109182" y="276054"/>
                </a:cubicBezTo>
                <a:cubicBezTo>
                  <a:pt x="122830" y="262406"/>
                  <a:pt x="138276" y="250346"/>
                  <a:pt x="150125" y="235111"/>
                </a:cubicBezTo>
                <a:cubicBezTo>
                  <a:pt x="235861" y="124879"/>
                  <a:pt x="166397" y="178769"/>
                  <a:pt x="245659" y="125929"/>
                </a:cubicBezTo>
                <a:cubicBezTo>
                  <a:pt x="250208" y="112281"/>
                  <a:pt x="245659" y="89534"/>
                  <a:pt x="259307" y="84985"/>
                </a:cubicBezTo>
                <a:cubicBezTo>
                  <a:pt x="281313" y="77649"/>
                  <a:pt x="324147" y="75687"/>
                  <a:pt x="327546" y="98633"/>
                </a:cubicBezTo>
                <a:cubicBezTo>
                  <a:pt x="361045" y="324753"/>
                  <a:pt x="345533" y="358573"/>
                  <a:pt x="300250" y="494418"/>
                </a:cubicBezTo>
                <a:cubicBezTo>
                  <a:pt x="304799" y="544460"/>
                  <a:pt x="296254" y="597495"/>
                  <a:pt x="313898" y="644544"/>
                </a:cubicBezTo>
                <a:cubicBezTo>
                  <a:pt x="319658" y="659902"/>
                  <a:pt x="334532" y="618589"/>
                  <a:pt x="341194" y="603600"/>
                </a:cubicBezTo>
                <a:cubicBezTo>
                  <a:pt x="352879" y="577308"/>
                  <a:pt x="359391" y="549009"/>
                  <a:pt x="368489" y="521714"/>
                </a:cubicBezTo>
                <a:cubicBezTo>
                  <a:pt x="373038" y="508066"/>
                  <a:pt x="379316" y="494878"/>
                  <a:pt x="382137" y="480771"/>
                </a:cubicBezTo>
                <a:cubicBezTo>
                  <a:pt x="401427" y="384322"/>
                  <a:pt x="388451" y="434534"/>
                  <a:pt x="423080" y="330645"/>
                </a:cubicBezTo>
                <a:lnTo>
                  <a:pt x="436728" y="289702"/>
                </a:lnTo>
                <a:cubicBezTo>
                  <a:pt x="441277" y="276054"/>
                  <a:pt x="447555" y="262866"/>
                  <a:pt x="450376" y="248759"/>
                </a:cubicBezTo>
                <a:cubicBezTo>
                  <a:pt x="454925" y="226013"/>
                  <a:pt x="457921" y="202899"/>
                  <a:pt x="464024" y="180520"/>
                </a:cubicBezTo>
                <a:cubicBezTo>
                  <a:pt x="471594" y="152762"/>
                  <a:pt x="464023" y="107732"/>
                  <a:pt x="491319" y="98633"/>
                </a:cubicBezTo>
                <a:lnTo>
                  <a:pt x="532262" y="84985"/>
                </a:lnTo>
                <a:cubicBezTo>
                  <a:pt x="662409" y="280206"/>
                  <a:pt x="486105" y="0"/>
                  <a:pt x="573206" y="644544"/>
                </a:cubicBezTo>
                <a:cubicBezTo>
                  <a:pt x="575718" y="663132"/>
                  <a:pt x="609600" y="635445"/>
                  <a:pt x="627797" y="630896"/>
                </a:cubicBezTo>
                <a:cubicBezTo>
                  <a:pt x="632346" y="589953"/>
                  <a:pt x="636334" y="548943"/>
                  <a:pt x="641444" y="508066"/>
                </a:cubicBezTo>
                <a:cubicBezTo>
                  <a:pt x="663450" y="332016"/>
                  <a:pt x="645980" y="489960"/>
                  <a:pt x="668740" y="330645"/>
                </a:cubicBezTo>
                <a:cubicBezTo>
                  <a:pt x="687274" y="200910"/>
                  <a:pt x="660768" y="253893"/>
                  <a:pt x="709683" y="180520"/>
                </a:cubicBezTo>
                <a:cubicBezTo>
                  <a:pt x="714232" y="157774"/>
                  <a:pt x="717705" y="134785"/>
                  <a:pt x="723331" y="112281"/>
                </a:cubicBezTo>
                <a:cubicBezTo>
                  <a:pt x="726820" y="98325"/>
                  <a:pt x="723331" y="75887"/>
                  <a:pt x="736979" y="71338"/>
                </a:cubicBezTo>
                <a:cubicBezTo>
                  <a:pt x="758985" y="64002"/>
                  <a:pt x="782472" y="80436"/>
                  <a:pt x="805218" y="84985"/>
                </a:cubicBezTo>
                <a:cubicBezTo>
                  <a:pt x="809767" y="266955"/>
                  <a:pt x="785889" y="451881"/>
                  <a:pt x="818865" y="630896"/>
                </a:cubicBezTo>
                <a:cubicBezTo>
                  <a:pt x="824077" y="659192"/>
                  <a:pt x="883088" y="626311"/>
                  <a:pt x="900752" y="603600"/>
                </a:cubicBezTo>
                <a:cubicBezTo>
                  <a:pt x="920501" y="578208"/>
                  <a:pt x="909112" y="539796"/>
                  <a:pt x="914400" y="508066"/>
                </a:cubicBezTo>
                <a:cubicBezTo>
                  <a:pt x="939552" y="357149"/>
                  <a:pt x="915326" y="504359"/>
                  <a:pt x="941695" y="398884"/>
                </a:cubicBezTo>
                <a:cubicBezTo>
                  <a:pt x="947321" y="376380"/>
                  <a:pt x="950794" y="353391"/>
                  <a:pt x="955343" y="330645"/>
                </a:cubicBezTo>
                <a:cubicBezTo>
                  <a:pt x="959892" y="276054"/>
                  <a:pt x="962591" y="221277"/>
                  <a:pt x="968991" y="166872"/>
                </a:cubicBezTo>
                <a:cubicBezTo>
                  <a:pt x="971701" y="143834"/>
                  <a:pt x="969771" y="117934"/>
                  <a:pt x="982638" y="98633"/>
                </a:cubicBezTo>
                <a:cubicBezTo>
                  <a:pt x="990618" y="86663"/>
                  <a:pt x="1009934" y="89534"/>
                  <a:pt x="1023582" y="84985"/>
                </a:cubicBezTo>
                <a:cubicBezTo>
                  <a:pt x="1041779" y="94084"/>
                  <a:pt x="1075710" y="92086"/>
                  <a:pt x="1078173" y="112281"/>
                </a:cubicBezTo>
                <a:cubicBezTo>
                  <a:pt x="1143800" y="650420"/>
                  <a:pt x="914198" y="688950"/>
                  <a:pt x="1146412" y="630896"/>
                </a:cubicBezTo>
                <a:cubicBezTo>
                  <a:pt x="1150961" y="553559"/>
                  <a:pt x="1152714" y="476006"/>
                  <a:pt x="1160059" y="398884"/>
                </a:cubicBezTo>
                <a:cubicBezTo>
                  <a:pt x="1161837" y="380211"/>
                  <a:pt x="1170028" y="362686"/>
                  <a:pt x="1173707" y="344293"/>
                </a:cubicBezTo>
                <a:cubicBezTo>
                  <a:pt x="1181511" y="305273"/>
                  <a:pt x="1190023" y="234427"/>
                  <a:pt x="1201003" y="194168"/>
                </a:cubicBezTo>
                <a:cubicBezTo>
                  <a:pt x="1208573" y="166410"/>
                  <a:pt x="1219200" y="139577"/>
                  <a:pt x="1228298" y="112281"/>
                </a:cubicBezTo>
                <a:cubicBezTo>
                  <a:pt x="1232847" y="98633"/>
                  <a:pt x="1228298" y="75887"/>
                  <a:pt x="1241946" y="71338"/>
                </a:cubicBezTo>
                <a:lnTo>
                  <a:pt x="1282889" y="57690"/>
                </a:lnTo>
                <a:cubicBezTo>
                  <a:pt x="1287438" y="226012"/>
                  <a:pt x="1288128" y="394483"/>
                  <a:pt x="1296537" y="562657"/>
                </a:cubicBezTo>
                <a:cubicBezTo>
                  <a:pt x="1297255" y="577025"/>
                  <a:pt x="1303751" y="590733"/>
                  <a:pt x="1310185" y="603600"/>
                </a:cubicBezTo>
                <a:cubicBezTo>
                  <a:pt x="1317520" y="618271"/>
                  <a:pt x="1328382" y="630896"/>
                  <a:pt x="1337480" y="644544"/>
                </a:cubicBezTo>
                <a:cubicBezTo>
                  <a:pt x="1360226" y="639995"/>
                  <a:pt x="1395998" y="651958"/>
                  <a:pt x="1405719" y="630896"/>
                </a:cubicBezTo>
                <a:cubicBezTo>
                  <a:pt x="1428675" y="581158"/>
                  <a:pt x="1416488" y="521828"/>
                  <a:pt x="1419367" y="467123"/>
                </a:cubicBezTo>
                <a:cubicBezTo>
                  <a:pt x="1425588" y="348918"/>
                  <a:pt x="1428466" y="230562"/>
                  <a:pt x="1433015" y="112281"/>
                </a:cubicBezTo>
                <a:lnTo>
                  <a:pt x="1514901" y="125929"/>
                </a:lnTo>
                <a:cubicBezTo>
                  <a:pt x="1602229" y="612471"/>
                  <a:pt x="1380592" y="755514"/>
                  <a:pt x="1583140" y="603600"/>
                </a:cubicBezTo>
                <a:cubicBezTo>
                  <a:pt x="1587689" y="567206"/>
                  <a:pt x="1590227" y="530504"/>
                  <a:pt x="1596788" y="494418"/>
                </a:cubicBezTo>
                <a:cubicBezTo>
                  <a:pt x="1599361" y="480264"/>
                  <a:pt x="1606483" y="467307"/>
                  <a:pt x="1610435" y="453475"/>
                </a:cubicBezTo>
                <a:cubicBezTo>
                  <a:pt x="1615588" y="435440"/>
                  <a:pt x="1620728" y="417338"/>
                  <a:pt x="1624083" y="398884"/>
                </a:cubicBezTo>
                <a:cubicBezTo>
                  <a:pt x="1627183" y="381836"/>
                  <a:pt x="1641394" y="261737"/>
                  <a:pt x="1651379" y="235111"/>
                </a:cubicBezTo>
                <a:cubicBezTo>
                  <a:pt x="1657138" y="219753"/>
                  <a:pt x="1672012" y="209157"/>
                  <a:pt x="1678674" y="194168"/>
                </a:cubicBezTo>
                <a:cubicBezTo>
                  <a:pt x="1691327" y="165698"/>
                  <a:pt x="1701315" y="96898"/>
                  <a:pt x="1733265" y="71338"/>
                </a:cubicBezTo>
                <a:cubicBezTo>
                  <a:pt x="1744499" y="62351"/>
                  <a:pt x="1760561" y="62239"/>
                  <a:pt x="1774209" y="57690"/>
                </a:cubicBezTo>
                <a:cubicBezTo>
                  <a:pt x="1849713" y="284213"/>
                  <a:pt x="1787856" y="84247"/>
                  <a:pt x="1787856" y="685487"/>
                </a:cubicBezTo>
              </a:path>
            </a:pathLst>
          </a:custGeom>
          <a:noFill/>
          <a:ln w="241300"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sz="3600" b="1" dirty="0" smtClean="0">
                <a:solidFill>
                  <a:schemeClr val="tx1"/>
                </a:solidFill>
                <a:latin typeface="Gill Sans MT" pitchFamily="34" charset="0"/>
              </a:rPr>
              <a:t>General Structures of Information</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
        <p:nvSpPr>
          <p:cNvPr id="8" name="Oval 7"/>
          <p:cNvSpPr/>
          <p:nvPr/>
        </p:nvSpPr>
        <p:spPr bwMode="auto">
          <a:xfrm>
            <a:off x="1295400" y="21979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sp>
        <p:nvSpPr>
          <p:cNvPr id="9" name="Oval 8"/>
          <p:cNvSpPr/>
          <p:nvPr/>
        </p:nvSpPr>
        <p:spPr bwMode="auto">
          <a:xfrm>
            <a:off x="6019800" y="21873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FF"/>
              </a:solidFill>
              <a:effectLst/>
              <a:latin typeface="Arial" charset="0"/>
            </a:endParaRPr>
          </a:p>
        </p:txBody>
      </p:sp>
      <p:sp>
        <p:nvSpPr>
          <p:cNvPr id="10" name="Oval 9"/>
          <p:cNvSpPr/>
          <p:nvPr/>
        </p:nvSpPr>
        <p:spPr bwMode="auto">
          <a:xfrm>
            <a:off x="228600"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sp>
        <p:nvSpPr>
          <p:cNvPr id="11" name="Oval 10"/>
          <p:cNvSpPr/>
          <p:nvPr/>
        </p:nvSpPr>
        <p:spPr bwMode="auto">
          <a:xfrm>
            <a:off x="2667000"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cxnSp>
        <p:nvCxnSpPr>
          <p:cNvPr id="13" name="Straight Connector 12"/>
          <p:cNvCxnSpPr>
            <a:stCxn id="10" idx="0"/>
            <a:endCxn id="8" idx="3"/>
          </p:cNvCxnSpPr>
          <p:nvPr/>
        </p:nvCxnSpPr>
        <p:spPr bwMode="auto">
          <a:xfrm rot="5400000" flipH="1" flipV="1">
            <a:off x="1144915" y="26289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25908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9144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cxnSp>
        <p:nvCxnSpPr>
          <p:cNvPr id="17" name="Straight Connector 16"/>
          <p:cNvCxnSpPr>
            <a:stCxn id="8" idx="0"/>
            <a:endCxn id="16" idx="3"/>
          </p:cNvCxnSpPr>
          <p:nvPr/>
        </p:nvCxnSpPr>
        <p:spPr bwMode="auto">
          <a:xfrm rot="5400000" flipH="1" flipV="1">
            <a:off x="2651193" y="12153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11720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1143000"/>
            <a:ext cx="1828800" cy="430887"/>
          </a:xfrm>
          <a:prstGeom prst="rect">
            <a:avLst/>
          </a:prstGeom>
          <a:noFill/>
        </p:spPr>
        <p:txBody>
          <a:bodyPr wrap="square" rtlCol="0">
            <a:spAutoFit/>
          </a:bodyPr>
          <a:lstStyle/>
          <a:p>
            <a:r>
              <a:rPr lang="en-US" sz="2200" dirty="0" smtClean="0">
                <a:solidFill>
                  <a:schemeClr val="accent4">
                    <a:lumMod val="10000"/>
                  </a:schemeClr>
                </a:solidFill>
              </a:rPr>
              <a:t>Information</a:t>
            </a:r>
            <a:endParaRPr lang="en-US" sz="2200" dirty="0">
              <a:solidFill>
                <a:schemeClr val="accent4">
                  <a:lumMod val="10000"/>
                </a:schemeClr>
              </a:solidFill>
            </a:endParaRPr>
          </a:p>
        </p:txBody>
      </p:sp>
      <p:sp>
        <p:nvSpPr>
          <p:cNvPr id="27" name="TextBox 26"/>
          <p:cNvSpPr txBox="1"/>
          <p:nvPr/>
        </p:nvSpPr>
        <p:spPr>
          <a:xfrm>
            <a:off x="1246496" y="23140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23171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31033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30979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sp>
        <p:nvSpPr>
          <p:cNvPr id="72" name="Oval 71"/>
          <p:cNvSpPr/>
          <p:nvPr/>
        </p:nvSpPr>
        <p:spPr bwMode="auto">
          <a:xfrm>
            <a:off x="7377752"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cxnSp>
        <p:nvCxnSpPr>
          <p:cNvPr id="73" name="Straight Connector 72"/>
          <p:cNvCxnSpPr>
            <a:stCxn id="71" idx="0"/>
          </p:cNvCxnSpPr>
          <p:nvPr/>
        </p:nvCxnSpPr>
        <p:spPr bwMode="auto">
          <a:xfrm rot="5400000" flipH="1" flipV="1">
            <a:off x="5855669" y="26289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25908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0752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32290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sp>
        <p:nvSpPr>
          <p:cNvPr id="25"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7</a:t>
            </a:r>
            <a:endParaRPr lang="en-US" dirty="0"/>
          </a:p>
        </p:txBody>
      </p:sp>
    </p:spTree>
    <p:extLst>
      <p:ext uri="{BB962C8B-B14F-4D97-AF65-F5344CB8AC3E}">
        <p14:creationId xmlns:p14="http://schemas.microsoft.com/office/powerpoint/2010/main" val="897732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wipe(up)">
                                      <p:cBhvr>
                                        <p:cTn id="60" dur="500"/>
                                        <p:tgtEl>
                                          <p:spTgt spid="73"/>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wipe(up)">
                                      <p:cBhvr>
                                        <p:cTn id="64" dur="500"/>
                                        <p:tgtEl>
                                          <p:spTgt spid="7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wipe(up)">
                                      <p:cBhvr>
                                        <p:cTn id="67" dur="500"/>
                                        <p:tgtEl>
                                          <p:spTgt spid="8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up)">
                                      <p:cBhvr>
                                        <p:cTn id="72" dur="500"/>
                                        <p:tgtEl>
                                          <p:spTgt spid="83"/>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500"/>
                                        <p:tgtEl>
                                          <p:spTgt spid="72"/>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9" grpId="0" animBg="1"/>
      <p:bldP spid="10" grpId="0" animBg="1"/>
      <p:bldP spid="11" grpId="0" animBg="1"/>
      <p:bldP spid="27" grpId="0"/>
      <p:bldP spid="28" grpId="0"/>
      <p:bldP spid="29" grpId="0"/>
      <p:bldP spid="30" grpId="0"/>
      <p:bldP spid="71" grpId="0" animBg="1"/>
      <p:bldP spid="72" grpId="0" animBg="1"/>
      <p:bldP spid="84" grpId="0"/>
      <p:bldP spid="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bwMode="auto">
          <a:xfrm>
            <a:off x="304800" y="685800"/>
            <a:ext cx="8534400" cy="5867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28356" name="Rectangle 4"/>
          <p:cNvSpPr>
            <a:spLocks noGrp="1" noChangeArrowheads="1"/>
          </p:cNvSpPr>
          <p:nvPr>
            <p:ph type="title" idx="4294967295"/>
          </p:nvPr>
        </p:nvSpPr>
        <p:spPr>
          <a:xfrm>
            <a:off x="0" y="0"/>
            <a:ext cx="9144000" cy="533400"/>
          </a:xfrm>
        </p:spPr>
        <p:txBody>
          <a:bodyPr>
            <a:normAutofit fontScale="90000"/>
          </a:bodyPr>
          <a:lstStyle/>
          <a:p>
            <a:pPr eaLnBrk="1" hangingPunct="1">
              <a:defRPr/>
            </a:pP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Teacher Decisions</a:t>
            </a:r>
          </a:p>
        </p:txBody>
      </p:sp>
      <p:sp>
        <p:nvSpPr>
          <p:cNvPr id="228357" name="Rectangle 5"/>
          <p:cNvSpPr>
            <a:spLocks noGrp="1" noChangeArrowheads="1"/>
          </p:cNvSpPr>
          <p:nvPr>
            <p:ph type="body" idx="4294967295"/>
          </p:nvPr>
        </p:nvSpPr>
        <p:spPr>
          <a:xfrm>
            <a:off x="304800" y="685800"/>
            <a:ext cx="2819400" cy="3200400"/>
          </a:xfrm>
          <a:noFill/>
        </p:spPr>
        <p:txBody>
          <a:bodyPr/>
          <a:lstStyle/>
          <a:p>
            <a:pPr marL="292100" indent="-292100" eaLnBrk="1" hangingPunct="1">
              <a:lnSpc>
                <a:spcPct val="90000"/>
              </a:lnSpc>
              <a:buClr>
                <a:schemeClr val="accent2">
                  <a:lumMod val="50000"/>
                </a:schemeClr>
              </a:buClr>
              <a:buAutoNum type="arabicPeriod"/>
              <a:defRPr/>
            </a:pPr>
            <a:r>
              <a:rPr lang="en-US" sz="2600" b="1" dirty="0" smtClean="0">
                <a:solidFill>
                  <a:schemeClr val="accent4">
                    <a:lumMod val="10000"/>
                  </a:schemeClr>
                </a:solidFill>
                <a:effectLst/>
                <a:latin typeface="Calibri" pitchFamily="34" charset="0"/>
              </a:rPr>
              <a:t>Determine broad structure</a:t>
            </a:r>
          </a:p>
          <a:p>
            <a:pPr marL="292100" indent="-292100" eaLnBrk="1" hangingPunct="1">
              <a:lnSpc>
                <a:spcPct val="90000"/>
              </a:lnSpc>
              <a:buClr>
                <a:schemeClr val="accent2">
                  <a:lumMod val="50000"/>
                </a:schemeClr>
              </a:buClr>
              <a:buAutoNum type="arabicPeriod"/>
              <a:defRPr/>
            </a:pPr>
            <a:r>
              <a:rPr lang="en-US" sz="2600" b="1" dirty="0" smtClean="0">
                <a:solidFill>
                  <a:schemeClr val="accent4">
                    <a:lumMod val="10000"/>
                  </a:schemeClr>
                </a:solidFill>
                <a:effectLst/>
                <a:latin typeface="Calibri" pitchFamily="34" charset="0"/>
              </a:rPr>
              <a:t>Determine specific structure</a:t>
            </a:r>
          </a:p>
          <a:p>
            <a:pPr marL="292100" indent="-292100" eaLnBrk="1" hangingPunct="1">
              <a:lnSpc>
                <a:spcPct val="90000"/>
              </a:lnSpc>
              <a:buClr>
                <a:schemeClr val="accent2">
                  <a:lumMod val="50000"/>
                </a:schemeClr>
              </a:buClr>
              <a:buAutoNum type="arabicPeriod"/>
              <a:defRPr/>
            </a:pPr>
            <a:r>
              <a:rPr lang="en-US" sz="2600" b="1" dirty="0" smtClean="0">
                <a:solidFill>
                  <a:schemeClr val="accent4">
                    <a:lumMod val="10000"/>
                  </a:schemeClr>
                </a:solidFill>
                <a:effectLst/>
                <a:latin typeface="Calibri" pitchFamily="34" charset="0"/>
              </a:rPr>
              <a:t>Determine complexity of thinking</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
        <p:nvSpPr>
          <p:cNvPr id="62"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12</a:t>
            </a:r>
            <a:endParaRPr lang="en-US" dirty="0"/>
          </a:p>
        </p:txBody>
      </p:sp>
      <p:pic>
        <p:nvPicPr>
          <p:cNvPr id="144387" name="Picture 3"/>
          <p:cNvPicPr>
            <a:picLocks noChangeAspect="1" noChangeArrowheads="1"/>
          </p:cNvPicPr>
          <p:nvPr/>
        </p:nvPicPr>
        <p:blipFill>
          <a:blip r:embed="rId2" cstate="print"/>
          <a:srcRect l="9375" t="12000" r="9375" b="44000"/>
          <a:stretch>
            <a:fillRect/>
          </a:stretch>
        </p:blipFill>
        <p:spPr bwMode="auto">
          <a:xfrm>
            <a:off x="3124200" y="838200"/>
            <a:ext cx="5867400" cy="2011680"/>
          </a:xfrm>
          <a:prstGeom prst="rect">
            <a:avLst/>
          </a:prstGeom>
          <a:noFill/>
          <a:ln w="9525">
            <a:noFill/>
            <a:miter lim="800000"/>
            <a:headEnd/>
            <a:tailEnd/>
          </a:ln>
        </p:spPr>
      </p:pic>
      <p:sp>
        <p:nvSpPr>
          <p:cNvPr id="64" name="Rectangle 5"/>
          <p:cNvSpPr txBox="1">
            <a:spLocks noChangeArrowheads="1"/>
          </p:cNvSpPr>
          <p:nvPr/>
        </p:nvSpPr>
        <p:spPr bwMode="auto">
          <a:xfrm>
            <a:off x="304800" y="3782704"/>
            <a:ext cx="8534400" cy="2770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7338" marR="0" lvl="0" indent="-287338" algn="l" defTabSz="914400" rtl="0" eaLnBrk="1" fontAlgn="base" latinLnBrk="0" hangingPunct="1">
              <a:lnSpc>
                <a:spcPct val="90000"/>
              </a:lnSpc>
              <a:spcBef>
                <a:spcPct val="20000"/>
              </a:spcBef>
              <a:spcAft>
                <a:spcPct val="0"/>
              </a:spcAft>
              <a:buClr>
                <a:schemeClr val="accent2">
                  <a:lumMod val="50000"/>
                </a:schemeClr>
              </a:buClr>
              <a:buSzPct val="80000"/>
              <a:buAutoNum type="arabicPeriod" startAt="4"/>
              <a:tabLst/>
              <a:defRPr/>
            </a:pPr>
            <a:r>
              <a:rPr kumimoji="0" lang="en-US" sz="2600" b="1" i="0" u="none" strike="noStrike" kern="0" cap="none" spc="0" normalizeH="0" baseline="0" noProof="0" dirty="0" smtClean="0">
                <a:ln>
                  <a:noFill/>
                </a:ln>
                <a:solidFill>
                  <a:schemeClr val="accent4">
                    <a:lumMod val="10000"/>
                  </a:schemeClr>
                </a:solidFill>
                <a:effectLst/>
                <a:uLnTx/>
                <a:uFillTx/>
                <a:latin typeface="Calibri" pitchFamily="34" charset="0"/>
                <a:ea typeface="+mn-ea"/>
                <a:cs typeface="+mn-cs"/>
              </a:rPr>
              <a:t>Determine how much scaffolding to provide</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lang="en-US" sz="2400" kern="0" dirty="0" smtClean="0">
                <a:solidFill>
                  <a:schemeClr val="accent4">
                    <a:lumMod val="10000"/>
                  </a:schemeClr>
                </a:solidFill>
                <a:latin typeface="Calibri" pitchFamily="34" charset="0"/>
              </a:rPr>
              <a:t>Teacher provides text and info-processing strategy</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kumimoji="0" lang="en-US" sz="2400" b="1" i="0" u="none" strike="noStrike" kern="0" cap="none" spc="0" normalizeH="0" baseline="0" noProof="0" dirty="0" smtClean="0">
                <a:ln>
                  <a:noFill/>
                </a:ln>
                <a:solidFill>
                  <a:schemeClr val="accent4">
                    <a:lumMod val="10000"/>
                  </a:schemeClr>
                </a:solidFill>
                <a:effectLst/>
                <a:uLnTx/>
                <a:uFillTx/>
                <a:latin typeface="Calibri" pitchFamily="34" charset="0"/>
                <a:ea typeface="+mn-ea"/>
                <a:cs typeface="+mn-cs"/>
              </a:rPr>
              <a:t>Teacher</a:t>
            </a:r>
            <a:r>
              <a:rPr kumimoji="0" lang="en-US" sz="2400" b="1" i="0" u="none" strike="noStrike" kern="0" cap="none" spc="0" normalizeH="0" noProof="0" dirty="0" smtClean="0">
                <a:ln>
                  <a:noFill/>
                </a:ln>
                <a:solidFill>
                  <a:schemeClr val="accent4">
                    <a:lumMod val="10000"/>
                  </a:schemeClr>
                </a:solidFill>
                <a:effectLst/>
                <a:uLnTx/>
                <a:uFillTx/>
                <a:latin typeface="Calibri" pitchFamily="34" charset="0"/>
                <a:ea typeface="+mn-ea"/>
                <a:cs typeface="+mn-cs"/>
              </a:rPr>
              <a:t> models how to use strategy for given text</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lang="en-US" sz="2400" kern="0" baseline="0" dirty="0" smtClean="0">
                <a:solidFill>
                  <a:schemeClr val="accent4">
                    <a:lumMod val="10000"/>
                  </a:schemeClr>
                </a:solidFill>
                <a:latin typeface="Calibri" pitchFamily="34" charset="0"/>
              </a:rPr>
              <a:t>Teacher elicits</a:t>
            </a:r>
            <a:r>
              <a:rPr lang="en-US" sz="2400" kern="0" dirty="0" smtClean="0">
                <a:solidFill>
                  <a:schemeClr val="accent4">
                    <a:lumMod val="10000"/>
                  </a:schemeClr>
                </a:solidFill>
                <a:latin typeface="Calibri" pitchFamily="34" charset="0"/>
              </a:rPr>
              <a:t> student help using strategy</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lang="en-US" sz="2400" kern="0" dirty="0" smtClean="0">
                <a:solidFill>
                  <a:schemeClr val="accent4">
                    <a:lumMod val="10000"/>
                  </a:schemeClr>
                </a:solidFill>
                <a:latin typeface="Calibri" pitchFamily="34" charset="0"/>
              </a:rPr>
              <a:t>Students use strategy, with teacher help</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lang="en-US" sz="2400" kern="0" dirty="0" smtClean="0">
                <a:solidFill>
                  <a:schemeClr val="accent4">
                    <a:lumMod val="10000"/>
                  </a:schemeClr>
                </a:solidFill>
                <a:latin typeface="Calibri" pitchFamily="34" charset="0"/>
              </a:rPr>
              <a:t>Teacher repeats process with other strategies</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kumimoji="0" lang="en-US" sz="2400" b="1" i="0" u="none" strike="noStrike" kern="0" cap="none" spc="0" normalizeH="0" baseline="0" noProof="0" dirty="0" smtClean="0">
                <a:ln>
                  <a:noFill/>
                </a:ln>
                <a:solidFill>
                  <a:schemeClr val="accent4">
                    <a:lumMod val="10000"/>
                  </a:schemeClr>
                </a:solidFill>
                <a:effectLst/>
                <a:uLnTx/>
                <a:uFillTx/>
                <a:latin typeface="Calibri" pitchFamily="34" charset="0"/>
                <a:ea typeface="+mn-ea"/>
                <a:cs typeface="+mn-cs"/>
              </a:rPr>
              <a:t>Students</a:t>
            </a:r>
            <a:r>
              <a:rPr kumimoji="0" lang="en-US" sz="2400" b="1" i="0" u="none" strike="noStrike" kern="0" cap="none" spc="0" normalizeH="0" noProof="0" dirty="0" smtClean="0">
                <a:ln>
                  <a:noFill/>
                </a:ln>
                <a:solidFill>
                  <a:schemeClr val="accent4">
                    <a:lumMod val="10000"/>
                  </a:schemeClr>
                </a:solidFill>
                <a:effectLst/>
                <a:uLnTx/>
                <a:uFillTx/>
                <a:latin typeface="Calibri" pitchFamily="34" charset="0"/>
                <a:ea typeface="+mn-ea"/>
                <a:cs typeface="+mn-cs"/>
              </a:rPr>
              <a:t> determine which strategy to use</a:t>
            </a:r>
          </a:p>
          <a:p>
            <a:pPr marL="682625" marR="0" lvl="0" indent="-341313" algn="l" defTabSz="914400" rtl="0" eaLnBrk="1" fontAlgn="base" latinLnBrk="0" hangingPunct="1">
              <a:lnSpc>
                <a:spcPts val="2500"/>
              </a:lnSpc>
              <a:spcBef>
                <a:spcPts val="0"/>
              </a:spcBef>
              <a:spcAft>
                <a:spcPct val="0"/>
              </a:spcAft>
              <a:buClr>
                <a:schemeClr val="accent2">
                  <a:lumMod val="50000"/>
                </a:schemeClr>
              </a:buClr>
              <a:buSzPct val="80000"/>
              <a:buFont typeface="+mj-lt"/>
              <a:buAutoNum type="alphaUcPeriod"/>
              <a:tabLst/>
              <a:defRPr/>
            </a:pPr>
            <a:r>
              <a:rPr lang="en-US" sz="2400" kern="0" baseline="0" dirty="0" smtClean="0">
                <a:solidFill>
                  <a:schemeClr val="accent4">
                    <a:lumMod val="10000"/>
                  </a:schemeClr>
                </a:solidFill>
                <a:latin typeface="Calibri" pitchFamily="34" charset="0"/>
              </a:rPr>
              <a:t>Students</a:t>
            </a:r>
            <a:r>
              <a:rPr lang="en-US" sz="2400" kern="0" dirty="0" smtClean="0">
                <a:solidFill>
                  <a:schemeClr val="accent4">
                    <a:lumMod val="10000"/>
                  </a:schemeClr>
                </a:solidFill>
                <a:latin typeface="Calibri" pitchFamily="34" charset="0"/>
              </a:rPr>
              <a:t> read text and apply strategies independently</a:t>
            </a:r>
            <a:endParaRPr kumimoji="0" lang="en-US" sz="2400" b="1" i="0" u="none" strike="noStrike" kern="0" cap="none" spc="0" normalizeH="0" baseline="0" noProof="0" dirty="0" smtClean="0">
              <a:ln>
                <a:noFill/>
              </a:ln>
              <a:solidFill>
                <a:schemeClr val="accent4">
                  <a:lumMod val="10000"/>
                </a:schemeClr>
              </a:solidFill>
              <a:effectLst/>
              <a:uLnTx/>
              <a:uFillTx/>
              <a:latin typeface="Calibri" pitchFamily="34" charset="0"/>
              <a:ea typeface="+mn-ea"/>
              <a:cs typeface="+mn-cs"/>
            </a:endParaRPr>
          </a:p>
        </p:txBody>
      </p:sp>
    </p:spTree>
    <p:extLst>
      <p:ext uri="{BB962C8B-B14F-4D97-AF65-F5344CB8AC3E}">
        <p14:creationId xmlns:p14="http://schemas.microsoft.com/office/powerpoint/2010/main" val="1862537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Effect transition="in" filter="fade">
                                      <p:cBhvr>
                                        <p:cTn id="7" dur="500"/>
                                        <p:tgtEl>
                                          <p:spTgt spid="228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wipe(up)">
                                      <p:cBhvr>
                                        <p:cTn id="12" dur="500"/>
                                        <p:tgtEl>
                                          <p:spTgt spid="1443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8357">
                                            <p:txEl>
                                              <p:pRg st="1" end="1"/>
                                            </p:txEl>
                                          </p:spTgt>
                                        </p:tgtEl>
                                        <p:attrNameLst>
                                          <p:attrName>style.visibility</p:attrName>
                                        </p:attrNameLst>
                                      </p:cBhvr>
                                      <p:to>
                                        <p:strVal val="visible"/>
                                      </p:to>
                                    </p:set>
                                    <p:animEffect transition="in" filter="fade">
                                      <p:cBhvr>
                                        <p:cTn id="17" dur="500"/>
                                        <p:tgtEl>
                                          <p:spTgt spid="22835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8357">
                                            <p:txEl>
                                              <p:pRg st="2" end="2"/>
                                            </p:txEl>
                                          </p:spTgt>
                                        </p:tgtEl>
                                        <p:attrNameLst>
                                          <p:attrName>style.visibility</p:attrName>
                                        </p:attrNameLst>
                                      </p:cBhvr>
                                      <p:to>
                                        <p:strVal val="visible"/>
                                      </p:to>
                                    </p:set>
                                    <p:animEffect transition="in" filter="fade">
                                      <p:cBhvr>
                                        <p:cTn id="22" dur="500"/>
                                        <p:tgtEl>
                                          <p:spTgt spid="2283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
                                            <p:txEl>
                                              <p:pRg st="0" end="0"/>
                                            </p:txEl>
                                          </p:spTgt>
                                        </p:tgtEl>
                                        <p:attrNameLst>
                                          <p:attrName>style.visibility</p:attrName>
                                        </p:attrNameLst>
                                      </p:cBhvr>
                                      <p:to>
                                        <p:strVal val="visible"/>
                                      </p:to>
                                    </p:set>
                                    <p:animEffect transition="in" filter="fade">
                                      <p:cBhvr>
                                        <p:cTn id="27" dur="500"/>
                                        <p:tgtEl>
                                          <p:spTgt spid="6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4">
                                            <p:txEl>
                                              <p:pRg st="1" end="1"/>
                                            </p:txEl>
                                          </p:spTgt>
                                        </p:tgtEl>
                                        <p:attrNameLst>
                                          <p:attrName>style.visibility</p:attrName>
                                        </p:attrNameLst>
                                      </p:cBhvr>
                                      <p:to>
                                        <p:strVal val="visible"/>
                                      </p:to>
                                    </p:set>
                                    <p:animEffect transition="in" filter="fade">
                                      <p:cBhvr>
                                        <p:cTn id="32" dur="500"/>
                                        <p:tgtEl>
                                          <p:spTgt spid="6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4">
                                            <p:txEl>
                                              <p:pRg st="2" end="2"/>
                                            </p:txEl>
                                          </p:spTgt>
                                        </p:tgtEl>
                                        <p:attrNameLst>
                                          <p:attrName>style.visibility</p:attrName>
                                        </p:attrNameLst>
                                      </p:cBhvr>
                                      <p:to>
                                        <p:strVal val="visible"/>
                                      </p:to>
                                    </p:set>
                                    <p:animEffect transition="in" filter="fade">
                                      <p:cBhvr>
                                        <p:cTn id="37" dur="500"/>
                                        <p:tgtEl>
                                          <p:spTgt spid="6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4">
                                            <p:txEl>
                                              <p:pRg st="3" end="3"/>
                                            </p:txEl>
                                          </p:spTgt>
                                        </p:tgtEl>
                                        <p:attrNameLst>
                                          <p:attrName>style.visibility</p:attrName>
                                        </p:attrNameLst>
                                      </p:cBhvr>
                                      <p:to>
                                        <p:strVal val="visible"/>
                                      </p:to>
                                    </p:set>
                                    <p:animEffect transition="in" filter="fade">
                                      <p:cBhvr>
                                        <p:cTn id="42" dur="500"/>
                                        <p:tgtEl>
                                          <p:spTgt spid="6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4">
                                            <p:txEl>
                                              <p:pRg st="4" end="4"/>
                                            </p:txEl>
                                          </p:spTgt>
                                        </p:tgtEl>
                                        <p:attrNameLst>
                                          <p:attrName>style.visibility</p:attrName>
                                        </p:attrNameLst>
                                      </p:cBhvr>
                                      <p:to>
                                        <p:strVal val="visible"/>
                                      </p:to>
                                    </p:set>
                                    <p:animEffect transition="in" filter="fade">
                                      <p:cBhvr>
                                        <p:cTn id="47" dur="500"/>
                                        <p:tgtEl>
                                          <p:spTgt spid="6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4">
                                            <p:txEl>
                                              <p:pRg st="5" end="5"/>
                                            </p:txEl>
                                          </p:spTgt>
                                        </p:tgtEl>
                                        <p:attrNameLst>
                                          <p:attrName>style.visibility</p:attrName>
                                        </p:attrNameLst>
                                      </p:cBhvr>
                                      <p:to>
                                        <p:strVal val="visible"/>
                                      </p:to>
                                    </p:set>
                                    <p:animEffect transition="in" filter="fade">
                                      <p:cBhvr>
                                        <p:cTn id="52" dur="500"/>
                                        <p:tgtEl>
                                          <p:spTgt spid="6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4">
                                            <p:txEl>
                                              <p:pRg st="6" end="6"/>
                                            </p:txEl>
                                          </p:spTgt>
                                        </p:tgtEl>
                                        <p:attrNameLst>
                                          <p:attrName>style.visibility</p:attrName>
                                        </p:attrNameLst>
                                      </p:cBhvr>
                                      <p:to>
                                        <p:strVal val="visible"/>
                                      </p:to>
                                    </p:set>
                                    <p:animEffect transition="in" filter="fade">
                                      <p:cBhvr>
                                        <p:cTn id="57" dur="500"/>
                                        <p:tgtEl>
                                          <p:spTgt spid="6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4">
                                            <p:txEl>
                                              <p:pRg st="7" end="7"/>
                                            </p:txEl>
                                          </p:spTgt>
                                        </p:tgtEl>
                                        <p:attrNameLst>
                                          <p:attrName>style.visibility</p:attrName>
                                        </p:attrNameLst>
                                      </p:cBhvr>
                                      <p:to>
                                        <p:strVal val="visible"/>
                                      </p:to>
                                    </p:set>
                                    <p:animEffect transition="in" filter="fade">
                                      <p:cBhvr>
                                        <p:cTn id="62" dur="500"/>
                                        <p:tgtEl>
                                          <p:spTgt spid="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bldLvl="5"/>
      <p:bldP spid="64"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1066800" y="76200"/>
            <a:ext cx="7010400" cy="987425"/>
          </a:xfrm>
        </p:spPr>
        <p:txBody>
          <a:bodyPr/>
          <a:lstStyle/>
          <a:p>
            <a:pPr eaLnBrk="1" hangingPunct="1">
              <a:defRPr/>
            </a:pPr>
            <a:r>
              <a:rPr lang="en-US" b="1"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Gill Sans MT" pitchFamily="34" charset="0"/>
              </a:rPr>
              <a:t>Closure for the Overview</a:t>
            </a:r>
          </a:p>
        </p:txBody>
      </p:sp>
      <p:sp>
        <p:nvSpPr>
          <p:cNvPr id="228358" name="Rectangle 6"/>
          <p:cNvSpPr>
            <a:spLocks noChangeArrowheads="1"/>
          </p:cNvSpPr>
          <p:nvPr/>
        </p:nvSpPr>
        <p:spPr bwMode="auto">
          <a:xfrm>
            <a:off x="36513" y="211137"/>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
        <p:nvSpPr>
          <p:cNvPr id="10" name="Oval 9"/>
          <p:cNvSpPr/>
          <p:nvPr/>
        </p:nvSpPr>
        <p:spPr bwMode="auto">
          <a:xfrm>
            <a:off x="609600" y="1752600"/>
            <a:ext cx="2057400" cy="1600200"/>
          </a:xfrm>
          <a:prstGeom prst="ellipse">
            <a:avLst/>
          </a:prstGeom>
          <a:solidFill>
            <a:schemeClr val="tx1"/>
          </a:solidFill>
          <a:ln w="5715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charset="0"/>
            </a:endParaRPr>
          </a:p>
        </p:txBody>
      </p:sp>
      <p:sp>
        <p:nvSpPr>
          <p:cNvPr id="11" name="Oval 10"/>
          <p:cNvSpPr/>
          <p:nvPr/>
        </p:nvSpPr>
        <p:spPr bwMode="auto">
          <a:xfrm>
            <a:off x="3886200" y="1371600"/>
            <a:ext cx="2057400" cy="1600200"/>
          </a:xfrm>
          <a:prstGeom prst="ellipse">
            <a:avLst/>
          </a:prstGeom>
          <a:solidFill>
            <a:schemeClr val="tx1"/>
          </a:solidFill>
          <a:ln w="5715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charset="0"/>
            </a:endParaRPr>
          </a:p>
        </p:txBody>
      </p:sp>
      <p:sp>
        <p:nvSpPr>
          <p:cNvPr id="12" name="Oval 11"/>
          <p:cNvSpPr/>
          <p:nvPr/>
        </p:nvSpPr>
        <p:spPr bwMode="auto">
          <a:xfrm>
            <a:off x="6705600" y="2514600"/>
            <a:ext cx="2057400" cy="1600200"/>
          </a:xfrm>
          <a:prstGeom prst="ellipse">
            <a:avLst/>
          </a:prstGeom>
          <a:solidFill>
            <a:schemeClr val="tx1"/>
          </a:solidFill>
          <a:ln w="5715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charset="0"/>
            </a:endParaRPr>
          </a:p>
        </p:txBody>
      </p:sp>
      <p:sp>
        <p:nvSpPr>
          <p:cNvPr id="13" name="Oval 12"/>
          <p:cNvSpPr/>
          <p:nvPr/>
        </p:nvSpPr>
        <p:spPr bwMode="auto">
          <a:xfrm>
            <a:off x="1143000" y="4343400"/>
            <a:ext cx="2057400" cy="1600200"/>
          </a:xfrm>
          <a:prstGeom prst="ellipse">
            <a:avLst/>
          </a:prstGeom>
          <a:solidFill>
            <a:schemeClr val="tx1"/>
          </a:solidFill>
          <a:ln w="5715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charset="0"/>
            </a:endParaRPr>
          </a:p>
        </p:txBody>
      </p:sp>
      <p:sp>
        <p:nvSpPr>
          <p:cNvPr id="14" name="Oval 13"/>
          <p:cNvSpPr/>
          <p:nvPr/>
        </p:nvSpPr>
        <p:spPr bwMode="auto">
          <a:xfrm>
            <a:off x="4648200" y="4572000"/>
            <a:ext cx="2057400" cy="1600200"/>
          </a:xfrm>
          <a:prstGeom prst="ellipse">
            <a:avLst/>
          </a:prstGeom>
          <a:solidFill>
            <a:schemeClr val="tx1"/>
          </a:solidFill>
          <a:ln w="5715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charset="0"/>
            </a:endParaRPr>
          </a:p>
        </p:txBody>
      </p:sp>
      <p:sp>
        <p:nvSpPr>
          <p:cNvPr id="15" name="TextBox 14"/>
          <p:cNvSpPr txBox="1"/>
          <p:nvPr/>
        </p:nvSpPr>
        <p:spPr>
          <a:xfrm>
            <a:off x="533400" y="2016204"/>
            <a:ext cx="2209800" cy="1107996"/>
          </a:xfrm>
          <a:prstGeom prst="rect">
            <a:avLst/>
          </a:prstGeom>
          <a:noFill/>
        </p:spPr>
        <p:txBody>
          <a:bodyPr wrap="square" rtlCol="0">
            <a:spAutoFit/>
          </a:bodyPr>
          <a:lstStyle/>
          <a:p>
            <a:r>
              <a:rPr lang="en-US" sz="2200" dirty="0" smtClean="0">
                <a:solidFill>
                  <a:srgbClr val="000000"/>
                </a:solidFill>
                <a:effectLst>
                  <a:outerShdw blurRad="38100" dist="38100" dir="2700000" algn="tl">
                    <a:srgbClr val="000000">
                      <a:alpha val="43137"/>
                    </a:srgbClr>
                  </a:outerShdw>
                </a:effectLst>
              </a:rPr>
              <a:t>“intelligence   = effort” philosophy</a:t>
            </a:r>
            <a:endParaRPr lang="en-US" sz="2200" dirty="0">
              <a:solidFill>
                <a:srgbClr val="000000"/>
              </a:solidFill>
              <a:effectLst>
                <a:outerShdw blurRad="38100" dist="38100" dir="2700000" algn="tl">
                  <a:srgbClr val="000000">
                    <a:alpha val="43137"/>
                  </a:srgbClr>
                </a:outerShdw>
              </a:effectLst>
            </a:endParaRPr>
          </a:p>
        </p:txBody>
      </p:sp>
      <p:sp>
        <p:nvSpPr>
          <p:cNvPr id="16" name="TextBox 15"/>
          <p:cNvSpPr txBox="1"/>
          <p:nvPr/>
        </p:nvSpPr>
        <p:spPr>
          <a:xfrm>
            <a:off x="3810000" y="1683603"/>
            <a:ext cx="2209800" cy="830997"/>
          </a:xfrm>
          <a:prstGeom prst="rect">
            <a:avLst/>
          </a:prstGeom>
          <a:noFill/>
        </p:spPr>
        <p:txBody>
          <a:bodyPr wrap="square" rtlCol="0">
            <a:spAutoFit/>
          </a:bodyPr>
          <a:lstStyle/>
          <a:p>
            <a:r>
              <a:rPr lang="en-US" sz="2400" dirty="0" smtClean="0">
                <a:solidFill>
                  <a:srgbClr val="000000"/>
                </a:solidFill>
                <a:effectLst>
                  <a:outerShdw blurRad="38100" dist="38100" dir="2700000" algn="tl">
                    <a:srgbClr val="000000">
                      <a:alpha val="43137"/>
                    </a:srgbClr>
                  </a:outerShdw>
                </a:effectLst>
              </a:rPr>
              <a:t>Construct-</a:t>
            </a:r>
            <a:r>
              <a:rPr lang="en-US" sz="2400" dirty="0" err="1" smtClean="0">
                <a:solidFill>
                  <a:srgbClr val="000000"/>
                </a:solidFill>
                <a:effectLst>
                  <a:outerShdw blurRad="38100" dist="38100" dir="2700000" algn="tl">
                    <a:srgbClr val="000000">
                      <a:alpha val="43137"/>
                    </a:srgbClr>
                  </a:outerShdw>
                </a:effectLst>
              </a:rPr>
              <a:t>ivism</a:t>
            </a:r>
            <a:endParaRPr lang="en-US" sz="2400" dirty="0">
              <a:solidFill>
                <a:srgbClr val="000000"/>
              </a:solidFill>
              <a:effectLst>
                <a:outerShdw blurRad="38100" dist="38100" dir="2700000" algn="tl">
                  <a:srgbClr val="000000">
                    <a:alpha val="43137"/>
                  </a:srgbClr>
                </a:outerShdw>
              </a:effectLst>
            </a:endParaRPr>
          </a:p>
        </p:txBody>
      </p:sp>
      <p:sp>
        <p:nvSpPr>
          <p:cNvPr id="17" name="TextBox 16"/>
          <p:cNvSpPr txBox="1"/>
          <p:nvPr/>
        </p:nvSpPr>
        <p:spPr>
          <a:xfrm>
            <a:off x="6629400" y="2819400"/>
            <a:ext cx="2209800" cy="1200329"/>
          </a:xfrm>
          <a:prstGeom prst="rect">
            <a:avLst/>
          </a:prstGeom>
          <a:noFill/>
        </p:spPr>
        <p:txBody>
          <a:bodyPr wrap="square" rtlCol="0">
            <a:spAutoFit/>
          </a:bodyPr>
          <a:lstStyle/>
          <a:p>
            <a:r>
              <a:rPr lang="en-US" sz="2400" dirty="0" smtClean="0">
                <a:solidFill>
                  <a:srgbClr val="000000"/>
                </a:solidFill>
                <a:effectLst>
                  <a:outerShdw blurRad="38100" dist="38100" dir="2700000" algn="tl">
                    <a:srgbClr val="000000">
                      <a:alpha val="43137"/>
                    </a:srgbClr>
                  </a:outerShdw>
                </a:effectLst>
              </a:rPr>
              <a:t>Information- Processing tools</a:t>
            </a:r>
            <a:endParaRPr lang="en-US" sz="2400" dirty="0">
              <a:solidFill>
                <a:srgbClr val="000000"/>
              </a:solidFill>
              <a:effectLst>
                <a:outerShdw blurRad="38100" dist="38100" dir="2700000" algn="tl">
                  <a:srgbClr val="000000">
                    <a:alpha val="43137"/>
                  </a:srgbClr>
                </a:outerShdw>
              </a:effectLst>
            </a:endParaRPr>
          </a:p>
        </p:txBody>
      </p:sp>
      <p:sp>
        <p:nvSpPr>
          <p:cNvPr id="18" name="TextBox 17"/>
          <p:cNvSpPr txBox="1"/>
          <p:nvPr/>
        </p:nvSpPr>
        <p:spPr>
          <a:xfrm>
            <a:off x="4572000" y="4800600"/>
            <a:ext cx="2209800" cy="830997"/>
          </a:xfrm>
          <a:prstGeom prst="rect">
            <a:avLst/>
          </a:prstGeom>
          <a:noFill/>
        </p:spPr>
        <p:txBody>
          <a:bodyPr wrap="square" rtlCol="0">
            <a:spAutoFit/>
          </a:bodyPr>
          <a:lstStyle/>
          <a:p>
            <a:r>
              <a:rPr lang="en-US" sz="2400" dirty="0" smtClean="0">
                <a:solidFill>
                  <a:srgbClr val="000000"/>
                </a:solidFill>
                <a:effectLst>
                  <a:outerShdw blurRad="38100" dist="38100" dir="2700000" algn="tl">
                    <a:srgbClr val="000000">
                      <a:alpha val="43137"/>
                    </a:srgbClr>
                  </a:outerShdw>
                </a:effectLst>
              </a:rPr>
              <a:t>Student Achievement</a:t>
            </a:r>
            <a:endParaRPr lang="en-US" sz="2400" dirty="0">
              <a:solidFill>
                <a:srgbClr val="000000"/>
              </a:solidFill>
              <a:effectLst>
                <a:outerShdw blurRad="38100" dist="38100" dir="2700000" algn="tl">
                  <a:srgbClr val="000000">
                    <a:alpha val="43137"/>
                  </a:srgbClr>
                </a:outerShdw>
              </a:effectLst>
            </a:endParaRPr>
          </a:p>
        </p:txBody>
      </p:sp>
      <p:sp>
        <p:nvSpPr>
          <p:cNvPr id="19" name="TextBox 18"/>
          <p:cNvSpPr txBox="1"/>
          <p:nvPr/>
        </p:nvSpPr>
        <p:spPr>
          <a:xfrm>
            <a:off x="1066800" y="4724400"/>
            <a:ext cx="2209800" cy="830997"/>
          </a:xfrm>
          <a:prstGeom prst="rect">
            <a:avLst/>
          </a:prstGeom>
          <a:noFill/>
        </p:spPr>
        <p:txBody>
          <a:bodyPr wrap="square" rtlCol="0">
            <a:spAutoFit/>
          </a:bodyPr>
          <a:lstStyle/>
          <a:p>
            <a:r>
              <a:rPr lang="en-US" sz="2400" dirty="0" smtClean="0">
                <a:solidFill>
                  <a:srgbClr val="000000"/>
                </a:solidFill>
                <a:effectLst>
                  <a:outerShdw blurRad="38100" dist="38100" dir="2700000" algn="tl">
                    <a:srgbClr val="000000">
                      <a:alpha val="43137"/>
                    </a:srgbClr>
                  </a:outerShdw>
                </a:effectLst>
              </a:rPr>
              <a:t>Thinking Skills</a:t>
            </a:r>
            <a:endParaRPr lang="en-US" sz="2400" dirty="0">
              <a:solidFill>
                <a:srgbClr val="000000"/>
              </a:solidFill>
              <a:effectLst>
                <a:outerShdw blurRad="38100" dist="38100" dir="2700000" algn="tl">
                  <a:srgbClr val="000000">
                    <a:alpha val="43137"/>
                  </a:srgbClr>
                </a:outerShdw>
              </a:effectLst>
            </a:endParaRPr>
          </a:p>
        </p:txBody>
      </p:sp>
      <p:cxnSp>
        <p:nvCxnSpPr>
          <p:cNvPr id="21" name="Straight Arrow Connector 20"/>
          <p:cNvCxnSpPr>
            <a:endCxn id="14" idx="1"/>
          </p:cNvCxnSpPr>
          <p:nvPr/>
        </p:nvCxnSpPr>
        <p:spPr bwMode="auto">
          <a:xfrm>
            <a:off x="2438400" y="3048000"/>
            <a:ext cx="2511099" cy="1758344"/>
          </a:xfrm>
          <a:prstGeom prst="straightConnector1">
            <a:avLst/>
          </a:prstGeom>
          <a:solidFill>
            <a:srgbClr val="00FFFF"/>
          </a:solidFill>
          <a:ln w="50800" cap="flat" cmpd="sng" algn="ctr">
            <a:solidFill>
              <a:schemeClr val="accent4">
                <a:lumMod val="10000"/>
              </a:schemeClr>
            </a:solidFill>
            <a:prstDash val="solid"/>
            <a:round/>
            <a:headEnd type="none" w="med" len="med"/>
            <a:tailEnd type="triangle" w="lg" len="lg"/>
          </a:ln>
          <a:effectLst/>
        </p:spPr>
      </p:cxnSp>
      <p:sp>
        <p:nvSpPr>
          <p:cNvPr id="22" name="TextBox 21"/>
          <p:cNvSpPr txBox="1"/>
          <p:nvPr/>
        </p:nvSpPr>
        <p:spPr>
          <a:xfrm rot="2099496">
            <a:off x="2309846" y="3476695"/>
            <a:ext cx="2886937" cy="461665"/>
          </a:xfrm>
          <a:prstGeom prst="rect">
            <a:avLst/>
          </a:prstGeom>
          <a:noFill/>
        </p:spPr>
        <p:txBody>
          <a:bodyPr wrap="square" rtlCol="0">
            <a:spAutoFit/>
          </a:bodyPr>
          <a:lstStyle/>
          <a:p>
            <a:r>
              <a:rPr lang="en-US" sz="2400" dirty="0" smtClean="0">
                <a:solidFill>
                  <a:srgbClr val="000000"/>
                </a:solidFill>
                <a:effectLst>
                  <a:outerShdw blurRad="38100" dist="38100" dir="2700000" algn="tl">
                    <a:srgbClr val="000000">
                      <a:alpha val="43137"/>
                    </a:srgbClr>
                  </a:outerShdw>
                </a:effectLst>
              </a:rPr>
              <a:t>increases</a:t>
            </a:r>
            <a:endParaRPr lang="en-US" sz="2400"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7548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900" fill="hold"/>
                                        <p:tgtEl>
                                          <p:spTgt spid="13"/>
                                        </p:tgtEl>
                                        <p:attrNameLst>
                                          <p:attrName>ppt_x</p:attrName>
                                        </p:attrNameLst>
                                      </p:cBhvr>
                                      <p:tavLst>
                                        <p:tav tm="0">
                                          <p:val>
                                            <p:strVal val="1+#ppt_w/2"/>
                                          </p:val>
                                        </p:tav>
                                        <p:tav tm="100000">
                                          <p:val>
                                            <p:strVal val="#ppt_x"/>
                                          </p:val>
                                        </p:tav>
                                      </p:tavLst>
                                    </p:anim>
                                    <p:anim calcmode="lin" valueType="num">
                                      <p:cBhvr additive="base">
                                        <p:cTn id="20" dur="9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3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900" fill="hold"/>
                                        <p:tgtEl>
                                          <p:spTgt spid="14"/>
                                        </p:tgtEl>
                                        <p:attrNameLst>
                                          <p:attrName>ppt_x</p:attrName>
                                        </p:attrNameLst>
                                      </p:cBhvr>
                                      <p:tavLst>
                                        <p:tav tm="0">
                                          <p:val>
                                            <p:strVal val="1+#ppt_w/2"/>
                                          </p:val>
                                        </p:tav>
                                        <p:tav tm="100000">
                                          <p:val>
                                            <p:strVal val="#ppt_x"/>
                                          </p:val>
                                        </p:tav>
                                      </p:tavLst>
                                    </p:anim>
                                    <p:anim calcmode="lin" valueType="num">
                                      <p:cBhvr additive="base">
                                        <p:cTn id="24" dur="9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10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p:bldP spid="17" grpId="0"/>
      <p:bldP spid="18" grpId="0"/>
      <p:bldP spid="1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260350"/>
            <a:ext cx="3733800" cy="1008063"/>
          </a:xfrm>
          <a:prstGeom prst="rect">
            <a:avLst/>
          </a:prstGeom>
          <a:noFill/>
          <a:ln w="12700">
            <a:noFill/>
            <a:miter lim="800000"/>
            <a:headEnd/>
            <a:tailEnd/>
          </a:ln>
          <a:effectLst/>
        </p:spPr>
        <p:txBody>
          <a:bodyPr wrap="none" anchor="ctr"/>
          <a:lstStyle/>
          <a:p>
            <a:pPr algn="l" eaLnBrk="0" hangingPunct="0">
              <a:defRPr/>
            </a:pPr>
            <a:r>
              <a:rPr lang="en-US" sz="3200" dirty="0">
                <a:solidFill>
                  <a:srgbClr val="000000"/>
                </a:solidFill>
                <a:latin typeface="Gill Sans MT" pitchFamily="34" charset="0"/>
              </a:rPr>
              <a:t>      </a:t>
            </a:r>
            <a:r>
              <a:rPr lang="en-US" sz="3200" dirty="0" smtClean="0">
                <a:solidFill>
                  <a:srgbClr val="000000"/>
                </a:solidFill>
                <a:latin typeface="Gill Sans MT" pitchFamily="34" charset="0"/>
              </a:rPr>
              <a:t>Introduction </a:t>
            </a:r>
            <a:r>
              <a:rPr lang="en-US" sz="3200" dirty="0">
                <a:solidFill>
                  <a:srgbClr val="000000"/>
                </a:solidFill>
                <a:latin typeface="Gill Sans MT" pitchFamily="34" charset="0"/>
              </a:rPr>
              <a:t>to</a:t>
            </a:r>
          </a:p>
        </p:txBody>
      </p:sp>
      <p:sp>
        <p:nvSpPr>
          <p:cNvPr id="29699" name="Oval 3"/>
          <p:cNvSpPr>
            <a:spLocks noChangeArrowheads="1"/>
          </p:cNvSpPr>
          <p:nvPr/>
        </p:nvSpPr>
        <p:spPr bwMode="auto">
          <a:xfrm>
            <a:off x="3795713" y="76200"/>
            <a:ext cx="4953000" cy="1447800"/>
          </a:xfrm>
          <a:prstGeom prst="ellipse">
            <a:avLst/>
          </a:prstGeom>
          <a:gradFill rotWithShape="1">
            <a:gsLst>
              <a:gs pos="0">
                <a:schemeClr val="accent5">
                  <a:lumMod val="90000"/>
                </a:schemeClr>
              </a:gs>
              <a:gs pos="100000">
                <a:srgbClr val="99FF33"/>
              </a:gs>
            </a:gsLst>
            <a:path path="shape">
              <a:fillToRect l="50000" t="50000" r="50000" b="50000"/>
            </a:path>
          </a:gradFill>
          <a:ln w="9525">
            <a:solidFill>
              <a:srgbClr val="CCFFFF"/>
            </a:solidFill>
            <a:round/>
            <a:headEnd/>
            <a:tailEnd/>
          </a:ln>
        </p:spPr>
        <p:txBody>
          <a:bodyPr wrap="none" anchor="ctr"/>
          <a:lstStyle/>
          <a:p>
            <a:endParaRPr lang="en-US">
              <a:solidFill>
                <a:srgbClr val="000000"/>
              </a:solidFill>
            </a:endParaRPr>
          </a:p>
        </p:txBody>
      </p:sp>
      <p:sp>
        <p:nvSpPr>
          <p:cNvPr id="158724" name="Rectangle 4"/>
          <p:cNvSpPr>
            <a:spLocks noGrp="1" noChangeArrowheads="1"/>
          </p:cNvSpPr>
          <p:nvPr>
            <p:ph type="title" idx="4294967295"/>
          </p:nvPr>
        </p:nvSpPr>
        <p:spPr>
          <a:xfrm>
            <a:off x="3976048" y="280679"/>
            <a:ext cx="4648200" cy="987425"/>
          </a:xfrm>
        </p:spPr>
        <p:txBody>
          <a:bodyPr>
            <a:normAutofit fontScale="90000"/>
          </a:bodyPr>
          <a:lstStyle/>
          <a:p>
            <a:pPr eaLnBrk="1" hangingPunct="1">
              <a:defRPr/>
            </a:pP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NONLINGUISTIC REPRESENTATIONS</a:t>
            </a:r>
          </a:p>
        </p:txBody>
      </p:sp>
      <p:sp>
        <p:nvSpPr>
          <p:cNvPr id="158725" name="Rectangle 5"/>
          <p:cNvSpPr>
            <a:spLocks noGrp="1" noChangeArrowheads="1"/>
          </p:cNvSpPr>
          <p:nvPr>
            <p:ph type="body" idx="4294967295"/>
          </p:nvPr>
        </p:nvSpPr>
        <p:spPr>
          <a:xfrm>
            <a:off x="0" y="1600200"/>
            <a:ext cx="8229600" cy="4525963"/>
          </a:xfrm>
        </p:spPr>
        <p:txBody>
          <a:bodyPr/>
          <a:lstStyle/>
          <a:p>
            <a:pPr marL="609600" indent="-609600" eaLnBrk="1" hangingPunct="1">
              <a:buFontTx/>
              <a:buAutoNum type="arabicPeriod"/>
              <a:defRPr/>
            </a:pPr>
            <a:r>
              <a:rPr lang="en-US" b="1" dirty="0" smtClean="0">
                <a:latin typeface="Calibri" pitchFamily="34" charset="0"/>
              </a:rPr>
              <a:t>Read the information on the following slide (see p. 15)…</a:t>
            </a:r>
          </a:p>
          <a:p>
            <a:pPr marL="609600" indent="-609600" eaLnBrk="1" hangingPunct="1">
              <a:buFontTx/>
              <a:buAutoNum type="arabicPeriod"/>
              <a:defRPr/>
            </a:pPr>
            <a:r>
              <a:rPr lang="en-US" b="1" dirty="0" smtClean="0">
                <a:latin typeface="Calibri" pitchFamily="34" charset="0"/>
              </a:rPr>
              <a:t>At the bottom of p. 15, create a diagram or visual to portray the information </a:t>
            </a:r>
            <a:r>
              <a:rPr lang="en-US" b="1" u="sng" dirty="0" smtClean="0">
                <a:latin typeface="Calibri" pitchFamily="34" charset="0"/>
              </a:rPr>
              <a:t>in the highlighted section of the passage</a:t>
            </a:r>
            <a:r>
              <a:rPr lang="en-US" b="1" dirty="0" smtClean="0">
                <a:latin typeface="Calibri" pitchFamily="34" charset="0"/>
              </a:rPr>
              <a:t>.</a:t>
            </a:r>
          </a:p>
          <a:p>
            <a:pPr marL="609600" indent="-609600" eaLnBrk="1" hangingPunct="1">
              <a:buFontTx/>
              <a:buAutoNum type="arabicPeriod"/>
              <a:defRPr/>
            </a:pPr>
            <a:r>
              <a:rPr lang="en-US" b="1" dirty="0" smtClean="0">
                <a:latin typeface="Calibri" pitchFamily="34" charset="0"/>
              </a:rPr>
              <a:t>Be ready to describe your thought processes… </a:t>
            </a:r>
          </a:p>
        </p:txBody>
      </p:sp>
    </p:spTree>
    <p:extLst>
      <p:ext uri="{BB962C8B-B14F-4D97-AF65-F5344CB8AC3E}">
        <p14:creationId xmlns:p14="http://schemas.microsoft.com/office/powerpoint/2010/main" val="1393686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58725">
                                            <p:txEl>
                                              <p:pRg st="0" end="0"/>
                                            </p:txEl>
                                          </p:spTgt>
                                        </p:tgtEl>
                                        <p:attrNameLst>
                                          <p:attrName>style.visibility</p:attrName>
                                        </p:attrNameLst>
                                      </p:cBhvr>
                                      <p:to>
                                        <p:strVal val="visible"/>
                                      </p:to>
                                    </p:set>
                                    <p:anim calcmode="lin" valueType="num">
                                      <p:cBhvr>
                                        <p:cTn id="7" dur="500" fill="hold"/>
                                        <p:tgtEl>
                                          <p:spTgt spid="15872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5872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5872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587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158725">
                                            <p:txEl>
                                              <p:pRg st="1" end="1"/>
                                            </p:txEl>
                                          </p:spTgt>
                                        </p:tgtEl>
                                        <p:attrNameLst>
                                          <p:attrName>style.visibility</p:attrName>
                                        </p:attrNameLst>
                                      </p:cBhvr>
                                      <p:to>
                                        <p:strVal val="visible"/>
                                      </p:to>
                                    </p:set>
                                    <p:anim calcmode="lin" valueType="num">
                                      <p:cBhvr>
                                        <p:cTn id="15" dur="500" fill="hold"/>
                                        <p:tgtEl>
                                          <p:spTgt spid="15872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872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872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87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158725">
                                            <p:txEl>
                                              <p:pRg st="2" end="2"/>
                                            </p:txEl>
                                          </p:spTgt>
                                        </p:tgtEl>
                                        <p:attrNameLst>
                                          <p:attrName>style.visibility</p:attrName>
                                        </p:attrNameLst>
                                      </p:cBhvr>
                                      <p:to>
                                        <p:strVal val="visible"/>
                                      </p:to>
                                    </p:set>
                                    <p:anim calcmode="lin" valueType="num">
                                      <p:cBhvr>
                                        <p:cTn id="23" dur="500" fill="hold"/>
                                        <p:tgtEl>
                                          <p:spTgt spid="15872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15872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15872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15872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0" name="Rectangle 8"/>
          <p:cNvSpPr>
            <a:spLocks noChangeArrowheads="1"/>
          </p:cNvSpPr>
          <p:nvPr/>
        </p:nvSpPr>
        <p:spPr bwMode="auto">
          <a:xfrm>
            <a:off x="0" y="2438400"/>
            <a:ext cx="8991600" cy="1981200"/>
          </a:xfrm>
          <a:prstGeom prst="rect">
            <a:avLst/>
          </a:prstGeom>
          <a:solidFill>
            <a:srgbClr val="FFFF00"/>
          </a:solidFill>
          <a:ln w="9525" algn="ctr">
            <a:noFill/>
            <a:miter lim="800000"/>
            <a:headEnd/>
            <a:tailEnd/>
          </a:ln>
        </p:spPr>
        <p:txBody>
          <a:bodyPr wrap="none" anchor="ctr"/>
          <a:lstStyle/>
          <a:p>
            <a:endParaRPr lang="en-US">
              <a:solidFill>
                <a:srgbClr val="000000"/>
              </a:solidFill>
            </a:endParaRPr>
          </a:p>
        </p:txBody>
      </p:sp>
      <p:sp>
        <p:nvSpPr>
          <p:cNvPr id="30723" name="Rectangle 5"/>
          <p:cNvSpPr>
            <a:spLocks noGrp="1" noChangeArrowheads="1"/>
          </p:cNvSpPr>
          <p:nvPr>
            <p:ph idx="1"/>
          </p:nvPr>
        </p:nvSpPr>
        <p:spPr>
          <a:xfrm>
            <a:off x="0" y="0"/>
            <a:ext cx="9144000" cy="6858000"/>
          </a:xfrm>
        </p:spPr>
        <p:txBody>
          <a:bodyPr/>
          <a:lstStyle/>
          <a:p>
            <a:pPr marL="0" indent="0" eaLnBrk="1" hangingPunct="1">
              <a:buFontTx/>
              <a:buNone/>
            </a:pPr>
            <a:r>
              <a:rPr lang="en-US" sz="2600" b="1" dirty="0" smtClean="0"/>
              <a:t>“… studies  have  consistently  shown  that   teachers primarily    present    new    knowledge    to    students linguistically. They typically talk to students about new content  or  have  them  read  about  the  new  content (Flanders, 1970). So students are commonly left to their own devices  to generate nonlinguistic representations for  new  knowledge.   However,  when  teachers  help students in this endeavor, the effects on achievement are strong. Explicitly engaging students in the creation of nonlinguistic representation actually stimulates and increases activity in the brain (</a:t>
            </a:r>
            <a:r>
              <a:rPr lang="en-US" sz="2600" b="1" dirty="0" err="1" smtClean="0"/>
              <a:t>Gerlic</a:t>
            </a:r>
            <a:r>
              <a:rPr lang="en-US" sz="2600" b="1" dirty="0" smtClean="0"/>
              <a:t> &amp; </a:t>
            </a:r>
            <a:r>
              <a:rPr lang="en-US" sz="2600" b="1" dirty="0" err="1" smtClean="0"/>
              <a:t>Jausovec</a:t>
            </a:r>
            <a:r>
              <a:rPr lang="en-US" sz="2600" b="1" dirty="0" smtClean="0"/>
              <a:t>, 1999).  Although  students  might  not  be  likely to create non-linguistic representations on their own,  you can create opportunities for them to use this strategy.”</a:t>
            </a:r>
          </a:p>
          <a:p>
            <a:pPr marL="0" indent="0" eaLnBrk="1" hangingPunct="1">
              <a:buFontTx/>
              <a:buNone/>
            </a:pPr>
            <a:endParaRPr lang="en-US" sz="2600" b="1" dirty="0" smtClean="0"/>
          </a:p>
          <a:p>
            <a:pPr marL="0" indent="0" algn="ctr" eaLnBrk="1" hangingPunct="1">
              <a:buFontTx/>
              <a:buNone/>
            </a:pPr>
            <a:r>
              <a:rPr lang="en-US" sz="2000" b="1" dirty="0" err="1" smtClean="0"/>
              <a:t>Marzano</a:t>
            </a:r>
            <a:r>
              <a:rPr lang="en-US" sz="2000" b="1" dirty="0" smtClean="0"/>
              <a:t>, et. al. (2001). A Handbook for Classroom Instruction that Works.</a:t>
            </a:r>
          </a:p>
        </p:txBody>
      </p:sp>
    </p:spTree>
    <p:extLst>
      <p:ext uri="{BB962C8B-B14F-4D97-AF65-F5344CB8AC3E}">
        <p14:creationId xmlns:p14="http://schemas.microsoft.com/office/powerpoint/2010/main" val="28899235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160"/>
                                        </p:tgtEl>
                                        <p:attrNameLst>
                                          <p:attrName>style.visibility</p:attrName>
                                        </p:attrNameLst>
                                      </p:cBhvr>
                                      <p:to>
                                        <p:strVal val="visible"/>
                                      </p:to>
                                    </p:set>
                                    <p:animEffect transition="in" filter="fade">
                                      <p:cBhvr>
                                        <p:cTn id="7" dur="1000"/>
                                        <p:tgtEl>
                                          <p:spTgt spid="17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Nonlinguistic Representations</a:t>
            </a:r>
          </a:p>
        </p:txBody>
      </p:sp>
      <p:sp>
        <p:nvSpPr>
          <p:cNvPr id="159748" name="Rectangle 4"/>
          <p:cNvSpPr>
            <a:spLocks noGrp="1" noChangeArrowheads="1"/>
          </p:cNvSpPr>
          <p:nvPr>
            <p:ph idx="1"/>
          </p:nvPr>
        </p:nvSpPr>
        <p:spPr>
          <a:xfrm>
            <a:off x="228600" y="1219200"/>
            <a:ext cx="8229600" cy="4525963"/>
          </a:xfrm>
        </p:spPr>
        <p:txBody>
          <a:bodyPr/>
          <a:lstStyle/>
          <a:p>
            <a:pPr marL="395288" indent="-395288" eaLnBrk="1" hangingPunct="1">
              <a:buFontTx/>
              <a:buAutoNum type="arabicPeriod"/>
              <a:defRPr/>
            </a:pPr>
            <a:r>
              <a:rPr lang="en-US" b="1" dirty="0" smtClean="0">
                <a:latin typeface="Calibri" pitchFamily="34" charset="0"/>
              </a:rPr>
              <a:t>What is nonlinguistic representation?</a:t>
            </a:r>
          </a:p>
          <a:p>
            <a:pPr marL="609600" indent="-609600" eaLnBrk="1" hangingPunct="1">
              <a:buFontTx/>
              <a:buNone/>
              <a:defRPr/>
            </a:pPr>
            <a:r>
              <a:rPr lang="en-US" b="1" dirty="0" smtClean="0">
                <a:latin typeface="Calibri" pitchFamily="34" charset="0"/>
              </a:rPr>
              <a:t>	</a:t>
            </a:r>
            <a:r>
              <a:rPr lang="en-US" b="1" dirty="0" smtClean="0">
                <a:solidFill>
                  <a:srgbClr val="0000FF"/>
                </a:solidFill>
                <a:latin typeface="Calibri" pitchFamily="34" charset="0"/>
              </a:rPr>
              <a:t>A means of portraying information through images and/or kinesthetic activities.</a:t>
            </a:r>
          </a:p>
        </p:txBody>
      </p:sp>
      <p:sp>
        <p:nvSpPr>
          <p:cNvPr id="31749"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solidFill>
                  <a:srgbClr val="FFFFFF"/>
                </a:solidFill>
              </a:rPr>
              <a:t>p. </a:t>
            </a:r>
            <a:r>
              <a:rPr lang="en-US" dirty="0" smtClean="0">
                <a:solidFill>
                  <a:srgbClr val="FFFFFF"/>
                </a:solidFill>
              </a:rPr>
              <a:t>16</a:t>
            </a:r>
            <a:endParaRPr lang="en-US" dirty="0">
              <a:solidFill>
                <a:srgbClr val="FFFFFF"/>
              </a:solidFill>
            </a:endParaRPr>
          </a:p>
        </p:txBody>
      </p:sp>
    </p:spTree>
    <p:extLst>
      <p:ext uri="{BB962C8B-B14F-4D97-AF65-F5344CB8AC3E}">
        <p14:creationId xmlns:p14="http://schemas.microsoft.com/office/powerpoint/2010/main" val="2714838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748">
                                            <p:txEl>
                                              <p:pRg st="1" end="1"/>
                                            </p:txEl>
                                          </p:spTgt>
                                        </p:tgtEl>
                                        <p:attrNameLst>
                                          <p:attrName>style.visibility</p:attrName>
                                        </p:attrNameLst>
                                      </p:cBhvr>
                                      <p:to>
                                        <p:strVal val="visible"/>
                                      </p:to>
                                    </p:set>
                                    <p:animEffect transition="in" filter="fade">
                                      <p:cBhvr>
                                        <p:cTn id="7" dur="1000"/>
                                        <p:tgtEl>
                                          <p:spTgt spid="1597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idx="1"/>
          </p:nvPr>
        </p:nvSpPr>
        <p:spPr>
          <a:xfrm>
            <a:off x="228600" y="1219200"/>
            <a:ext cx="8915400" cy="4525963"/>
          </a:xfrm>
        </p:spPr>
        <p:txBody>
          <a:bodyPr>
            <a:normAutofit lnSpcReduction="10000"/>
          </a:bodyPr>
          <a:lstStyle/>
          <a:p>
            <a:pPr marL="400050" indent="-400050" eaLnBrk="1" hangingPunct="1">
              <a:buFontTx/>
              <a:buNone/>
              <a:defRPr/>
            </a:pPr>
            <a:r>
              <a:rPr lang="en-US" b="1" dirty="0" smtClean="0">
                <a:latin typeface="Calibri" pitchFamily="34" charset="0"/>
              </a:rPr>
              <a:t>2. Why/how does nonlinguistic representation impact student achievement?</a:t>
            </a:r>
          </a:p>
          <a:p>
            <a:pPr marL="857250" lvl="1" indent="-228600" eaLnBrk="1" hangingPunct="1">
              <a:buFontTx/>
              <a:buChar char="•"/>
              <a:defRPr/>
            </a:pPr>
            <a:r>
              <a:rPr lang="en-US" sz="3200" b="1" dirty="0" smtClean="0">
                <a:solidFill>
                  <a:srgbClr val="0000FF"/>
                </a:solidFill>
                <a:latin typeface="Calibri" pitchFamily="34" charset="0"/>
              </a:rPr>
              <a:t>The brain stores information in two forms:</a:t>
            </a:r>
          </a:p>
          <a:p>
            <a:pPr marL="1257300" lvl="2" indent="-285750" eaLnBrk="1" hangingPunct="1">
              <a:defRPr/>
            </a:pPr>
            <a:r>
              <a:rPr lang="en-US" sz="3200" b="1" dirty="0" smtClean="0">
                <a:solidFill>
                  <a:srgbClr val="0000FF"/>
                </a:solidFill>
                <a:latin typeface="Calibri" pitchFamily="34" charset="0"/>
              </a:rPr>
              <a:t>Linguistic: actual words and phrases</a:t>
            </a:r>
          </a:p>
          <a:p>
            <a:pPr marL="1257300" lvl="2" indent="-285750" eaLnBrk="1" hangingPunct="1">
              <a:defRPr/>
            </a:pPr>
            <a:r>
              <a:rPr lang="en-US" sz="3200" b="1" dirty="0" smtClean="0">
                <a:solidFill>
                  <a:srgbClr val="0000FF"/>
                </a:solidFill>
                <a:latin typeface="Calibri" pitchFamily="34" charset="0"/>
              </a:rPr>
              <a:t>Imagery: mental pictures and sensations (associations with the five senses)</a:t>
            </a:r>
          </a:p>
          <a:p>
            <a:pPr marL="857250" lvl="1" indent="-228600" eaLnBrk="1" hangingPunct="1">
              <a:buFontTx/>
              <a:buChar char="•"/>
              <a:defRPr/>
            </a:pPr>
            <a:r>
              <a:rPr lang="en-US" sz="3200" b="1" dirty="0" smtClean="0">
                <a:solidFill>
                  <a:srgbClr val="0000FF"/>
                </a:solidFill>
                <a:latin typeface="Calibri" pitchFamily="34" charset="0"/>
              </a:rPr>
              <a:t>Teachers relay new information to students primarily through linguistic methods—speech and text.</a:t>
            </a:r>
          </a:p>
          <a:p>
            <a:pPr marL="1257300" lvl="2" indent="-285750" eaLnBrk="1" hangingPunct="1">
              <a:buFontTx/>
              <a:buNone/>
              <a:defRPr/>
            </a:pPr>
            <a:endParaRPr lang="en-US" sz="3200" b="1" dirty="0" smtClean="0">
              <a:latin typeface="Calibri" pitchFamily="34" charset="0"/>
            </a:endParaRPr>
          </a:p>
        </p:txBody>
      </p:sp>
      <p:sp>
        <p:nvSpPr>
          <p:cNvPr id="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Nonlinguistic Representations</a:t>
            </a:r>
          </a:p>
        </p:txBody>
      </p:sp>
    </p:spTree>
    <p:extLst>
      <p:ext uri="{BB962C8B-B14F-4D97-AF65-F5344CB8AC3E}">
        <p14:creationId xmlns:p14="http://schemas.microsoft.com/office/powerpoint/2010/main" val="37787620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772">
                                            <p:txEl>
                                              <p:pRg st="1" end="1"/>
                                            </p:txEl>
                                          </p:spTgt>
                                        </p:tgtEl>
                                        <p:attrNameLst>
                                          <p:attrName>style.visibility</p:attrName>
                                        </p:attrNameLst>
                                      </p:cBhvr>
                                      <p:to>
                                        <p:strVal val="visible"/>
                                      </p:to>
                                    </p:set>
                                    <p:animEffect transition="in" filter="fade">
                                      <p:cBhvr>
                                        <p:cTn id="7" dur="1000"/>
                                        <p:tgtEl>
                                          <p:spTgt spid="160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772">
                                            <p:txEl>
                                              <p:pRg st="2" end="2"/>
                                            </p:txEl>
                                          </p:spTgt>
                                        </p:tgtEl>
                                        <p:attrNameLst>
                                          <p:attrName>style.visibility</p:attrName>
                                        </p:attrNameLst>
                                      </p:cBhvr>
                                      <p:to>
                                        <p:strVal val="visible"/>
                                      </p:to>
                                    </p:set>
                                    <p:animEffect transition="in" filter="fade">
                                      <p:cBhvr>
                                        <p:cTn id="12" dur="1000"/>
                                        <p:tgtEl>
                                          <p:spTgt spid="160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0772">
                                            <p:txEl>
                                              <p:pRg st="3" end="3"/>
                                            </p:txEl>
                                          </p:spTgt>
                                        </p:tgtEl>
                                        <p:attrNameLst>
                                          <p:attrName>style.visibility</p:attrName>
                                        </p:attrNameLst>
                                      </p:cBhvr>
                                      <p:to>
                                        <p:strVal val="visible"/>
                                      </p:to>
                                    </p:set>
                                    <p:animEffect transition="in" filter="fade">
                                      <p:cBhvr>
                                        <p:cTn id="17" dur="1000"/>
                                        <p:tgtEl>
                                          <p:spTgt spid="1607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0772">
                                            <p:txEl>
                                              <p:pRg st="4" end="4"/>
                                            </p:txEl>
                                          </p:spTgt>
                                        </p:tgtEl>
                                        <p:attrNameLst>
                                          <p:attrName>style.visibility</p:attrName>
                                        </p:attrNameLst>
                                      </p:cBhvr>
                                      <p:to>
                                        <p:strVal val="visible"/>
                                      </p:to>
                                    </p:set>
                                    <p:animEffect transition="in" filter="fade">
                                      <p:cBhvr>
                                        <p:cTn id="22" dur="1000"/>
                                        <p:tgtEl>
                                          <p:spTgt spid="160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a:t>
            </a:r>
            <a:endParaRPr lang="en-US" dirty="0"/>
          </a:p>
        </p:txBody>
      </p:sp>
      <p:sp>
        <p:nvSpPr>
          <p:cNvPr id="3" name="Content Placeholder 2"/>
          <p:cNvSpPr>
            <a:spLocks noGrp="1"/>
          </p:cNvSpPr>
          <p:nvPr>
            <p:ph idx="1"/>
          </p:nvPr>
        </p:nvSpPr>
        <p:spPr/>
        <p:txBody>
          <a:bodyPr>
            <a:normAutofit lnSpcReduction="10000"/>
          </a:bodyPr>
          <a:lstStyle/>
          <a:p>
            <a:r>
              <a:rPr lang="en-US" dirty="0" smtClean="0"/>
              <a:t>This PPT is </a:t>
            </a:r>
            <a:r>
              <a:rPr lang="en-US" i="1" dirty="0" smtClean="0"/>
              <a:t>not</a:t>
            </a:r>
            <a:r>
              <a:rPr lang="en-US" dirty="0"/>
              <a:t> </a:t>
            </a:r>
            <a:r>
              <a:rPr lang="en-US" dirty="0" smtClean="0"/>
              <a:t>about your readings.</a:t>
            </a:r>
          </a:p>
          <a:p>
            <a:pPr lvl="1"/>
            <a:r>
              <a:rPr lang="en-US" dirty="0" smtClean="0"/>
              <a:t>So much information, so little time!</a:t>
            </a:r>
            <a:br>
              <a:rPr lang="en-US" dirty="0" smtClean="0"/>
            </a:br>
            <a:endParaRPr lang="en-US" dirty="0" smtClean="0"/>
          </a:p>
          <a:p>
            <a:r>
              <a:rPr lang="en-US" dirty="0" smtClean="0"/>
              <a:t>Think about how this different format helps or harms your comprehension and interest in this week’s activities.</a:t>
            </a:r>
            <a:br>
              <a:rPr lang="en-US" dirty="0" smtClean="0"/>
            </a:br>
            <a:endParaRPr lang="en-US" dirty="0" smtClean="0"/>
          </a:p>
          <a:p>
            <a:r>
              <a:rPr lang="en-US" dirty="0" smtClean="0"/>
              <a:t>Consider how you may or may not use it in your classes.</a:t>
            </a:r>
            <a:endParaRPr lang="en-US" dirty="0"/>
          </a:p>
        </p:txBody>
      </p:sp>
    </p:spTree>
    <p:extLst>
      <p:ext uri="{BB962C8B-B14F-4D97-AF65-F5344CB8AC3E}">
        <p14:creationId xmlns:p14="http://schemas.microsoft.com/office/powerpoint/2010/main" val="42408230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idx="1"/>
          </p:nvPr>
        </p:nvSpPr>
        <p:spPr>
          <a:xfrm>
            <a:off x="76200" y="914400"/>
            <a:ext cx="9067800" cy="5162550"/>
          </a:xfrm>
        </p:spPr>
        <p:txBody>
          <a:bodyPr>
            <a:normAutofit fontScale="92500" lnSpcReduction="10000"/>
          </a:bodyPr>
          <a:lstStyle/>
          <a:p>
            <a:pPr marL="857250" lvl="1" indent="-228600" eaLnBrk="1" hangingPunct="1">
              <a:lnSpc>
                <a:spcPct val="90000"/>
              </a:lnSpc>
              <a:buFontTx/>
              <a:buChar char="•"/>
              <a:defRPr/>
            </a:pPr>
            <a:r>
              <a:rPr lang="en-US" sz="3200" b="1" dirty="0" smtClean="0">
                <a:solidFill>
                  <a:srgbClr val="0000FF"/>
                </a:solidFill>
                <a:latin typeface="Calibri" pitchFamily="34" charset="0"/>
              </a:rPr>
              <a:t>Nonlinguistic representations should be used by students to help them elaborate on (or </a:t>
            </a:r>
            <a:r>
              <a:rPr lang="en-US" sz="3200" b="1" i="1" dirty="0" smtClean="0">
                <a:solidFill>
                  <a:srgbClr val="0000FF"/>
                </a:solidFill>
                <a:latin typeface="Calibri" pitchFamily="34" charset="0"/>
              </a:rPr>
              <a:t>add to</a:t>
            </a:r>
            <a:r>
              <a:rPr lang="en-US" sz="3200" b="1" dirty="0" smtClean="0">
                <a:solidFill>
                  <a:srgbClr val="0000FF"/>
                </a:solidFill>
                <a:latin typeface="Calibri" pitchFamily="34" charset="0"/>
              </a:rPr>
              <a:t>) knowledge.</a:t>
            </a:r>
          </a:p>
          <a:p>
            <a:pPr marL="857250" lvl="1" indent="-228600" eaLnBrk="1" hangingPunct="1">
              <a:lnSpc>
                <a:spcPct val="90000"/>
              </a:lnSpc>
              <a:buFontTx/>
              <a:buChar char="•"/>
              <a:defRPr/>
            </a:pPr>
            <a:r>
              <a:rPr lang="en-US" sz="3200" b="1" dirty="0" smtClean="0">
                <a:solidFill>
                  <a:srgbClr val="0000FF"/>
                </a:solidFill>
                <a:latin typeface="Calibri" pitchFamily="34" charset="0"/>
              </a:rPr>
              <a:t>Benefits include:</a:t>
            </a:r>
          </a:p>
          <a:p>
            <a:pPr marL="1257300" lvl="2" indent="-285750" eaLnBrk="1" hangingPunct="1">
              <a:lnSpc>
                <a:spcPct val="90000"/>
              </a:lnSpc>
              <a:defRPr/>
            </a:pPr>
            <a:r>
              <a:rPr lang="en-US" sz="3200" b="1" dirty="0" smtClean="0">
                <a:solidFill>
                  <a:srgbClr val="0000FF"/>
                </a:solidFill>
                <a:latin typeface="Calibri" pitchFamily="34" charset="0"/>
              </a:rPr>
              <a:t>More in-depth understanding</a:t>
            </a:r>
          </a:p>
          <a:p>
            <a:pPr marL="1257300" lvl="2" indent="-285750" eaLnBrk="1" hangingPunct="1">
              <a:lnSpc>
                <a:spcPct val="90000"/>
              </a:lnSpc>
              <a:defRPr/>
            </a:pPr>
            <a:r>
              <a:rPr lang="en-US" sz="3200" b="1" dirty="0" smtClean="0">
                <a:solidFill>
                  <a:srgbClr val="0000FF"/>
                </a:solidFill>
                <a:latin typeface="Calibri" pitchFamily="34" charset="0"/>
              </a:rPr>
              <a:t>Easier recall</a:t>
            </a:r>
          </a:p>
          <a:p>
            <a:pPr marL="1257300" lvl="2" indent="-285750" eaLnBrk="1" hangingPunct="1">
              <a:lnSpc>
                <a:spcPct val="90000"/>
              </a:lnSpc>
              <a:defRPr/>
            </a:pPr>
            <a:r>
              <a:rPr lang="en-US" sz="3200" b="1" dirty="0" smtClean="0">
                <a:solidFill>
                  <a:srgbClr val="0000FF"/>
                </a:solidFill>
                <a:latin typeface="Calibri" pitchFamily="34" charset="0"/>
              </a:rPr>
              <a:t>20 to 40                                                              percentile-                                                                        point                                                                              gains in                                                           achievement</a:t>
            </a:r>
          </a:p>
          <a:p>
            <a:pPr marL="1257300" lvl="2" indent="-285750" eaLnBrk="1" hangingPunct="1">
              <a:lnSpc>
                <a:spcPct val="90000"/>
              </a:lnSpc>
              <a:defRPr/>
            </a:pPr>
            <a:r>
              <a:rPr lang="en-US" sz="3200" b="1" dirty="0" smtClean="0">
                <a:solidFill>
                  <a:srgbClr val="0000FF"/>
                </a:solidFill>
                <a:latin typeface="Calibri" pitchFamily="34" charset="0"/>
              </a:rPr>
              <a:t>Significant gains in </a:t>
            </a:r>
            <a:r>
              <a:rPr lang="en-US" sz="3200" b="1" i="1" dirty="0" smtClean="0">
                <a:solidFill>
                  <a:srgbClr val="0000FF"/>
                </a:solidFill>
                <a:latin typeface="Calibri" pitchFamily="34" charset="0"/>
              </a:rPr>
              <a:t>intelligence</a:t>
            </a:r>
            <a:r>
              <a:rPr lang="en-US" sz="3200" b="1" dirty="0" smtClean="0">
                <a:solidFill>
                  <a:srgbClr val="0000FF"/>
                </a:solidFill>
                <a:latin typeface="Calibri" pitchFamily="34" charset="0"/>
              </a:rPr>
              <a:t> (aptitude)! </a:t>
            </a:r>
          </a:p>
        </p:txBody>
      </p:sp>
      <p:sp>
        <p:nvSpPr>
          <p:cNvPr id="161797" name="Rectangle 5"/>
          <p:cNvSpPr>
            <a:spLocks noChangeArrowheads="1"/>
          </p:cNvSpPr>
          <p:nvPr/>
        </p:nvSpPr>
        <p:spPr bwMode="auto">
          <a:xfrm>
            <a:off x="3802063" y="3816350"/>
            <a:ext cx="5113337" cy="2279650"/>
          </a:xfrm>
          <a:prstGeom prst="rect">
            <a:avLst/>
          </a:prstGeom>
          <a:solidFill>
            <a:schemeClr val="bg1"/>
          </a:solidFill>
          <a:ln w="25400">
            <a:solidFill>
              <a:srgbClr val="000000"/>
            </a:solidFill>
            <a:miter lim="800000"/>
            <a:headEnd/>
            <a:tailEnd/>
          </a:ln>
        </p:spPr>
        <p:txBody>
          <a:bodyPr wrap="none" anchor="ctr"/>
          <a:lstStyle/>
          <a:p>
            <a:endParaRPr lang="en-US">
              <a:solidFill>
                <a:srgbClr val="000000"/>
              </a:solidFill>
            </a:endParaRPr>
          </a:p>
        </p:txBody>
      </p:sp>
      <p:grpSp>
        <p:nvGrpSpPr>
          <p:cNvPr id="2" name="Group 6"/>
          <p:cNvGrpSpPr>
            <a:grpSpLocks/>
          </p:cNvGrpSpPr>
          <p:nvPr/>
        </p:nvGrpSpPr>
        <p:grpSpPr bwMode="auto">
          <a:xfrm>
            <a:off x="3946525" y="4502150"/>
            <a:ext cx="3024188" cy="1476375"/>
            <a:chOff x="2472" y="2991"/>
            <a:chExt cx="1914" cy="930"/>
          </a:xfrm>
        </p:grpSpPr>
        <p:sp>
          <p:nvSpPr>
            <p:cNvPr id="33803" name="Freeform 7"/>
            <p:cNvSpPr>
              <a:spLocks/>
            </p:cNvSpPr>
            <p:nvPr/>
          </p:nvSpPr>
          <p:spPr bwMode="auto">
            <a:xfrm>
              <a:off x="2472" y="2991"/>
              <a:ext cx="1914" cy="930"/>
            </a:xfrm>
            <a:custGeom>
              <a:avLst/>
              <a:gdLst>
                <a:gd name="T0" fmla="*/ 0 w 1914"/>
                <a:gd name="T1" fmla="*/ 893 h 930"/>
                <a:gd name="T2" fmla="*/ 227 w 1914"/>
                <a:gd name="T3" fmla="*/ 847 h 930"/>
                <a:gd name="T4" fmla="*/ 453 w 1914"/>
                <a:gd name="T5" fmla="*/ 711 h 930"/>
                <a:gd name="T6" fmla="*/ 589 w 1914"/>
                <a:gd name="T7" fmla="*/ 530 h 930"/>
                <a:gd name="T8" fmla="*/ 680 w 1914"/>
                <a:gd name="T9" fmla="*/ 303 h 930"/>
                <a:gd name="T10" fmla="*/ 774 w 1914"/>
                <a:gd name="T11" fmla="*/ 144 h 930"/>
                <a:gd name="T12" fmla="*/ 907 w 1914"/>
                <a:gd name="T13" fmla="*/ 31 h 930"/>
                <a:gd name="T14" fmla="*/ 1028 w 1914"/>
                <a:gd name="T15" fmla="*/ 0 h 930"/>
                <a:gd name="T16" fmla="*/ 1172 w 1914"/>
                <a:gd name="T17" fmla="*/ 33 h 930"/>
                <a:gd name="T18" fmla="*/ 1294 w 1914"/>
                <a:gd name="T19" fmla="*/ 166 h 930"/>
                <a:gd name="T20" fmla="*/ 1350 w 1914"/>
                <a:gd name="T21" fmla="*/ 299 h 930"/>
                <a:gd name="T22" fmla="*/ 1416 w 1914"/>
                <a:gd name="T23" fmla="*/ 531 h 930"/>
                <a:gd name="T24" fmla="*/ 1538 w 1914"/>
                <a:gd name="T25" fmla="*/ 720 h 930"/>
                <a:gd name="T26" fmla="*/ 1671 w 1914"/>
                <a:gd name="T27" fmla="*/ 842 h 930"/>
                <a:gd name="T28" fmla="*/ 1914 w 1914"/>
                <a:gd name="T29" fmla="*/ 930 h 9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4"/>
                <a:gd name="T46" fmla="*/ 0 h 930"/>
                <a:gd name="T47" fmla="*/ 1914 w 1914"/>
                <a:gd name="T48" fmla="*/ 930 h 9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4" h="930">
                  <a:moveTo>
                    <a:pt x="0" y="893"/>
                  </a:moveTo>
                  <a:cubicBezTo>
                    <a:pt x="75" y="885"/>
                    <a:pt x="151" y="877"/>
                    <a:pt x="227" y="847"/>
                  </a:cubicBezTo>
                  <a:cubicBezTo>
                    <a:pt x="303" y="817"/>
                    <a:pt x="393" y="764"/>
                    <a:pt x="453" y="711"/>
                  </a:cubicBezTo>
                  <a:cubicBezTo>
                    <a:pt x="513" y="658"/>
                    <a:pt x="551" y="598"/>
                    <a:pt x="589" y="530"/>
                  </a:cubicBezTo>
                  <a:cubicBezTo>
                    <a:pt x="627" y="462"/>
                    <a:pt x="649" y="367"/>
                    <a:pt x="680" y="303"/>
                  </a:cubicBezTo>
                  <a:cubicBezTo>
                    <a:pt x="711" y="239"/>
                    <a:pt x="736" y="189"/>
                    <a:pt x="774" y="144"/>
                  </a:cubicBezTo>
                  <a:cubicBezTo>
                    <a:pt x="812" y="99"/>
                    <a:pt x="865" y="55"/>
                    <a:pt x="907" y="31"/>
                  </a:cubicBezTo>
                  <a:cubicBezTo>
                    <a:pt x="949" y="7"/>
                    <a:pt x="984" y="0"/>
                    <a:pt x="1028" y="0"/>
                  </a:cubicBezTo>
                  <a:cubicBezTo>
                    <a:pt x="1072" y="0"/>
                    <a:pt x="1128" y="5"/>
                    <a:pt x="1172" y="33"/>
                  </a:cubicBezTo>
                  <a:cubicBezTo>
                    <a:pt x="1216" y="61"/>
                    <a:pt x="1264" y="122"/>
                    <a:pt x="1294" y="166"/>
                  </a:cubicBezTo>
                  <a:cubicBezTo>
                    <a:pt x="1324" y="210"/>
                    <a:pt x="1330" y="238"/>
                    <a:pt x="1350" y="299"/>
                  </a:cubicBezTo>
                  <a:cubicBezTo>
                    <a:pt x="1370" y="360"/>
                    <a:pt x="1385" y="461"/>
                    <a:pt x="1416" y="531"/>
                  </a:cubicBezTo>
                  <a:cubicBezTo>
                    <a:pt x="1447" y="601"/>
                    <a:pt x="1496" y="668"/>
                    <a:pt x="1538" y="720"/>
                  </a:cubicBezTo>
                  <a:cubicBezTo>
                    <a:pt x="1580" y="772"/>
                    <a:pt x="1608" y="807"/>
                    <a:pt x="1671" y="842"/>
                  </a:cubicBezTo>
                  <a:cubicBezTo>
                    <a:pt x="1734" y="877"/>
                    <a:pt x="1864" y="912"/>
                    <a:pt x="1914" y="930"/>
                  </a:cubicBezTo>
                </a:path>
              </a:pathLst>
            </a:custGeom>
            <a:noFill/>
            <a:ln w="38100">
              <a:solidFill>
                <a:srgbClr val="0000FF"/>
              </a:solidFill>
              <a:round/>
              <a:headEnd/>
              <a:tailEnd/>
            </a:ln>
          </p:spPr>
          <p:txBody>
            <a:bodyPr/>
            <a:lstStyle/>
            <a:p>
              <a:endParaRPr lang="en-US">
                <a:solidFill>
                  <a:srgbClr val="000000"/>
                </a:solidFill>
              </a:endParaRPr>
            </a:p>
          </p:txBody>
        </p:sp>
        <p:sp>
          <p:nvSpPr>
            <p:cNvPr id="33804" name="Line 8"/>
            <p:cNvSpPr>
              <a:spLocks noChangeShapeType="1"/>
            </p:cNvSpPr>
            <p:nvPr/>
          </p:nvSpPr>
          <p:spPr bwMode="auto">
            <a:xfrm>
              <a:off x="3503" y="2998"/>
              <a:ext cx="12" cy="886"/>
            </a:xfrm>
            <a:prstGeom prst="line">
              <a:avLst/>
            </a:prstGeom>
            <a:noFill/>
            <a:ln w="38100">
              <a:solidFill>
                <a:srgbClr val="0000FF"/>
              </a:solidFill>
              <a:round/>
              <a:headEnd/>
              <a:tailEnd/>
            </a:ln>
          </p:spPr>
          <p:txBody>
            <a:bodyPr/>
            <a:lstStyle/>
            <a:p>
              <a:endParaRPr lang="en-US">
                <a:solidFill>
                  <a:srgbClr val="000000"/>
                </a:solidFill>
              </a:endParaRPr>
            </a:p>
          </p:txBody>
        </p:sp>
      </p:grpSp>
      <p:grpSp>
        <p:nvGrpSpPr>
          <p:cNvPr id="3" name="Group 9"/>
          <p:cNvGrpSpPr>
            <a:grpSpLocks/>
          </p:cNvGrpSpPr>
          <p:nvPr/>
        </p:nvGrpSpPr>
        <p:grpSpPr bwMode="auto">
          <a:xfrm>
            <a:off x="3946525" y="4495800"/>
            <a:ext cx="3038475" cy="1476375"/>
            <a:chOff x="2472" y="2991"/>
            <a:chExt cx="1914" cy="930"/>
          </a:xfrm>
        </p:grpSpPr>
        <p:sp>
          <p:nvSpPr>
            <p:cNvPr id="33801" name="Freeform 10"/>
            <p:cNvSpPr>
              <a:spLocks/>
            </p:cNvSpPr>
            <p:nvPr/>
          </p:nvSpPr>
          <p:spPr bwMode="auto">
            <a:xfrm>
              <a:off x="2472" y="2991"/>
              <a:ext cx="1914" cy="930"/>
            </a:xfrm>
            <a:custGeom>
              <a:avLst/>
              <a:gdLst>
                <a:gd name="T0" fmla="*/ 0 w 1914"/>
                <a:gd name="T1" fmla="*/ 893 h 930"/>
                <a:gd name="T2" fmla="*/ 227 w 1914"/>
                <a:gd name="T3" fmla="*/ 847 h 930"/>
                <a:gd name="T4" fmla="*/ 453 w 1914"/>
                <a:gd name="T5" fmla="*/ 711 h 930"/>
                <a:gd name="T6" fmla="*/ 589 w 1914"/>
                <a:gd name="T7" fmla="*/ 530 h 930"/>
                <a:gd name="T8" fmla="*/ 680 w 1914"/>
                <a:gd name="T9" fmla="*/ 303 h 930"/>
                <a:gd name="T10" fmla="*/ 774 w 1914"/>
                <a:gd name="T11" fmla="*/ 144 h 930"/>
                <a:gd name="T12" fmla="*/ 907 w 1914"/>
                <a:gd name="T13" fmla="*/ 31 h 930"/>
                <a:gd name="T14" fmla="*/ 1028 w 1914"/>
                <a:gd name="T15" fmla="*/ 0 h 930"/>
                <a:gd name="T16" fmla="*/ 1172 w 1914"/>
                <a:gd name="T17" fmla="*/ 33 h 930"/>
                <a:gd name="T18" fmla="*/ 1294 w 1914"/>
                <a:gd name="T19" fmla="*/ 166 h 930"/>
                <a:gd name="T20" fmla="*/ 1350 w 1914"/>
                <a:gd name="T21" fmla="*/ 299 h 930"/>
                <a:gd name="T22" fmla="*/ 1416 w 1914"/>
                <a:gd name="T23" fmla="*/ 531 h 930"/>
                <a:gd name="T24" fmla="*/ 1538 w 1914"/>
                <a:gd name="T25" fmla="*/ 720 h 930"/>
                <a:gd name="T26" fmla="*/ 1671 w 1914"/>
                <a:gd name="T27" fmla="*/ 842 h 930"/>
                <a:gd name="T28" fmla="*/ 1914 w 1914"/>
                <a:gd name="T29" fmla="*/ 930 h 9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4"/>
                <a:gd name="T46" fmla="*/ 0 h 930"/>
                <a:gd name="T47" fmla="*/ 1914 w 1914"/>
                <a:gd name="T48" fmla="*/ 930 h 9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4" h="930">
                  <a:moveTo>
                    <a:pt x="0" y="893"/>
                  </a:moveTo>
                  <a:cubicBezTo>
                    <a:pt x="75" y="885"/>
                    <a:pt x="151" y="877"/>
                    <a:pt x="227" y="847"/>
                  </a:cubicBezTo>
                  <a:cubicBezTo>
                    <a:pt x="303" y="817"/>
                    <a:pt x="393" y="764"/>
                    <a:pt x="453" y="711"/>
                  </a:cubicBezTo>
                  <a:cubicBezTo>
                    <a:pt x="513" y="658"/>
                    <a:pt x="551" y="598"/>
                    <a:pt x="589" y="530"/>
                  </a:cubicBezTo>
                  <a:cubicBezTo>
                    <a:pt x="627" y="462"/>
                    <a:pt x="649" y="367"/>
                    <a:pt x="680" y="303"/>
                  </a:cubicBezTo>
                  <a:cubicBezTo>
                    <a:pt x="711" y="239"/>
                    <a:pt x="736" y="189"/>
                    <a:pt x="774" y="144"/>
                  </a:cubicBezTo>
                  <a:cubicBezTo>
                    <a:pt x="812" y="99"/>
                    <a:pt x="865" y="55"/>
                    <a:pt x="907" y="31"/>
                  </a:cubicBezTo>
                  <a:cubicBezTo>
                    <a:pt x="949" y="7"/>
                    <a:pt x="984" y="0"/>
                    <a:pt x="1028" y="0"/>
                  </a:cubicBezTo>
                  <a:cubicBezTo>
                    <a:pt x="1072" y="0"/>
                    <a:pt x="1128" y="5"/>
                    <a:pt x="1172" y="33"/>
                  </a:cubicBezTo>
                  <a:cubicBezTo>
                    <a:pt x="1216" y="61"/>
                    <a:pt x="1264" y="122"/>
                    <a:pt x="1294" y="166"/>
                  </a:cubicBezTo>
                  <a:cubicBezTo>
                    <a:pt x="1324" y="210"/>
                    <a:pt x="1330" y="238"/>
                    <a:pt x="1350" y="299"/>
                  </a:cubicBezTo>
                  <a:cubicBezTo>
                    <a:pt x="1370" y="360"/>
                    <a:pt x="1385" y="461"/>
                    <a:pt x="1416" y="531"/>
                  </a:cubicBezTo>
                  <a:cubicBezTo>
                    <a:pt x="1447" y="601"/>
                    <a:pt x="1496" y="668"/>
                    <a:pt x="1538" y="720"/>
                  </a:cubicBezTo>
                  <a:cubicBezTo>
                    <a:pt x="1580" y="772"/>
                    <a:pt x="1608" y="807"/>
                    <a:pt x="1671" y="842"/>
                  </a:cubicBezTo>
                  <a:cubicBezTo>
                    <a:pt x="1734" y="877"/>
                    <a:pt x="1864" y="912"/>
                    <a:pt x="1914" y="930"/>
                  </a:cubicBezTo>
                </a:path>
              </a:pathLst>
            </a:custGeom>
            <a:noFill/>
            <a:ln w="38100">
              <a:solidFill>
                <a:srgbClr val="000000"/>
              </a:solidFill>
              <a:round/>
              <a:headEnd/>
              <a:tailEnd/>
            </a:ln>
          </p:spPr>
          <p:txBody>
            <a:bodyPr/>
            <a:lstStyle/>
            <a:p>
              <a:endParaRPr lang="en-US">
                <a:solidFill>
                  <a:srgbClr val="000000"/>
                </a:solidFill>
              </a:endParaRPr>
            </a:p>
          </p:txBody>
        </p:sp>
        <p:sp>
          <p:nvSpPr>
            <p:cNvPr id="33802" name="Line 11"/>
            <p:cNvSpPr>
              <a:spLocks noChangeShapeType="1"/>
            </p:cNvSpPr>
            <p:nvPr/>
          </p:nvSpPr>
          <p:spPr bwMode="auto">
            <a:xfrm>
              <a:off x="3503" y="2998"/>
              <a:ext cx="12" cy="886"/>
            </a:xfrm>
            <a:prstGeom prst="line">
              <a:avLst/>
            </a:prstGeom>
            <a:noFill/>
            <a:ln w="38100">
              <a:solidFill>
                <a:srgbClr val="000000"/>
              </a:solidFill>
              <a:round/>
              <a:headEnd/>
              <a:tailEnd/>
            </a:ln>
          </p:spPr>
          <p:txBody>
            <a:bodyPr/>
            <a:lstStyle/>
            <a:p>
              <a:endParaRPr lang="en-US">
                <a:solidFill>
                  <a:srgbClr val="000000"/>
                </a:solidFill>
              </a:endParaRPr>
            </a:p>
          </p:txBody>
        </p:sp>
      </p:grpSp>
      <p:sp>
        <p:nvSpPr>
          <p:cNvPr id="14"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Nonlinguistic Representations</a:t>
            </a:r>
          </a:p>
        </p:txBody>
      </p:sp>
      <p:sp>
        <p:nvSpPr>
          <p:cNvPr id="11"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17</a:t>
            </a:r>
            <a:endParaRPr lang="en-US" dirty="0"/>
          </a:p>
        </p:txBody>
      </p:sp>
    </p:spTree>
    <p:extLst>
      <p:ext uri="{BB962C8B-B14F-4D97-AF65-F5344CB8AC3E}">
        <p14:creationId xmlns:p14="http://schemas.microsoft.com/office/powerpoint/2010/main" val="4080034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796">
                                            <p:txEl>
                                              <p:pRg st="0" end="0"/>
                                            </p:txEl>
                                          </p:spTgt>
                                        </p:tgtEl>
                                        <p:attrNameLst>
                                          <p:attrName>style.visibility</p:attrName>
                                        </p:attrNameLst>
                                      </p:cBhvr>
                                      <p:to>
                                        <p:strVal val="visible"/>
                                      </p:to>
                                    </p:set>
                                    <p:animEffect transition="in" filter="fade">
                                      <p:cBhvr>
                                        <p:cTn id="7" dur="500"/>
                                        <p:tgtEl>
                                          <p:spTgt spid="161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1796">
                                            <p:txEl>
                                              <p:pRg st="1" end="1"/>
                                            </p:txEl>
                                          </p:spTgt>
                                        </p:tgtEl>
                                        <p:attrNameLst>
                                          <p:attrName>style.visibility</p:attrName>
                                        </p:attrNameLst>
                                      </p:cBhvr>
                                      <p:to>
                                        <p:strVal val="visible"/>
                                      </p:to>
                                    </p:set>
                                    <p:animEffect transition="in" filter="fade">
                                      <p:cBhvr>
                                        <p:cTn id="12" dur="500"/>
                                        <p:tgtEl>
                                          <p:spTgt spid="161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1796">
                                            <p:txEl>
                                              <p:pRg st="2" end="2"/>
                                            </p:txEl>
                                          </p:spTgt>
                                        </p:tgtEl>
                                        <p:attrNameLst>
                                          <p:attrName>style.visibility</p:attrName>
                                        </p:attrNameLst>
                                      </p:cBhvr>
                                      <p:to>
                                        <p:strVal val="visible"/>
                                      </p:to>
                                    </p:set>
                                    <p:animEffect transition="in" filter="fade">
                                      <p:cBhvr>
                                        <p:cTn id="17" dur="500"/>
                                        <p:tgtEl>
                                          <p:spTgt spid="161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1796">
                                            <p:txEl>
                                              <p:pRg st="3" end="3"/>
                                            </p:txEl>
                                          </p:spTgt>
                                        </p:tgtEl>
                                        <p:attrNameLst>
                                          <p:attrName>style.visibility</p:attrName>
                                        </p:attrNameLst>
                                      </p:cBhvr>
                                      <p:to>
                                        <p:strVal val="visible"/>
                                      </p:to>
                                    </p:set>
                                    <p:animEffect transition="in" filter="fade">
                                      <p:cBhvr>
                                        <p:cTn id="22" dur="500"/>
                                        <p:tgtEl>
                                          <p:spTgt spid="1617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1796">
                                            <p:txEl>
                                              <p:pRg st="4" end="4"/>
                                            </p:txEl>
                                          </p:spTgt>
                                        </p:tgtEl>
                                        <p:attrNameLst>
                                          <p:attrName>style.visibility</p:attrName>
                                        </p:attrNameLst>
                                      </p:cBhvr>
                                      <p:to>
                                        <p:strVal val="visible"/>
                                      </p:to>
                                    </p:set>
                                    <p:animEffect transition="in" filter="fade">
                                      <p:cBhvr>
                                        <p:cTn id="27" dur="500"/>
                                        <p:tgtEl>
                                          <p:spTgt spid="1617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1796">
                                            <p:txEl>
                                              <p:pRg st="5" end="5"/>
                                            </p:txEl>
                                          </p:spTgt>
                                        </p:tgtEl>
                                        <p:attrNameLst>
                                          <p:attrName>style.visibility</p:attrName>
                                        </p:attrNameLst>
                                      </p:cBhvr>
                                      <p:to>
                                        <p:strVal val="visible"/>
                                      </p:to>
                                    </p:set>
                                    <p:animEffect transition="in" filter="fade">
                                      <p:cBhvr>
                                        <p:cTn id="32" dur="500"/>
                                        <p:tgtEl>
                                          <p:spTgt spid="1617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17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nodeType="clickEffect">
                                  <p:stCondLst>
                                    <p:cond delay="0"/>
                                  </p:stCondLst>
                                  <p:childTnLst>
                                    <p:animMotion origin="layout" path="M -4.44444E-6 2.22222E-6 L 0.08664 -0.00255 " pathEditMode="relative" rAng="0" ptsTypes="AA">
                                      <p:cBhvr>
                                        <p:cTn id="44" dur="2000" fill="hold"/>
                                        <p:tgtEl>
                                          <p:spTgt spid="2"/>
                                        </p:tgtEl>
                                        <p:attrNameLst>
                                          <p:attrName>ppt_x</p:attrName>
                                          <p:attrName>ppt_y</p:attrName>
                                        </p:attrNameLst>
                                      </p:cBhvr>
                                      <p:rCtr x="43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build="p"/>
      <p:bldP spid="1617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idx="1"/>
          </p:nvPr>
        </p:nvSpPr>
        <p:spPr>
          <a:xfrm>
            <a:off x="76200" y="1219200"/>
            <a:ext cx="9067800" cy="5638800"/>
          </a:xfrm>
        </p:spPr>
        <p:txBody>
          <a:bodyPr/>
          <a:lstStyle/>
          <a:p>
            <a:pPr marL="857250" lvl="1" indent="-228600" eaLnBrk="1" hangingPunct="1">
              <a:buFontTx/>
              <a:buChar char="•"/>
              <a:defRPr/>
            </a:pPr>
            <a:r>
              <a:rPr lang="en-US" sz="3200" b="1" dirty="0" smtClean="0">
                <a:latin typeface="Calibri" pitchFamily="34" charset="0"/>
              </a:rPr>
              <a:t>The benefits of nonlinguistic representation can be enhanced further by having students incorporate words (spoken or written) to explain/justify their representations.</a:t>
            </a:r>
          </a:p>
          <a:p>
            <a:pPr marL="1257300" lvl="2" indent="-285750" eaLnBrk="1" hangingPunct="1">
              <a:buFontTx/>
              <a:buNone/>
              <a:defRPr/>
            </a:pPr>
            <a:endParaRPr lang="en-US" sz="3200" b="1" dirty="0" smtClean="0">
              <a:latin typeface="Calibri" pitchFamily="34" charset="0"/>
            </a:endParaRPr>
          </a:p>
        </p:txBody>
      </p:sp>
      <p:sp>
        <p:nvSpPr>
          <p:cNvPr id="162822" name="Oval 6"/>
          <p:cNvSpPr>
            <a:spLocks noChangeArrowheads="1"/>
          </p:cNvSpPr>
          <p:nvPr/>
        </p:nvSpPr>
        <p:spPr bwMode="auto">
          <a:xfrm>
            <a:off x="2667000" y="3429000"/>
            <a:ext cx="4267200" cy="3124200"/>
          </a:xfrm>
          <a:prstGeom prst="ellipse">
            <a:avLst/>
          </a:prstGeom>
          <a:solidFill>
            <a:schemeClr val="accent6">
              <a:lumMod val="40000"/>
              <a:lumOff val="60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defRPr/>
            </a:pPr>
            <a:r>
              <a:rPr lang="en-US" sz="3200" dirty="0">
                <a:solidFill>
                  <a:srgbClr val="000000"/>
                </a:solidFill>
                <a:latin typeface="Calibri" pitchFamily="34" charset="0"/>
              </a:rPr>
              <a:t>Return to </a:t>
            </a:r>
          </a:p>
          <a:p>
            <a:pPr>
              <a:defRPr/>
            </a:pPr>
            <a:r>
              <a:rPr lang="en-US" sz="3200" dirty="0">
                <a:solidFill>
                  <a:srgbClr val="000000"/>
                </a:solidFill>
                <a:latin typeface="Calibri" pitchFamily="34" charset="0"/>
              </a:rPr>
              <a:t>your original</a:t>
            </a:r>
          </a:p>
          <a:p>
            <a:pPr>
              <a:defRPr/>
            </a:pPr>
            <a:r>
              <a:rPr lang="en-US" sz="3200" dirty="0">
                <a:solidFill>
                  <a:srgbClr val="000000"/>
                </a:solidFill>
                <a:latin typeface="Calibri" pitchFamily="34" charset="0"/>
              </a:rPr>
              <a:t>sketch/diagram</a:t>
            </a:r>
          </a:p>
          <a:p>
            <a:pPr>
              <a:defRPr/>
            </a:pPr>
            <a:r>
              <a:rPr lang="en-US" sz="3200" dirty="0" smtClean="0">
                <a:solidFill>
                  <a:srgbClr val="000000"/>
                </a:solidFill>
                <a:latin typeface="Calibri" pitchFamily="34" charset="0"/>
              </a:rPr>
              <a:t>on page 15…</a:t>
            </a:r>
            <a:endParaRPr lang="en-US" sz="3200" dirty="0">
              <a:solidFill>
                <a:srgbClr val="000000"/>
              </a:solidFill>
              <a:latin typeface="Calibri" pitchFamily="34" charset="0"/>
            </a:endParaRPr>
          </a:p>
        </p:txBody>
      </p:sp>
      <p:sp>
        <p:nvSpPr>
          <p:cNvPr id="7"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Nonlinguistic Representations</a:t>
            </a:r>
          </a:p>
        </p:txBody>
      </p:sp>
    </p:spTree>
    <p:extLst>
      <p:ext uri="{BB962C8B-B14F-4D97-AF65-F5344CB8AC3E}">
        <p14:creationId xmlns:p14="http://schemas.microsoft.com/office/powerpoint/2010/main" val="3937647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Effect transition="in" filter="fade">
                                      <p:cBhvr>
                                        <p:cTn id="7" dur="1000"/>
                                        <p:tgtEl>
                                          <p:spTgt spid="162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62822"/>
                                        </p:tgtEl>
                                        <p:attrNameLst>
                                          <p:attrName>style.visibility</p:attrName>
                                        </p:attrNameLst>
                                      </p:cBhvr>
                                      <p:to>
                                        <p:strVal val="visible"/>
                                      </p:to>
                                    </p:set>
                                    <p:animEffect transition="in" filter="fade">
                                      <p:cBhvr>
                                        <p:cTn id="12" dur="2000"/>
                                        <p:tgtEl>
                                          <p:spTgt spid="162822"/>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162822"/>
                                        </p:tgtEl>
                                        <p:attrNameLst>
                                          <p:attrName>style.visibility</p:attrName>
                                        </p:attrNameLst>
                                      </p:cBhvr>
                                      <p:to>
                                        <p:strVal val="visible"/>
                                      </p:to>
                                    </p:set>
                                    <p:animEffect transition="in" filter="fade">
                                      <p:cBhvr>
                                        <p:cTn id="15" dur="1000"/>
                                        <p:tgtEl>
                                          <p:spTgt spid="162822"/>
                                        </p:tgtEl>
                                      </p:cBhvr>
                                    </p:animEffect>
                                    <p:anim calcmode="lin" valueType="num">
                                      <p:cBhvr>
                                        <p:cTn id="16" dur="1000" fill="hold"/>
                                        <p:tgtEl>
                                          <p:spTgt spid="162822"/>
                                        </p:tgtEl>
                                        <p:attrNameLst>
                                          <p:attrName>ppt_x</p:attrName>
                                        </p:attrNameLst>
                                      </p:cBhvr>
                                      <p:tavLst>
                                        <p:tav tm="0">
                                          <p:val>
                                            <p:strVal val="#ppt_x"/>
                                          </p:val>
                                        </p:tav>
                                        <p:tav tm="100000">
                                          <p:val>
                                            <p:strVal val="#ppt_x"/>
                                          </p:val>
                                        </p:tav>
                                      </p:tavLst>
                                    </p:anim>
                                    <p:anim calcmode="lin" valueType="num">
                                      <p:cBhvr>
                                        <p:cTn id="17" dur="1000" fill="hold"/>
                                        <p:tgtEl>
                                          <p:spTgt spid="1628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P spid="162822" grpId="0" animBg="1"/>
      <p:bldP spid="16282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Nonlinguistic Representations</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8" name="Oval 7"/>
          <p:cNvSpPr/>
          <p:nvPr/>
        </p:nvSpPr>
        <p:spPr bwMode="auto">
          <a:xfrm>
            <a:off x="1295400" y="39505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sp>
        <p:nvSpPr>
          <p:cNvPr id="9" name="Oval 8"/>
          <p:cNvSpPr/>
          <p:nvPr/>
        </p:nvSpPr>
        <p:spPr bwMode="auto">
          <a:xfrm>
            <a:off x="6019800" y="39399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FF"/>
              </a:solidFill>
            </a:endParaRPr>
          </a:p>
        </p:txBody>
      </p:sp>
      <p:sp>
        <p:nvSpPr>
          <p:cNvPr id="10" name="Oval 9"/>
          <p:cNvSpPr/>
          <p:nvPr/>
        </p:nvSpPr>
        <p:spPr bwMode="auto">
          <a:xfrm>
            <a:off x="228600" y="47887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sp>
        <p:nvSpPr>
          <p:cNvPr id="11" name="Oval 10"/>
          <p:cNvSpPr/>
          <p:nvPr/>
        </p:nvSpPr>
        <p:spPr bwMode="auto">
          <a:xfrm>
            <a:off x="2667000" y="47887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cxnSp>
        <p:nvCxnSpPr>
          <p:cNvPr id="13" name="Straight Connector 12"/>
          <p:cNvCxnSpPr>
            <a:stCxn id="10" idx="0"/>
            <a:endCxn id="8" idx="3"/>
          </p:cNvCxnSpPr>
          <p:nvPr/>
        </p:nvCxnSpPr>
        <p:spPr bwMode="auto">
          <a:xfrm rot="5400000" flipH="1" flipV="1">
            <a:off x="1144915" y="43815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43434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26670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cxnSp>
        <p:nvCxnSpPr>
          <p:cNvPr id="17" name="Straight Connector 16"/>
          <p:cNvCxnSpPr>
            <a:stCxn id="8" idx="0"/>
            <a:endCxn id="16" idx="3"/>
          </p:cNvCxnSpPr>
          <p:nvPr/>
        </p:nvCxnSpPr>
        <p:spPr bwMode="auto">
          <a:xfrm rot="5400000" flipH="1" flipV="1">
            <a:off x="2651193" y="29679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29246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2895600"/>
            <a:ext cx="1828800" cy="430887"/>
          </a:xfrm>
          <a:prstGeom prst="rect">
            <a:avLst/>
          </a:prstGeom>
          <a:noFill/>
        </p:spPr>
        <p:txBody>
          <a:bodyPr wrap="square" rtlCol="0">
            <a:spAutoFit/>
          </a:bodyPr>
          <a:lstStyle/>
          <a:p>
            <a:r>
              <a:rPr lang="en-US" sz="2200" dirty="0" smtClean="0">
                <a:solidFill>
                  <a:srgbClr val="000000">
                    <a:lumMod val="10000"/>
                  </a:srgbClr>
                </a:solidFill>
              </a:rPr>
              <a:t>Information</a:t>
            </a:r>
            <a:endParaRPr lang="en-US" sz="2200" dirty="0">
              <a:solidFill>
                <a:srgbClr val="000000">
                  <a:lumMod val="10000"/>
                </a:srgbClr>
              </a:solidFill>
            </a:endParaRPr>
          </a:p>
        </p:txBody>
      </p:sp>
      <p:sp>
        <p:nvSpPr>
          <p:cNvPr id="27" name="TextBox 26"/>
          <p:cNvSpPr txBox="1"/>
          <p:nvPr/>
        </p:nvSpPr>
        <p:spPr>
          <a:xfrm>
            <a:off x="1246496" y="40666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40697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48559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48505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47887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sp>
        <p:nvSpPr>
          <p:cNvPr id="72" name="Oval 71"/>
          <p:cNvSpPr/>
          <p:nvPr/>
        </p:nvSpPr>
        <p:spPr bwMode="auto">
          <a:xfrm>
            <a:off x="7377752" y="47887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cxnSp>
        <p:nvCxnSpPr>
          <p:cNvPr id="73" name="Straight Connector 72"/>
          <p:cNvCxnSpPr>
            <a:stCxn id="71" idx="0"/>
          </p:cNvCxnSpPr>
          <p:nvPr/>
        </p:nvCxnSpPr>
        <p:spPr bwMode="auto">
          <a:xfrm rot="5400000" flipH="1" flipV="1">
            <a:off x="5855669" y="43815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43434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48278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49816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sp>
        <p:nvSpPr>
          <p:cNvPr id="36" name="Rectangle 4"/>
          <p:cNvSpPr txBox="1">
            <a:spLocks noChangeArrowheads="1"/>
          </p:cNvSpPr>
          <p:nvPr/>
        </p:nvSpPr>
        <p:spPr bwMode="auto">
          <a:xfrm>
            <a:off x="0" y="917575"/>
            <a:ext cx="9144000" cy="1292225"/>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2800" kern="0" dirty="0" smtClean="0">
                <a:solidFill>
                  <a:srgbClr val="000000"/>
                </a:solidFill>
                <a:latin typeface="Calibri" pitchFamily="34" charset="0"/>
              </a:rPr>
              <a:t>Although there are many types of NLRs, we will focus exclusively on those that correspond to informational structures.</a:t>
            </a:r>
          </a:p>
        </p:txBody>
      </p:sp>
      <p:sp>
        <p:nvSpPr>
          <p:cNvPr id="25"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18</a:t>
            </a:r>
            <a:endParaRPr lang="en-US" dirty="0"/>
          </a:p>
        </p:txBody>
      </p:sp>
    </p:spTree>
    <p:extLst>
      <p:ext uri="{BB962C8B-B14F-4D97-AF65-F5344CB8AC3E}">
        <p14:creationId xmlns:p14="http://schemas.microsoft.com/office/powerpoint/2010/main" val="27514884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General Structures of Information</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grpSp>
        <p:nvGrpSpPr>
          <p:cNvPr id="2" name="Group 42"/>
          <p:cNvGrpSpPr/>
          <p:nvPr/>
        </p:nvGrpSpPr>
        <p:grpSpPr>
          <a:xfrm>
            <a:off x="76200" y="2667000"/>
            <a:ext cx="8991600" cy="2743200"/>
            <a:chOff x="76200" y="990600"/>
            <a:chExt cx="8991600" cy="2743200"/>
          </a:xfrm>
        </p:grpSpPr>
        <p:sp>
          <p:nvSpPr>
            <p:cNvPr id="8" name="Oval 7"/>
            <p:cNvSpPr/>
            <p:nvPr/>
          </p:nvSpPr>
          <p:spPr bwMode="auto">
            <a:xfrm>
              <a:off x="1295400" y="22741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sp>
          <p:nvSpPr>
            <p:cNvPr id="9" name="Oval 8"/>
            <p:cNvSpPr/>
            <p:nvPr/>
          </p:nvSpPr>
          <p:spPr bwMode="auto">
            <a:xfrm>
              <a:off x="6019800" y="22635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FF"/>
                </a:solidFill>
              </a:endParaRPr>
            </a:p>
          </p:txBody>
        </p:sp>
        <p:sp>
          <p:nvSpPr>
            <p:cNvPr id="10" name="Oval 9"/>
            <p:cNvSpPr/>
            <p:nvPr/>
          </p:nvSpPr>
          <p:spPr bwMode="auto">
            <a:xfrm>
              <a:off x="2286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sp>
          <p:nvSpPr>
            <p:cNvPr id="11" name="Oval 10"/>
            <p:cNvSpPr/>
            <p:nvPr/>
          </p:nvSpPr>
          <p:spPr bwMode="auto">
            <a:xfrm>
              <a:off x="26670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cxnSp>
          <p:nvCxnSpPr>
            <p:cNvPr id="13" name="Straight Connector 12"/>
            <p:cNvCxnSpPr>
              <a:stCxn id="10" idx="0"/>
              <a:endCxn id="8" idx="3"/>
            </p:cNvCxnSpPr>
            <p:nvPr/>
          </p:nvCxnSpPr>
          <p:spPr bwMode="auto">
            <a:xfrm rot="5400000" flipH="1" flipV="1">
              <a:off x="1144915" y="27051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26670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9906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cxnSp>
          <p:nvCxnSpPr>
            <p:cNvPr id="17" name="Straight Connector 16"/>
            <p:cNvCxnSpPr>
              <a:stCxn id="8" idx="0"/>
              <a:endCxn id="16" idx="3"/>
            </p:cNvCxnSpPr>
            <p:nvPr/>
          </p:nvCxnSpPr>
          <p:spPr bwMode="auto">
            <a:xfrm rot="5400000" flipH="1" flipV="1">
              <a:off x="2651193" y="12915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12482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1219200"/>
              <a:ext cx="1828800" cy="430887"/>
            </a:xfrm>
            <a:prstGeom prst="rect">
              <a:avLst/>
            </a:prstGeom>
            <a:noFill/>
          </p:spPr>
          <p:txBody>
            <a:bodyPr wrap="square" rtlCol="0">
              <a:spAutoFit/>
            </a:bodyPr>
            <a:lstStyle/>
            <a:p>
              <a:r>
                <a:rPr lang="en-US" sz="2200" dirty="0" smtClean="0">
                  <a:solidFill>
                    <a:srgbClr val="000000">
                      <a:lumMod val="10000"/>
                    </a:srgbClr>
                  </a:solidFill>
                </a:rPr>
                <a:t>Information</a:t>
              </a:r>
              <a:endParaRPr lang="en-US" sz="2200" dirty="0">
                <a:solidFill>
                  <a:srgbClr val="000000">
                    <a:lumMod val="10000"/>
                  </a:srgbClr>
                </a:solidFill>
              </a:endParaRPr>
            </a:p>
          </p:txBody>
        </p:sp>
        <p:sp>
          <p:nvSpPr>
            <p:cNvPr id="27" name="TextBox 26"/>
            <p:cNvSpPr txBox="1"/>
            <p:nvPr/>
          </p:nvSpPr>
          <p:spPr>
            <a:xfrm>
              <a:off x="1246496" y="23902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23933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31795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31741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sp>
          <p:nvSpPr>
            <p:cNvPr id="72" name="Oval 71"/>
            <p:cNvSpPr/>
            <p:nvPr/>
          </p:nvSpPr>
          <p:spPr bwMode="auto">
            <a:xfrm>
              <a:off x="73777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cxnSp>
          <p:nvCxnSpPr>
            <p:cNvPr id="73" name="Straight Connector 72"/>
            <p:cNvCxnSpPr>
              <a:stCxn id="71" idx="0"/>
            </p:cNvCxnSpPr>
            <p:nvPr/>
          </p:nvCxnSpPr>
          <p:spPr bwMode="auto">
            <a:xfrm rot="5400000" flipH="1" flipV="1">
              <a:off x="5855669" y="27051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26670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1514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33052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grpSp>
      <p:cxnSp>
        <p:nvCxnSpPr>
          <p:cNvPr id="25" name="Straight Connector 24"/>
          <p:cNvCxnSpPr/>
          <p:nvPr/>
        </p:nvCxnSpPr>
        <p:spPr bwMode="auto">
          <a:xfrm rot="5400000" flipH="1" flipV="1">
            <a:off x="3162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1" name="TextBox 30"/>
          <p:cNvSpPr txBox="1"/>
          <p:nvPr/>
        </p:nvSpPr>
        <p:spPr>
          <a:xfrm>
            <a:off x="2743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Time Sequence</a:t>
            </a:r>
            <a:endParaRPr lang="en-US" dirty="0">
              <a:solidFill>
                <a:srgbClr val="FF0000"/>
              </a:solidFill>
            </a:endParaRPr>
          </a:p>
        </p:txBody>
      </p:sp>
      <p:sp>
        <p:nvSpPr>
          <p:cNvPr id="32" name="TextBox 31"/>
          <p:cNvSpPr txBox="1"/>
          <p:nvPr/>
        </p:nvSpPr>
        <p:spPr>
          <a:xfrm>
            <a:off x="2743200" y="50352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Process</a:t>
            </a:r>
            <a:endParaRPr lang="en-US" dirty="0">
              <a:solidFill>
                <a:srgbClr val="FF0000"/>
              </a:solidFill>
            </a:endParaRPr>
          </a:p>
        </p:txBody>
      </p:sp>
      <p:sp>
        <p:nvSpPr>
          <p:cNvPr id="33" name="TextBox 32"/>
          <p:cNvSpPr txBox="1"/>
          <p:nvPr/>
        </p:nvSpPr>
        <p:spPr>
          <a:xfrm>
            <a:off x="2743200" y="55686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Episode</a:t>
            </a:r>
            <a:endParaRPr lang="en-US" dirty="0">
              <a:solidFill>
                <a:srgbClr val="FF0000"/>
              </a:solidFill>
            </a:endParaRPr>
          </a:p>
        </p:txBody>
      </p:sp>
      <p:cxnSp>
        <p:nvCxnSpPr>
          <p:cNvPr id="34" name="Straight Connector 33"/>
          <p:cNvCxnSpPr/>
          <p:nvPr/>
        </p:nvCxnSpPr>
        <p:spPr bwMode="auto">
          <a:xfrm rot="5400000" flipH="1" flipV="1">
            <a:off x="5448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5" name="TextBox 34"/>
          <p:cNvSpPr txBox="1"/>
          <p:nvPr/>
        </p:nvSpPr>
        <p:spPr>
          <a:xfrm>
            <a:off x="5029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Main Idea          &amp; Details</a:t>
            </a:r>
            <a:endParaRPr lang="en-US" dirty="0">
              <a:solidFill>
                <a:srgbClr val="0000FF"/>
              </a:solidFill>
            </a:endParaRPr>
          </a:p>
        </p:txBody>
      </p:sp>
      <p:sp>
        <p:nvSpPr>
          <p:cNvPr id="37" name="TextBox 36"/>
          <p:cNvSpPr txBox="1"/>
          <p:nvPr/>
        </p:nvSpPr>
        <p:spPr>
          <a:xfrm>
            <a:off x="5029200" y="4983698"/>
            <a:ext cx="1828800" cy="502702"/>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Claim &amp; Evidence</a:t>
            </a:r>
            <a:endParaRPr lang="en-US" dirty="0">
              <a:solidFill>
                <a:srgbClr val="0000FF"/>
              </a:solidFill>
            </a:endParaRPr>
          </a:p>
        </p:txBody>
      </p:sp>
      <p:sp>
        <p:nvSpPr>
          <p:cNvPr id="38" name="TextBox 37"/>
          <p:cNvSpPr txBox="1"/>
          <p:nvPr/>
        </p:nvSpPr>
        <p:spPr>
          <a:xfrm>
            <a:off x="5029200" y="5668216"/>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Concept &amp; Attributes</a:t>
            </a:r>
            <a:endParaRPr lang="en-US" dirty="0">
              <a:solidFill>
                <a:srgbClr val="0000FF"/>
              </a:solidFill>
            </a:endParaRPr>
          </a:p>
        </p:txBody>
      </p:sp>
      <p:cxnSp>
        <p:nvCxnSpPr>
          <p:cNvPr id="39" name="Straight Connector 38"/>
          <p:cNvCxnSpPr/>
          <p:nvPr/>
        </p:nvCxnSpPr>
        <p:spPr bwMode="auto">
          <a:xfrm rot="5400000" flipH="1" flipV="1">
            <a:off x="78867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40" name="TextBox 39"/>
          <p:cNvSpPr txBox="1"/>
          <p:nvPr/>
        </p:nvSpPr>
        <p:spPr>
          <a:xfrm>
            <a:off x="74676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Venn Diagram</a:t>
            </a:r>
            <a:endParaRPr lang="en-US" dirty="0">
              <a:solidFill>
                <a:srgbClr val="0000FF"/>
              </a:solidFill>
            </a:endParaRPr>
          </a:p>
        </p:txBody>
      </p:sp>
      <p:sp>
        <p:nvSpPr>
          <p:cNvPr id="41" name="TextBox 40"/>
          <p:cNvSpPr txBox="1"/>
          <p:nvPr/>
        </p:nvSpPr>
        <p:spPr>
          <a:xfrm>
            <a:off x="7467600" y="5035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Double Bubble</a:t>
            </a:r>
            <a:endParaRPr lang="en-US" dirty="0">
              <a:solidFill>
                <a:srgbClr val="0000FF"/>
              </a:solidFill>
            </a:endParaRPr>
          </a:p>
        </p:txBody>
      </p:sp>
      <p:sp>
        <p:nvSpPr>
          <p:cNvPr id="42" name="TextBox 41"/>
          <p:cNvSpPr txBox="1"/>
          <p:nvPr/>
        </p:nvSpPr>
        <p:spPr>
          <a:xfrm>
            <a:off x="7467600" y="57210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Matrix</a:t>
            </a:r>
            <a:endParaRPr lang="en-US" dirty="0">
              <a:solidFill>
                <a:srgbClr val="0000FF"/>
              </a:solidFill>
            </a:endParaRPr>
          </a:p>
        </p:txBody>
      </p:sp>
      <p:sp>
        <p:nvSpPr>
          <p:cNvPr id="43"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18</a:t>
            </a:r>
            <a:endParaRPr lang="en-US" dirty="0"/>
          </a:p>
        </p:txBody>
      </p:sp>
    </p:spTree>
    <p:extLst>
      <p:ext uri="{BB962C8B-B14F-4D97-AF65-F5344CB8AC3E}">
        <p14:creationId xmlns:p14="http://schemas.microsoft.com/office/powerpoint/2010/main" val="389293482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 -4.12581E-6 L 0 -0.24421 " pathEditMode="relative" rAng="0" ptsTypes="AA">
                                      <p:cBhvr>
                                        <p:cTn id="6" dur="2000" fill="hold"/>
                                        <p:tgtEl>
                                          <p:spTgt spid="2"/>
                                        </p:tgtEl>
                                        <p:attrNameLst>
                                          <p:attrName>ppt_x</p:attrName>
                                          <p:attrName>ppt_y</p:attrName>
                                        </p:attrNameLst>
                                      </p:cBhvr>
                                      <p:rCtr x="0" y="-122"/>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500"/>
                                        <p:tgtEl>
                                          <p:spTgt spid="3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500"/>
                                        <p:tgtEl>
                                          <p:spTgt spid="37"/>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up)">
                                      <p:cBhvr>
                                        <p:cTn id="45" dur="500"/>
                                        <p:tgtEl>
                                          <p:spTgt spid="39"/>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up)">
                                      <p:cBhvr>
                                        <p:cTn id="53" dur="500"/>
                                        <p:tgtEl>
                                          <p:spTgt spid="41"/>
                                        </p:tgtEl>
                                      </p:cBhvr>
                                    </p:animEffect>
                                  </p:childTnLst>
                                </p:cTn>
                              </p:par>
                            </p:childTnLst>
                          </p:cTn>
                        </p:par>
                        <p:par>
                          <p:cTn id="54" fill="hold">
                            <p:stCondLst>
                              <p:cond delay="1500"/>
                            </p:stCondLst>
                            <p:childTnLst>
                              <p:par>
                                <p:cTn id="55" presetID="22" presetClass="entr" presetSubtype="1"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up)">
                                      <p:cBhvr>
                                        <p:cTn id="5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7" grpId="0"/>
      <p:bldP spid="38"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1219200"/>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Non-Narrative</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grpSp>
        <p:nvGrpSpPr>
          <p:cNvPr id="2" name="Group 35"/>
          <p:cNvGrpSpPr/>
          <p:nvPr/>
        </p:nvGrpSpPr>
        <p:grpSpPr>
          <a:xfrm>
            <a:off x="1246496" y="2274100"/>
            <a:ext cx="3325504" cy="3593300"/>
            <a:chOff x="1246496" y="2274100"/>
            <a:chExt cx="3325504" cy="3593300"/>
          </a:xfrm>
        </p:grpSpPr>
        <p:sp>
          <p:nvSpPr>
            <p:cNvPr id="8" name="Oval 7"/>
            <p:cNvSpPr/>
            <p:nvPr/>
          </p:nvSpPr>
          <p:spPr bwMode="auto">
            <a:xfrm>
              <a:off x="1295400" y="22741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sp>
          <p:nvSpPr>
            <p:cNvPr id="11" name="Oval 10"/>
            <p:cNvSpPr/>
            <p:nvPr/>
          </p:nvSpPr>
          <p:spPr bwMode="auto">
            <a:xfrm>
              <a:off x="26670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cxnSp>
          <p:nvCxnSpPr>
            <p:cNvPr id="15" name="Straight Connector 14"/>
            <p:cNvCxnSpPr>
              <a:stCxn id="11" idx="0"/>
              <a:endCxn id="8" idx="5"/>
            </p:cNvCxnSpPr>
            <p:nvPr/>
          </p:nvCxnSpPr>
          <p:spPr bwMode="auto">
            <a:xfrm rot="16200000" flipV="1">
              <a:off x="2983753" y="26670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7" name="TextBox 26"/>
            <p:cNvSpPr txBox="1"/>
            <p:nvPr/>
          </p:nvSpPr>
          <p:spPr>
            <a:xfrm>
              <a:off x="1246496" y="23902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30" name="TextBox 29"/>
            <p:cNvSpPr txBox="1"/>
            <p:nvPr/>
          </p:nvSpPr>
          <p:spPr>
            <a:xfrm>
              <a:off x="2541896" y="31741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cxnSp>
          <p:nvCxnSpPr>
            <p:cNvPr id="25" name="Straight Connector 24"/>
            <p:cNvCxnSpPr/>
            <p:nvPr/>
          </p:nvCxnSpPr>
          <p:spPr bwMode="auto">
            <a:xfrm rot="5400000" flipH="1" flipV="1">
              <a:off x="3162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1" name="TextBox 30"/>
            <p:cNvSpPr txBox="1"/>
            <p:nvPr/>
          </p:nvSpPr>
          <p:spPr>
            <a:xfrm>
              <a:off x="2743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Time Sequence</a:t>
              </a:r>
              <a:endParaRPr lang="en-US" dirty="0">
                <a:solidFill>
                  <a:srgbClr val="FF0000"/>
                </a:solidFill>
              </a:endParaRPr>
            </a:p>
          </p:txBody>
        </p:sp>
        <p:sp>
          <p:nvSpPr>
            <p:cNvPr id="32" name="TextBox 31"/>
            <p:cNvSpPr txBox="1"/>
            <p:nvPr/>
          </p:nvSpPr>
          <p:spPr>
            <a:xfrm>
              <a:off x="2743200" y="50352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Process</a:t>
              </a:r>
              <a:endParaRPr lang="en-US" dirty="0">
                <a:solidFill>
                  <a:srgbClr val="FF0000"/>
                </a:solidFill>
              </a:endParaRPr>
            </a:p>
          </p:txBody>
        </p:sp>
        <p:sp>
          <p:nvSpPr>
            <p:cNvPr id="33" name="TextBox 32"/>
            <p:cNvSpPr txBox="1"/>
            <p:nvPr/>
          </p:nvSpPr>
          <p:spPr>
            <a:xfrm>
              <a:off x="2743200" y="55686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Episode</a:t>
              </a:r>
              <a:endParaRPr lang="en-US" dirty="0">
                <a:solidFill>
                  <a:srgbClr val="FF0000"/>
                </a:solidFill>
              </a:endParaRPr>
            </a:p>
          </p:txBody>
        </p:sp>
      </p:grpSp>
    </p:spTree>
    <p:extLst>
      <p:ext uri="{BB962C8B-B14F-4D97-AF65-F5344CB8AC3E}">
        <p14:creationId xmlns:p14="http://schemas.microsoft.com/office/powerpoint/2010/main" val="26597460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
                                        </p:tgtEl>
                                      </p:cBhvr>
                                      <p:by x="75000" y="75000"/>
                                    </p:animScale>
                                  </p:childTnLst>
                                </p:cTn>
                              </p:par>
                              <p:par>
                                <p:cTn id="7" presetID="64" presetClass="path" presetSubtype="0" accel="50000" decel="50000" fill="hold" nodeType="withEffect">
                                  <p:stCondLst>
                                    <p:cond delay="0"/>
                                  </p:stCondLst>
                                  <p:childTnLst>
                                    <p:animMotion origin="layout" path="M 4.44444E-6 5.2729E-7 L -0.15973 -0.39316 " pathEditMode="relative" rAng="0" ptsTypes="AA">
                                      <p:cBhvr>
                                        <p:cTn id="8" dur="2000" fill="hold"/>
                                        <p:tgtEl>
                                          <p:spTgt spid="2"/>
                                        </p:tgtEl>
                                        <p:attrNameLst>
                                          <p:attrName>ppt_x</p:attrName>
                                          <p:attrName>ppt_y</p:attrName>
                                        </p:attrNameLst>
                                      </p:cBhvr>
                                      <p:rCtr x="-8000" y="-19700"/>
                                    </p:animMotion>
                                  </p:childTnLst>
                                </p:cTn>
                              </p:par>
                            </p:childTnLst>
                          </p:cTn>
                        </p:par>
                        <p:par>
                          <p:cTn id="9" fill="hold">
                            <p:stCondLst>
                              <p:cond delay="2000"/>
                            </p:stCondLst>
                            <p:childTnLst>
                              <p:par>
                                <p:cTn id="10" presetID="39" presetClass="entr" presetSubtype="0" accel="100000" fill="hold" grpId="0" nodeType="afterEffect">
                                  <p:stCondLst>
                                    <p:cond delay="0"/>
                                  </p:stCondLst>
                                  <p:childTnLst>
                                    <p:set>
                                      <p:cBhvr>
                                        <p:cTn id="11" dur="1" fill="hold">
                                          <p:stCondLst>
                                            <p:cond delay="0"/>
                                          </p:stCondLst>
                                        </p:cTn>
                                        <p:tgtEl>
                                          <p:spTgt spid="228356"/>
                                        </p:tgtEl>
                                        <p:attrNameLst>
                                          <p:attrName>style.visibility</p:attrName>
                                        </p:attrNameLst>
                                      </p:cBhvr>
                                      <p:to>
                                        <p:strVal val="visible"/>
                                      </p:to>
                                    </p:set>
                                    <p:anim calcmode="lin" valueType="num">
                                      <p:cBhvr>
                                        <p:cTn id="12" dur="500" fill="hold"/>
                                        <p:tgtEl>
                                          <p:spTgt spid="228356"/>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228356"/>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228356"/>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
          <p:cNvSpPr>
            <a:spLocks noChangeArrowheads="1"/>
          </p:cNvSpPr>
          <p:nvPr/>
        </p:nvSpPr>
        <p:spPr bwMode="auto">
          <a:xfrm>
            <a:off x="533400" y="1524000"/>
            <a:ext cx="8153400" cy="36576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58" name="Line 5"/>
          <p:cNvSpPr>
            <a:spLocks noChangeShapeType="1"/>
          </p:cNvSpPr>
          <p:nvPr/>
        </p:nvSpPr>
        <p:spPr bwMode="auto">
          <a:xfrm>
            <a:off x="1524000" y="3810000"/>
            <a:ext cx="6324600" cy="0"/>
          </a:xfrm>
          <a:prstGeom prst="line">
            <a:avLst/>
          </a:prstGeom>
          <a:noFill/>
          <a:ln w="31750">
            <a:solidFill>
              <a:srgbClr val="000000"/>
            </a:solidFill>
            <a:round/>
            <a:headEnd/>
            <a:tailEnd type="arrow" w="med" len="med"/>
          </a:ln>
        </p:spPr>
        <p:txBody>
          <a:bodyPr/>
          <a:lstStyle/>
          <a:p>
            <a:endParaRPr lang="en-US">
              <a:solidFill>
                <a:srgbClr val="000000"/>
              </a:solidFill>
            </a:endParaRPr>
          </a:p>
        </p:txBody>
      </p:sp>
      <p:sp>
        <p:nvSpPr>
          <p:cNvPr id="59" name="Line 6"/>
          <p:cNvSpPr>
            <a:spLocks noChangeShapeType="1"/>
          </p:cNvSpPr>
          <p:nvPr/>
        </p:nvSpPr>
        <p:spPr bwMode="auto">
          <a:xfrm flipV="1">
            <a:off x="1828800" y="2590800"/>
            <a:ext cx="762000" cy="1219200"/>
          </a:xfrm>
          <a:prstGeom prst="line">
            <a:avLst/>
          </a:prstGeom>
          <a:noFill/>
          <a:ln w="31750">
            <a:solidFill>
              <a:srgbClr val="000000"/>
            </a:solidFill>
            <a:round/>
            <a:headEnd/>
            <a:tailEnd/>
          </a:ln>
        </p:spPr>
        <p:txBody>
          <a:bodyPr/>
          <a:lstStyle/>
          <a:p>
            <a:endParaRPr lang="en-US">
              <a:solidFill>
                <a:srgbClr val="000000"/>
              </a:solidFill>
            </a:endParaRPr>
          </a:p>
        </p:txBody>
      </p:sp>
      <p:sp>
        <p:nvSpPr>
          <p:cNvPr id="60" name="Line 7"/>
          <p:cNvSpPr>
            <a:spLocks noChangeShapeType="1"/>
          </p:cNvSpPr>
          <p:nvPr/>
        </p:nvSpPr>
        <p:spPr bwMode="auto">
          <a:xfrm flipV="1">
            <a:off x="2819400" y="2590800"/>
            <a:ext cx="762000" cy="1219200"/>
          </a:xfrm>
          <a:prstGeom prst="line">
            <a:avLst/>
          </a:prstGeom>
          <a:noFill/>
          <a:ln w="31750">
            <a:solidFill>
              <a:srgbClr val="000000"/>
            </a:solidFill>
            <a:round/>
            <a:headEnd/>
            <a:tailEnd/>
          </a:ln>
        </p:spPr>
        <p:txBody>
          <a:bodyPr/>
          <a:lstStyle/>
          <a:p>
            <a:endParaRPr lang="en-US">
              <a:solidFill>
                <a:srgbClr val="000000"/>
              </a:solidFill>
            </a:endParaRPr>
          </a:p>
        </p:txBody>
      </p:sp>
      <p:sp>
        <p:nvSpPr>
          <p:cNvPr id="61" name="Line 8"/>
          <p:cNvSpPr>
            <a:spLocks noChangeShapeType="1"/>
          </p:cNvSpPr>
          <p:nvPr/>
        </p:nvSpPr>
        <p:spPr bwMode="auto">
          <a:xfrm flipV="1">
            <a:off x="3810000" y="2590800"/>
            <a:ext cx="762000" cy="1219200"/>
          </a:xfrm>
          <a:prstGeom prst="line">
            <a:avLst/>
          </a:prstGeom>
          <a:noFill/>
          <a:ln w="31750">
            <a:solidFill>
              <a:srgbClr val="000000"/>
            </a:solidFill>
            <a:round/>
            <a:headEnd/>
            <a:tailEnd/>
          </a:ln>
        </p:spPr>
        <p:txBody>
          <a:bodyPr/>
          <a:lstStyle/>
          <a:p>
            <a:endParaRPr lang="en-US">
              <a:solidFill>
                <a:srgbClr val="000000"/>
              </a:solidFill>
            </a:endParaRPr>
          </a:p>
        </p:txBody>
      </p:sp>
      <p:sp>
        <p:nvSpPr>
          <p:cNvPr id="62" name="Line 9"/>
          <p:cNvSpPr>
            <a:spLocks noChangeShapeType="1"/>
          </p:cNvSpPr>
          <p:nvPr/>
        </p:nvSpPr>
        <p:spPr bwMode="auto">
          <a:xfrm flipV="1">
            <a:off x="4800600" y="2590800"/>
            <a:ext cx="762000" cy="1219200"/>
          </a:xfrm>
          <a:prstGeom prst="line">
            <a:avLst/>
          </a:prstGeom>
          <a:noFill/>
          <a:ln w="31750">
            <a:solidFill>
              <a:srgbClr val="000000"/>
            </a:solidFill>
            <a:round/>
            <a:headEnd/>
            <a:tailEnd/>
          </a:ln>
        </p:spPr>
        <p:txBody>
          <a:bodyPr/>
          <a:lstStyle/>
          <a:p>
            <a:endParaRPr lang="en-US">
              <a:solidFill>
                <a:srgbClr val="000000"/>
              </a:solidFill>
            </a:endParaRPr>
          </a:p>
        </p:txBody>
      </p:sp>
      <p:sp>
        <p:nvSpPr>
          <p:cNvPr id="63" name="Line 10"/>
          <p:cNvSpPr>
            <a:spLocks noChangeShapeType="1"/>
          </p:cNvSpPr>
          <p:nvPr/>
        </p:nvSpPr>
        <p:spPr bwMode="auto">
          <a:xfrm flipV="1">
            <a:off x="5791200" y="2590800"/>
            <a:ext cx="762000" cy="1219200"/>
          </a:xfrm>
          <a:prstGeom prst="line">
            <a:avLst/>
          </a:prstGeom>
          <a:noFill/>
          <a:ln w="31750">
            <a:solidFill>
              <a:srgbClr val="000000"/>
            </a:solidFill>
            <a:round/>
            <a:headEnd/>
            <a:tailEnd/>
          </a:ln>
        </p:spPr>
        <p:txBody>
          <a:bodyPr/>
          <a:lstStyle/>
          <a:p>
            <a:endParaRPr lang="en-US">
              <a:solidFill>
                <a:srgbClr val="000000"/>
              </a:solidFill>
            </a:endParaRPr>
          </a:p>
        </p:txBody>
      </p:sp>
      <p:sp>
        <p:nvSpPr>
          <p:cNvPr id="64" name="Line 11"/>
          <p:cNvSpPr>
            <a:spLocks noChangeShapeType="1"/>
          </p:cNvSpPr>
          <p:nvPr/>
        </p:nvSpPr>
        <p:spPr bwMode="auto">
          <a:xfrm flipV="1">
            <a:off x="6781800" y="2590800"/>
            <a:ext cx="762000" cy="1219200"/>
          </a:xfrm>
          <a:prstGeom prst="line">
            <a:avLst/>
          </a:prstGeom>
          <a:noFill/>
          <a:ln w="31750">
            <a:solidFill>
              <a:srgbClr val="000000"/>
            </a:solidFill>
            <a:round/>
            <a:headEnd/>
            <a:tailEnd/>
          </a:ln>
        </p:spPr>
        <p:txBody>
          <a:bodyPr/>
          <a:lstStyle/>
          <a:p>
            <a:endParaRPr lang="en-US">
              <a:solidFill>
                <a:srgbClr val="000000"/>
              </a:solidFill>
            </a:endParaRPr>
          </a:p>
        </p:txBody>
      </p:sp>
      <p:sp>
        <p:nvSpPr>
          <p:cNvPr id="65" name="Text Box 12"/>
          <p:cNvSpPr txBox="1">
            <a:spLocks noChangeArrowheads="1"/>
          </p:cNvSpPr>
          <p:nvPr/>
        </p:nvSpPr>
        <p:spPr bwMode="auto">
          <a:xfrm rot="-3464522">
            <a:off x="1219200" y="2514600"/>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66" name="Text Box 13"/>
          <p:cNvSpPr txBox="1">
            <a:spLocks noChangeArrowheads="1"/>
          </p:cNvSpPr>
          <p:nvPr/>
        </p:nvSpPr>
        <p:spPr bwMode="auto">
          <a:xfrm rot="-3464522">
            <a:off x="2209800" y="2514600"/>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67" name="Text Box 14"/>
          <p:cNvSpPr txBox="1">
            <a:spLocks noChangeArrowheads="1"/>
          </p:cNvSpPr>
          <p:nvPr/>
        </p:nvSpPr>
        <p:spPr bwMode="auto">
          <a:xfrm rot="-3464522">
            <a:off x="3200400" y="2514600"/>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68" name="Text Box 15"/>
          <p:cNvSpPr txBox="1">
            <a:spLocks noChangeArrowheads="1"/>
          </p:cNvSpPr>
          <p:nvPr/>
        </p:nvSpPr>
        <p:spPr bwMode="auto">
          <a:xfrm rot="-3464522">
            <a:off x="4191000" y="2514600"/>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69" name="Text Box 16"/>
          <p:cNvSpPr txBox="1">
            <a:spLocks noChangeArrowheads="1"/>
          </p:cNvSpPr>
          <p:nvPr/>
        </p:nvSpPr>
        <p:spPr bwMode="auto">
          <a:xfrm rot="-3464522">
            <a:off x="5181600" y="2514600"/>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70" name="Text Box 17"/>
          <p:cNvSpPr txBox="1">
            <a:spLocks noChangeArrowheads="1"/>
          </p:cNvSpPr>
          <p:nvPr/>
        </p:nvSpPr>
        <p:spPr bwMode="auto">
          <a:xfrm rot="-3464522">
            <a:off x="6172200" y="2514600"/>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26" name="Rectangle 4"/>
          <p:cNvSpPr txBox="1">
            <a:spLocks noChangeArrowheads="1"/>
          </p:cNvSpPr>
          <p:nvPr/>
        </p:nvSpPr>
        <p:spPr bwMode="auto">
          <a:xfrm>
            <a:off x="0" y="0"/>
            <a:ext cx="9144000" cy="12192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Non-Narrative:</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Time Sequence</a:t>
            </a:r>
          </a:p>
        </p:txBody>
      </p:sp>
    </p:spTree>
    <p:extLst>
      <p:ext uri="{BB962C8B-B14F-4D97-AF65-F5344CB8AC3E}">
        <p14:creationId xmlns:p14="http://schemas.microsoft.com/office/powerpoint/2010/main" val="21744883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
          <p:cNvSpPr>
            <a:spLocks noChangeArrowheads="1"/>
          </p:cNvSpPr>
          <p:nvPr/>
        </p:nvSpPr>
        <p:spPr bwMode="auto">
          <a:xfrm>
            <a:off x="533400" y="1524000"/>
            <a:ext cx="8153400" cy="3657600"/>
          </a:xfrm>
          <a:prstGeom prst="rect">
            <a:avLst/>
          </a:prstGeom>
          <a:solidFill>
            <a:srgbClr val="FFFFFF"/>
          </a:solidFill>
          <a:ln w="57150">
            <a:solidFill>
              <a:schemeClr val="tx1"/>
            </a:solidFill>
            <a:miter lim="800000"/>
            <a:headEnd/>
            <a:tailEnd/>
          </a:ln>
        </p:spPr>
        <p:txBody>
          <a:bodyPr wrap="none" anchor="ctr"/>
          <a:lstStyle/>
          <a:p>
            <a:endParaRPr lang="en-US">
              <a:solidFill>
                <a:srgbClr val="333399">
                  <a:lumMod val="60000"/>
                  <a:lumOff val="40000"/>
                </a:srgbClr>
              </a:solidFill>
            </a:endParaRPr>
          </a:p>
        </p:txBody>
      </p:sp>
      <p:sp>
        <p:nvSpPr>
          <p:cNvPr id="228358" name="Rectangle 6"/>
          <p:cNvSpPr>
            <a:spLocks noChangeArrowheads="1"/>
          </p:cNvSpPr>
          <p:nvPr/>
        </p:nvSpPr>
        <p:spPr bwMode="auto">
          <a:xfrm>
            <a:off x="0" y="30480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58" name="Line 5"/>
          <p:cNvSpPr>
            <a:spLocks noChangeShapeType="1"/>
          </p:cNvSpPr>
          <p:nvPr/>
        </p:nvSpPr>
        <p:spPr bwMode="auto">
          <a:xfrm>
            <a:off x="1524000" y="3810000"/>
            <a:ext cx="6324600" cy="0"/>
          </a:xfrm>
          <a:prstGeom prst="line">
            <a:avLst/>
          </a:prstGeom>
          <a:noFill/>
          <a:ln w="31750">
            <a:solidFill>
              <a:srgbClr val="000000"/>
            </a:solidFill>
            <a:round/>
            <a:headEnd/>
            <a:tailEnd type="arrow" w="med" len="med"/>
          </a:ln>
        </p:spPr>
        <p:txBody>
          <a:bodyPr/>
          <a:lstStyle/>
          <a:p>
            <a:endParaRPr lang="en-US">
              <a:solidFill>
                <a:srgbClr val="333399">
                  <a:lumMod val="60000"/>
                  <a:lumOff val="40000"/>
                </a:srgbClr>
              </a:solidFill>
            </a:endParaRPr>
          </a:p>
        </p:txBody>
      </p:sp>
      <p:sp>
        <p:nvSpPr>
          <p:cNvPr id="59" name="Line 6"/>
          <p:cNvSpPr>
            <a:spLocks noChangeShapeType="1"/>
          </p:cNvSpPr>
          <p:nvPr/>
        </p:nvSpPr>
        <p:spPr bwMode="auto">
          <a:xfrm flipV="1">
            <a:off x="1828800" y="2590800"/>
            <a:ext cx="762000" cy="1219200"/>
          </a:xfrm>
          <a:prstGeom prst="line">
            <a:avLst/>
          </a:prstGeom>
          <a:noFill/>
          <a:ln w="31750">
            <a:solidFill>
              <a:srgbClr val="000000"/>
            </a:solidFill>
            <a:round/>
            <a:headEnd/>
            <a:tailEnd/>
          </a:ln>
        </p:spPr>
        <p:txBody>
          <a:bodyPr/>
          <a:lstStyle/>
          <a:p>
            <a:endParaRPr lang="en-US">
              <a:solidFill>
                <a:srgbClr val="333399">
                  <a:lumMod val="60000"/>
                  <a:lumOff val="40000"/>
                </a:srgbClr>
              </a:solidFill>
            </a:endParaRPr>
          </a:p>
        </p:txBody>
      </p:sp>
      <p:sp>
        <p:nvSpPr>
          <p:cNvPr id="60" name="Line 7"/>
          <p:cNvSpPr>
            <a:spLocks noChangeShapeType="1"/>
          </p:cNvSpPr>
          <p:nvPr/>
        </p:nvSpPr>
        <p:spPr bwMode="auto">
          <a:xfrm flipV="1">
            <a:off x="2819400" y="2590800"/>
            <a:ext cx="762000" cy="1219200"/>
          </a:xfrm>
          <a:prstGeom prst="line">
            <a:avLst/>
          </a:prstGeom>
          <a:noFill/>
          <a:ln w="31750">
            <a:solidFill>
              <a:srgbClr val="000000"/>
            </a:solidFill>
            <a:round/>
            <a:headEnd/>
            <a:tailEnd/>
          </a:ln>
        </p:spPr>
        <p:txBody>
          <a:bodyPr/>
          <a:lstStyle/>
          <a:p>
            <a:endParaRPr lang="en-US">
              <a:solidFill>
                <a:srgbClr val="333399">
                  <a:lumMod val="60000"/>
                  <a:lumOff val="40000"/>
                </a:srgbClr>
              </a:solidFill>
            </a:endParaRPr>
          </a:p>
        </p:txBody>
      </p:sp>
      <p:sp>
        <p:nvSpPr>
          <p:cNvPr id="61" name="Line 8"/>
          <p:cNvSpPr>
            <a:spLocks noChangeShapeType="1"/>
          </p:cNvSpPr>
          <p:nvPr/>
        </p:nvSpPr>
        <p:spPr bwMode="auto">
          <a:xfrm flipV="1">
            <a:off x="3810000" y="2590800"/>
            <a:ext cx="762000" cy="1219200"/>
          </a:xfrm>
          <a:prstGeom prst="line">
            <a:avLst/>
          </a:prstGeom>
          <a:noFill/>
          <a:ln w="31750">
            <a:solidFill>
              <a:srgbClr val="000000"/>
            </a:solidFill>
            <a:round/>
            <a:headEnd/>
            <a:tailEnd/>
          </a:ln>
        </p:spPr>
        <p:txBody>
          <a:bodyPr/>
          <a:lstStyle/>
          <a:p>
            <a:endParaRPr lang="en-US">
              <a:solidFill>
                <a:srgbClr val="333399">
                  <a:lumMod val="60000"/>
                  <a:lumOff val="40000"/>
                </a:srgbClr>
              </a:solidFill>
            </a:endParaRPr>
          </a:p>
        </p:txBody>
      </p:sp>
      <p:sp>
        <p:nvSpPr>
          <p:cNvPr id="62" name="Line 9"/>
          <p:cNvSpPr>
            <a:spLocks noChangeShapeType="1"/>
          </p:cNvSpPr>
          <p:nvPr/>
        </p:nvSpPr>
        <p:spPr bwMode="auto">
          <a:xfrm flipV="1">
            <a:off x="4800600" y="2590800"/>
            <a:ext cx="762000" cy="1219200"/>
          </a:xfrm>
          <a:prstGeom prst="line">
            <a:avLst/>
          </a:prstGeom>
          <a:noFill/>
          <a:ln w="31750">
            <a:solidFill>
              <a:srgbClr val="000000"/>
            </a:solidFill>
            <a:round/>
            <a:headEnd/>
            <a:tailEnd/>
          </a:ln>
        </p:spPr>
        <p:txBody>
          <a:bodyPr/>
          <a:lstStyle/>
          <a:p>
            <a:endParaRPr lang="en-US">
              <a:solidFill>
                <a:srgbClr val="333399">
                  <a:lumMod val="60000"/>
                  <a:lumOff val="40000"/>
                </a:srgbClr>
              </a:solidFill>
            </a:endParaRPr>
          </a:p>
        </p:txBody>
      </p:sp>
      <p:sp>
        <p:nvSpPr>
          <p:cNvPr id="63" name="Line 10"/>
          <p:cNvSpPr>
            <a:spLocks noChangeShapeType="1"/>
          </p:cNvSpPr>
          <p:nvPr/>
        </p:nvSpPr>
        <p:spPr bwMode="auto">
          <a:xfrm flipV="1">
            <a:off x="5791200" y="2590800"/>
            <a:ext cx="762000" cy="1219200"/>
          </a:xfrm>
          <a:prstGeom prst="line">
            <a:avLst/>
          </a:prstGeom>
          <a:noFill/>
          <a:ln w="31750">
            <a:solidFill>
              <a:srgbClr val="000000"/>
            </a:solidFill>
            <a:round/>
            <a:headEnd/>
            <a:tailEnd/>
          </a:ln>
        </p:spPr>
        <p:txBody>
          <a:bodyPr/>
          <a:lstStyle/>
          <a:p>
            <a:endParaRPr lang="en-US">
              <a:solidFill>
                <a:srgbClr val="333399">
                  <a:lumMod val="60000"/>
                  <a:lumOff val="40000"/>
                </a:srgbClr>
              </a:solidFill>
            </a:endParaRPr>
          </a:p>
        </p:txBody>
      </p:sp>
      <p:sp>
        <p:nvSpPr>
          <p:cNvPr id="64" name="Line 11"/>
          <p:cNvSpPr>
            <a:spLocks noChangeShapeType="1"/>
          </p:cNvSpPr>
          <p:nvPr/>
        </p:nvSpPr>
        <p:spPr bwMode="auto">
          <a:xfrm flipV="1">
            <a:off x="6781800" y="2590800"/>
            <a:ext cx="762000" cy="1219200"/>
          </a:xfrm>
          <a:prstGeom prst="line">
            <a:avLst/>
          </a:prstGeom>
          <a:noFill/>
          <a:ln w="31750">
            <a:solidFill>
              <a:srgbClr val="000000"/>
            </a:solidFill>
            <a:round/>
            <a:headEnd/>
            <a:tailEnd/>
          </a:ln>
        </p:spPr>
        <p:txBody>
          <a:bodyPr/>
          <a:lstStyle/>
          <a:p>
            <a:endParaRPr lang="en-US">
              <a:solidFill>
                <a:srgbClr val="333399">
                  <a:lumMod val="60000"/>
                  <a:lumOff val="40000"/>
                </a:srgbClr>
              </a:solidFill>
            </a:endParaRPr>
          </a:p>
        </p:txBody>
      </p:sp>
      <p:sp>
        <p:nvSpPr>
          <p:cNvPr id="65" name="Text Box 12"/>
          <p:cNvSpPr txBox="1">
            <a:spLocks noChangeArrowheads="1"/>
          </p:cNvSpPr>
          <p:nvPr/>
        </p:nvSpPr>
        <p:spPr bwMode="auto">
          <a:xfrm rot="-3464522">
            <a:off x="1219200" y="2543145"/>
            <a:ext cx="2133600" cy="400110"/>
          </a:xfrm>
          <a:prstGeom prst="rect">
            <a:avLst/>
          </a:prstGeom>
          <a:noFill/>
          <a:ln w="9525">
            <a:noFill/>
            <a:miter lim="800000"/>
            <a:headEnd/>
            <a:tailEnd/>
          </a:ln>
        </p:spPr>
        <p:txBody>
          <a:bodyPr>
            <a:spAutoFit/>
          </a:bodyPr>
          <a:lstStyle/>
          <a:p>
            <a:pPr algn="l" eaLnBrk="0" hangingPunct="0">
              <a:spcBef>
                <a:spcPct val="50000"/>
              </a:spcBef>
            </a:pPr>
            <a:r>
              <a:rPr lang="en-US" sz="2000" dirty="0" smtClean="0">
                <a:solidFill>
                  <a:srgbClr val="333399">
                    <a:lumMod val="60000"/>
                    <a:lumOff val="40000"/>
                  </a:srgbClr>
                </a:solidFill>
              </a:rPr>
              <a:t>Ask a question</a:t>
            </a:r>
            <a:endParaRPr lang="en-US" sz="2000" dirty="0">
              <a:solidFill>
                <a:srgbClr val="333399">
                  <a:lumMod val="60000"/>
                  <a:lumOff val="40000"/>
                </a:srgbClr>
              </a:solidFill>
            </a:endParaRPr>
          </a:p>
        </p:txBody>
      </p:sp>
      <p:sp>
        <p:nvSpPr>
          <p:cNvPr id="66" name="Text Box 13"/>
          <p:cNvSpPr txBox="1">
            <a:spLocks noChangeArrowheads="1"/>
          </p:cNvSpPr>
          <p:nvPr/>
        </p:nvSpPr>
        <p:spPr bwMode="auto">
          <a:xfrm rot="-3464522">
            <a:off x="1985940" y="2504481"/>
            <a:ext cx="2246770" cy="400110"/>
          </a:xfrm>
          <a:prstGeom prst="rect">
            <a:avLst/>
          </a:prstGeom>
          <a:noFill/>
          <a:ln w="9525">
            <a:noFill/>
            <a:miter lim="800000"/>
            <a:headEnd/>
            <a:tailEnd/>
          </a:ln>
        </p:spPr>
        <p:txBody>
          <a:bodyPr wrap="square">
            <a:spAutoFit/>
          </a:bodyPr>
          <a:lstStyle/>
          <a:p>
            <a:pPr algn="l" eaLnBrk="0" hangingPunct="0">
              <a:spcBef>
                <a:spcPct val="50000"/>
              </a:spcBef>
            </a:pPr>
            <a:r>
              <a:rPr lang="en-US" sz="2000" dirty="0" smtClean="0">
                <a:solidFill>
                  <a:srgbClr val="333399">
                    <a:lumMod val="60000"/>
                    <a:lumOff val="40000"/>
                  </a:srgbClr>
                </a:solidFill>
              </a:rPr>
              <a:t>Research</a:t>
            </a:r>
            <a:endParaRPr lang="en-US" sz="2000" dirty="0">
              <a:solidFill>
                <a:srgbClr val="333399">
                  <a:lumMod val="60000"/>
                  <a:lumOff val="40000"/>
                </a:srgbClr>
              </a:solidFill>
            </a:endParaRPr>
          </a:p>
        </p:txBody>
      </p:sp>
      <p:sp>
        <p:nvSpPr>
          <p:cNvPr id="67" name="Text Box 14"/>
          <p:cNvSpPr txBox="1">
            <a:spLocks noChangeArrowheads="1"/>
          </p:cNvSpPr>
          <p:nvPr/>
        </p:nvSpPr>
        <p:spPr bwMode="auto">
          <a:xfrm rot="-3464522">
            <a:off x="3200400" y="2543145"/>
            <a:ext cx="2133600" cy="400110"/>
          </a:xfrm>
          <a:prstGeom prst="rect">
            <a:avLst/>
          </a:prstGeom>
          <a:noFill/>
          <a:ln w="9525">
            <a:noFill/>
            <a:miter lim="800000"/>
            <a:headEnd/>
            <a:tailEnd/>
          </a:ln>
        </p:spPr>
        <p:txBody>
          <a:bodyPr>
            <a:spAutoFit/>
          </a:bodyPr>
          <a:lstStyle/>
          <a:p>
            <a:pPr algn="l" eaLnBrk="0" hangingPunct="0">
              <a:spcBef>
                <a:spcPct val="50000"/>
              </a:spcBef>
            </a:pPr>
            <a:r>
              <a:rPr lang="en-US" sz="2000" dirty="0" smtClean="0">
                <a:solidFill>
                  <a:srgbClr val="333399">
                    <a:lumMod val="60000"/>
                    <a:lumOff val="40000"/>
                  </a:srgbClr>
                </a:solidFill>
              </a:rPr>
              <a:t>Hypothesis</a:t>
            </a:r>
            <a:endParaRPr lang="en-US" sz="2000" dirty="0">
              <a:solidFill>
                <a:srgbClr val="333399">
                  <a:lumMod val="60000"/>
                  <a:lumOff val="40000"/>
                </a:srgbClr>
              </a:solidFill>
            </a:endParaRPr>
          </a:p>
        </p:txBody>
      </p:sp>
      <p:sp>
        <p:nvSpPr>
          <p:cNvPr id="68" name="Text Box 15"/>
          <p:cNvSpPr txBox="1">
            <a:spLocks noChangeArrowheads="1"/>
          </p:cNvSpPr>
          <p:nvPr/>
        </p:nvSpPr>
        <p:spPr bwMode="auto">
          <a:xfrm rot="-3464522">
            <a:off x="4191000" y="2543145"/>
            <a:ext cx="2133600" cy="400110"/>
          </a:xfrm>
          <a:prstGeom prst="rect">
            <a:avLst/>
          </a:prstGeom>
          <a:noFill/>
          <a:ln w="9525">
            <a:noFill/>
            <a:miter lim="800000"/>
            <a:headEnd/>
            <a:tailEnd/>
          </a:ln>
        </p:spPr>
        <p:txBody>
          <a:bodyPr>
            <a:spAutoFit/>
          </a:bodyPr>
          <a:lstStyle/>
          <a:p>
            <a:pPr algn="l" eaLnBrk="0" hangingPunct="0">
              <a:spcBef>
                <a:spcPct val="50000"/>
              </a:spcBef>
            </a:pPr>
            <a:r>
              <a:rPr lang="en-US" sz="2000" dirty="0" smtClean="0">
                <a:solidFill>
                  <a:srgbClr val="333399">
                    <a:lumMod val="60000"/>
                    <a:lumOff val="40000"/>
                  </a:srgbClr>
                </a:solidFill>
              </a:rPr>
              <a:t>Make a plan</a:t>
            </a:r>
            <a:endParaRPr lang="en-US" sz="2000" dirty="0">
              <a:solidFill>
                <a:srgbClr val="333399">
                  <a:lumMod val="60000"/>
                  <a:lumOff val="40000"/>
                </a:srgbClr>
              </a:solidFill>
            </a:endParaRPr>
          </a:p>
        </p:txBody>
      </p:sp>
      <p:sp>
        <p:nvSpPr>
          <p:cNvPr id="69" name="Text Box 16"/>
          <p:cNvSpPr txBox="1">
            <a:spLocks noChangeArrowheads="1"/>
          </p:cNvSpPr>
          <p:nvPr/>
        </p:nvSpPr>
        <p:spPr bwMode="auto">
          <a:xfrm rot="-3464522">
            <a:off x="5181600" y="2543145"/>
            <a:ext cx="2133600" cy="400110"/>
          </a:xfrm>
          <a:prstGeom prst="rect">
            <a:avLst/>
          </a:prstGeom>
          <a:noFill/>
          <a:ln w="9525">
            <a:noFill/>
            <a:miter lim="800000"/>
            <a:headEnd/>
            <a:tailEnd/>
          </a:ln>
        </p:spPr>
        <p:txBody>
          <a:bodyPr>
            <a:spAutoFit/>
          </a:bodyPr>
          <a:lstStyle/>
          <a:p>
            <a:pPr algn="l" eaLnBrk="0" hangingPunct="0">
              <a:spcBef>
                <a:spcPct val="50000"/>
              </a:spcBef>
            </a:pPr>
            <a:r>
              <a:rPr lang="en-US" sz="2000" dirty="0" smtClean="0">
                <a:solidFill>
                  <a:srgbClr val="333399">
                    <a:lumMod val="60000"/>
                    <a:lumOff val="40000"/>
                  </a:srgbClr>
                </a:solidFill>
              </a:rPr>
              <a:t>Record data</a:t>
            </a:r>
            <a:endParaRPr lang="en-US" sz="2000" dirty="0">
              <a:solidFill>
                <a:srgbClr val="333399">
                  <a:lumMod val="60000"/>
                  <a:lumOff val="40000"/>
                </a:srgbClr>
              </a:solidFill>
            </a:endParaRPr>
          </a:p>
        </p:txBody>
      </p:sp>
      <p:sp>
        <p:nvSpPr>
          <p:cNvPr id="70" name="Text Box 17"/>
          <p:cNvSpPr txBox="1">
            <a:spLocks noChangeArrowheads="1"/>
          </p:cNvSpPr>
          <p:nvPr/>
        </p:nvSpPr>
        <p:spPr bwMode="auto">
          <a:xfrm rot="-3464522">
            <a:off x="6172200" y="2543145"/>
            <a:ext cx="2133600" cy="400110"/>
          </a:xfrm>
          <a:prstGeom prst="rect">
            <a:avLst/>
          </a:prstGeom>
          <a:noFill/>
          <a:ln w="9525">
            <a:noFill/>
            <a:miter lim="800000"/>
            <a:headEnd/>
            <a:tailEnd/>
          </a:ln>
        </p:spPr>
        <p:txBody>
          <a:bodyPr>
            <a:spAutoFit/>
          </a:bodyPr>
          <a:lstStyle/>
          <a:p>
            <a:pPr algn="l" eaLnBrk="0" hangingPunct="0">
              <a:spcBef>
                <a:spcPct val="50000"/>
              </a:spcBef>
            </a:pPr>
            <a:r>
              <a:rPr lang="en-US" sz="2000" dirty="0" smtClean="0">
                <a:solidFill>
                  <a:srgbClr val="333399">
                    <a:lumMod val="60000"/>
                    <a:lumOff val="40000"/>
                  </a:srgbClr>
                </a:solidFill>
              </a:rPr>
              <a:t>Conclusion</a:t>
            </a:r>
            <a:endParaRPr lang="en-US" sz="2000" dirty="0">
              <a:solidFill>
                <a:srgbClr val="333399">
                  <a:lumMod val="60000"/>
                  <a:lumOff val="40000"/>
                </a:srgbClr>
              </a:solidFill>
            </a:endParaRPr>
          </a:p>
        </p:txBody>
      </p:sp>
      <p:sp>
        <p:nvSpPr>
          <p:cNvPr id="26" name="Rectangle 4"/>
          <p:cNvSpPr txBox="1">
            <a:spLocks noChangeArrowheads="1"/>
          </p:cNvSpPr>
          <p:nvPr/>
        </p:nvSpPr>
        <p:spPr bwMode="auto">
          <a:xfrm>
            <a:off x="0" y="0"/>
            <a:ext cx="9144000" cy="12192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Time Sequence:</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Scientific Method</a:t>
            </a:r>
          </a:p>
        </p:txBody>
      </p:sp>
    </p:spTree>
    <p:extLst>
      <p:ext uri="{BB962C8B-B14F-4D97-AF65-F5344CB8AC3E}">
        <p14:creationId xmlns:p14="http://schemas.microsoft.com/office/powerpoint/2010/main" val="20265770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550595"/>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18" name="Rectangle 4"/>
          <p:cNvSpPr>
            <a:spLocks noChangeArrowheads="1"/>
          </p:cNvSpPr>
          <p:nvPr/>
        </p:nvSpPr>
        <p:spPr bwMode="auto">
          <a:xfrm>
            <a:off x="533400" y="1280845"/>
            <a:ext cx="8153400" cy="36576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19" name="Line 5"/>
          <p:cNvSpPr>
            <a:spLocks noChangeShapeType="1"/>
          </p:cNvSpPr>
          <p:nvPr/>
        </p:nvSpPr>
        <p:spPr bwMode="auto">
          <a:xfrm flipV="1">
            <a:off x="1981200" y="3566845"/>
            <a:ext cx="609600" cy="381000"/>
          </a:xfrm>
          <a:prstGeom prst="line">
            <a:avLst/>
          </a:prstGeom>
          <a:noFill/>
          <a:ln w="38100">
            <a:solidFill>
              <a:srgbClr val="000000"/>
            </a:solidFill>
            <a:round/>
            <a:headEnd/>
            <a:tailEnd type="triangle" w="med" len="med"/>
          </a:ln>
        </p:spPr>
        <p:txBody>
          <a:bodyPr/>
          <a:lstStyle/>
          <a:p>
            <a:endParaRPr lang="en-US">
              <a:solidFill>
                <a:srgbClr val="000000"/>
              </a:solidFill>
            </a:endParaRPr>
          </a:p>
        </p:txBody>
      </p:sp>
      <p:sp>
        <p:nvSpPr>
          <p:cNvPr id="20" name="Line 6"/>
          <p:cNvSpPr>
            <a:spLocks noChangeShapeType="1"/>
          </p:cNvSpPr>
          <p:nvPr/>
        </p:nvSpPr>
        <p:spPr bwMode="auto">
          <a:xfrm>
            <a:off x="2133600" y="2423845"/>
            <a:ext cx="381000" cy="381000"/>
          </a:xfrm>
          <a:prstGeom prst="line">
            <a:avLst/>
          </a:prstGeom>
          <a:noFill/>
          <a:ln w="38100">
            <a:solidFill>
              <a:srgbClr val="000000"/>
            </a:solidFill>
            <a:round/>
            <a:headEnd/>
            <a:tailEnd type="triangle" w="med" len="med"/>
          </a:ln>
        </p:spPr>
        <p:txBody>
          <a:bodyPr/>
          <a:lstStyle/>
          <a:p>
            <a:endParaRPr lang="en-US">
              <a:solidFill>
                <a:srgbClr val="000000"/>
              </a:solidFill>
            </a:endParaRPr>
          </a:p>
        </p:txBody>
      </p:sp>
      <p:sp>
        <p:nvSpPr>
          <p:cNvPr id="21" name="Line 7"/>
          <p:cNvSpPr>
            <a:spLocks noChangeShapeType="1"/>
          </p:cNvSpPr>
          <p:nvPr/>
        </p:nvSpPr>
        <p:spPr bwMode="auto">
          <a:xfrm>
            <a:off x="3505199" y="3262044"/>
            <a:ext cx="807493" cy="80749"/>
          </a:xfrm>
          <a:prstGeom prst="line">
            <a:avLst/>
          </a:prstGeom>
          <a:noFill/>
          <a:ln w="38100">
            <a:solidFill>
              <a:srgbClr val="000000"/>
            </a:solidFill>
            <a:round/>
            <a:headEnd/>
            <a:tailEnd type="triangle" w="med" len="med"/>
          </a:ln>
        </p:spPr>
        <p:txBody>
          <a:bodyPr/>
          <a:lstStyle/>
          <a:p>
            <a:endParaRPr lang="en-US">
              <a:solidFill>
                <a:srgbClr val="000000"/>
              </a:solidFill>
            </a:endParaRPr>
          </a:p>
        </p:txBody>
      </p:sp>
      <p:sp>
        <p:nvSpPr>
          <p:cNvPr id="22" name="Line 8"/>
          <p:cNvSpPr>
            <a:spLocks noChangeShapeType="1"/>
          </p:cNvSpPr>
          <p:nvPr/>
        </p:nvSpPr>
        <p:spPr bwMode="auto">
          <a:xfrm>
            <a:off x="4495800" y="2500045"/>
            <a:ext cx="203200" cy="431800"/>
          </a:xfrm>
          <a:prstGeom prst="line">
            <a:avLst/>
          </a:prstGeom>
          <a:noFill/>
          <a:ln w="38100">
            <a:solidFill>
              <a:srgbClr val="000000"/>
            </a:solidFill>
            <a:round/>
            <a:headEnd/>
            <a:tailEnd type="triangle" w="med" len="med"/>
          </a:ln>
        </p:spPr>
        <p:txBody>
          <a:bodyPr/>
          <a:lstStyle/>
          <a:p>
            <a:endParaRPr lang="en-US">
              <a:solidFill>
                <a:srgbClr val="000000"/>
              </a:solidFill>
            </a:endParaRPr>
          </a:p>
        </p:txBody>
      </p:sp>
      <p:sp>
        <p:nvSpPr>
          <p:cNvPr id="23" name="Line 9"/>
          <p:cNvSpPr>
            <a:spLocks noChangeShapeType="1"/>
          </p:cNvSpPr>
          <p:nvPr/>
        </p:nvSpPr>
        <p:spPr bwMode="auto">
          <a:xfrm flipV="1">
            <a:off x="5334000" y="3414445"/>
            <a:ext cx="533400" cy="76200"/>
          </a:xfrm>
          <a:prstGeom prst="line">
            <a:avLst/>
          </a:prstGeom>
          <a:noFill/>
          <a:ln w="38100">
            <a:solidFill>
              <a:srgbClr val="000000"/>
            </a:solidFill>
            <a:round/>
            <a:headEnd/>
            <a:tailEnd type="triangle" w="med" len="med"/>
          </a:ln>
        </p:spPr>
        <p:txBody>
          <a:bodyPr/>
          <a:lstStyle/>
          <a:p>
            <a:endParaRPr lang="en-US">
              <a:solidFill>
                <a:srgbClr val="000000"/>
              </a:solidFill>
            </a:endParaRPr>
          </a:p>
        </p:txBody>
      </p:sp>
      <p:sp>
        <p:nvSpPr>
          <p:cNvPr id="24" name="Oval 10"/>
          <p:cNvSpPr>
            <a:spLocks noChangeArrowheads="1"/>
          </p:cNvSpPr>
          <p:nvPr/>
        </p:nvSpPr>
        <p:spPr bwMode="auto">
          <a:xfrm>
            <a:off x="1371600" y="15856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000000"/>
              </a:solidFill>
            </a:endParaRPr>
          </a:p>
        </p:txBody>
      </p:sp>
      <p:sp>
        <p:nvSpPr>
          <p:cNvPr id="25" name="Oval 11"/>
          <p:cNvSpPr>
            <a:spLocks noChangeArrowheads="1"/>
          </p:cNvSpPr>
          <p:nvPr/>
        </p:nvSpPr>
        <p:spPr bwMode="auto">
          <a:xfrm>
            <a:off x="990600" y="35668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000000"/>
              </a:solidFill>
            </a:endParaRPr>
          </a:p>
        </p:txBody>
      </p:sp>
      <p:sp>
        <p:nvSpPr>
          <p:cNvPr id="26" name="Oval 12"/>
          <p:cNvSpPr>
            <a:spLocks noChangeArrowheads="1"/>
          </p:cNvSpPr>
          <p:nvPr/>
        </p:nvSpPr>
        <p:spPr bwMode="auto">
          <a:xfrm>
            <a:off x="2438400" y="26524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000000"/>
              </a:solidFill>
            </a:endParaRPr>
          </a:p>
        </p:txBody>
      </p:sp>
      <p:sp>
        <p:nvSpPr>
          <p:cNvPr id="27" name="Oval 13"/>
          <p:cNvSpPr>
            <a:spLocks noChangeArrowheads="1"/>
          </p:cNvSpPr>
          <p:nvPr/>
        </p:nvSpPr>
        <p:spPr bwMode="auto">
          <a:xfrm>
            <a:off x="3810000" y="15856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000000"/>
              </a:solidFill>
            </a:endParaRPr>
          </a:p>
        </p:txBody>
      </p:sp>
      <p:sp>
        <p:nvSpPr>
          <p:cNvPr id="28" name="Oval 14"/>
          <p:cNvSpPr>
            <a:spLocks noChangeArrowheads="1"/>
          </p:cNvSpPr>
          <p:nvPr/>
        </p:nvSpPr>
        <p:spPr bwMode="auto">
          <a:xfrm>
            <a:off x="4343400" y="29572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000000"/>
              </a:solidFill>
            </a:endParaRPr>
          </a:p>
        </p:txBody>
      </p:sp>
      <p:sp>
        <p:nvSpPr>
          <p:cNvPr id="29" name="Rectangle 15"/>
          <p:cNvSpPr>
            <a:spLocks noChangeArrowheads="1"/>
          </p:cNvSpPr>
          <p:nvPr/>
        </p:nvSpPr>
        <p:spPr bwMode="auto">
          <a:xfrm>
            <a:off x="5943600" y="2652445"/>
            <a:ext cx="1524000" cy="1524000"/>
          </a:xfrm>
          <a:prstGeom prst="rect">
            <a:avLst/>
          </a:prstGeom>
          <a:solidFill>
            <a:schemeClr val="bg1"/>
          </a:solidFill>
          <a:ln w="38100">
            <a:solidFill>
              <a:srgbClr val="000000"/>
            </a:solidFill>
            <a:miter lim="800000"/>
            <a:headEnd/>
            <a:tailEnd/>
          </a:ln>
        </p:spPr>
        <p:txBody>
          <a:bodyPr wrap="none" anchor="ctr"/>
          <a:lstStyle/>
          <a:p>
            <a:pPr eaLnBrk="0" hangingPunct="0"/>
            <a:endParaRPr lang="en-US" sz="2400" dirty="0">
              <a:solidFill>
                <a:srgbClr val="000000"/>
              </a:solidFill>
            </a:endParaRPr>
          </a:p>
        </p:txBody>
      </p:sp>
      <p:sp>
        <p:nvSpPr>
          <p:cNvPr id="30" name="Text Box 3"/>
          <p:cNvSpPr txBox="1">
            <a:spLocks noChangeArrowheads="1"/>
          </p:cNvSpPr>
          <p:nvPr/>
        </p:nvSpPr>
        <p:spPr bwMode="auto">
          <a:xfrm>
            <a:off x="609600" y="4905107"/>
            <a:ext cx="7772400" cy="1800493"/>
          </a:xfrm>
          <a:prstGeom prst="rect">
            <a:avLst/>
          </a:prstGeom>
          <a:noFill/>
          <a:ln w="9525">
            <a:noFill/>
            <a:miter lim="800000"/>
            <a:headEnd/>
            <a:tailEnd/>
          </a:ln>
          <a:effectLst/>
        </p:spPr>
        <p:txBody>
          <a:bodyPr wrap="square">
            <a:spAutoFit/>
          </a:bodyPr>
          <a:lstStyle/>
          <a:p>
            <a:pPr marL="228600" indent="-228600" algn="l" eaLnBrk="0" hangingPunct="0">
              <a:spcBef>
                <a:spcPts val="600"/>
              </a:spcBef>
              <a:defRPr/>
            </a:pPr>
            <a:r>
              <a:rPr lang="en-US" sz="2400" dirty="0" smtClean="0">
                <a:solidFill>
                  <a:srgbClr val="000000"/>
                </a:solidFill>
                <a:latin typeface="Calibri" pitchFamily="34" charset="0"/>
              </a:rPr>
              <a:t>Useful for portraying…</a:t>
            </a:r>
          </a:p>
          <a:p>
            <a:pPr marL="228600" indent="-228600" algn="l" eaLnBrk="0" hangingPunct="0">
              <a:spcBef>
                <a:spcPts val="600"/>
              </a:spcBef>
              <a:buFontTx/>
              <a:buChar char="•"/>
              <a:defRPr/>
            </a:pPr>
            <a:r>
              <a:rPr lang="en-US" sz="2400" dirty="0" smtClean="0">
                <a:solidFill>
                  <a:srgbClr val="000000"/>
                </a:solidFill>
                <a:latin typeface="Calibri" pitchFamily="34" charset="0"/>
              </a:rPr>
              <a:t>Cause/Effect</a:t>
            </a:r>
          </a:p>
          <a:p>
            <a:pPr marL="228600" indent="-228600" algn="l" eaLnBrk="0" hangingPunct="0">
              <a:spcBef>
                <a:spcPts val="600"/>
              </a:spcBef>
              <a:buFontTx/>
              <a:buChar char="•"/>
              <a:defRPr/>
            </a:pPr>
            <a:r>
              <a:rPr lang="en-US" sz="2400" dirty="0" smtClean="0">
                <a:solidFill>
                  <a:srgbClr val="000000"/>
                </a:solidFill>
                <a:latin typeface="Calibri" pitchFamily="34" charset="0"/>
              </a:rPr>
              <a:t>Problem/Solution</a:t>
            </a:r>
          </a:p>
          <a:p>
            <a:pPr marL="228600" indent="-228600" algn="l" eaLnBrk="0" hangingPunct="0">
              <a:spcBef>
                <a:spcPts val="600"/>
              </a:spcBef>
              <a:buFontTx/>
              <a:buChar char="•"/>
              <a:defRPr/>
            </a:pPr>
            <a:r>
              <a:rPr lang="en-US" sz="2400" dirty="0" smtClean="0">
                <a:solidFill>
                  <a:srgbClr val="000000"/>
                </a:solidFill>
                <a:latin typeface="Calibri" pitchFamily="34" charset="0"/>
              </a:rPr>
              <a:t>Flow Chart</a:t>
            </a:r>
            <a:endParaRPr lang="en-US" sz="2400" dirty="0">
              <a:solidFill>
                <a:srgbClr val="000000"/>
              </a:solidFill>
              <a:latin typeface="Calibri" pitchFamily="34" charset="0"/>
            </a:endParaRPr>
          </a:p>
        </p:txBody>
      </p:sp>
      <p:sp>
        <p:nvSpPr>
          <p:cNvPr id="31" name="Rectangle 4"/>
          <p:cNvSpPr txBox="1">
            <a:spLocks noChangeArrowheads="1"/>
          </p:cNvSpPr>
          <p:nvPr/>
        </p:nvSpPr>
        <p:spPr bwMode="auto">
          <a:xfrm>
            <a:off x="0" y="0"/>
            <a:ext cx="9144000" cy="12192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Non-Narrative:</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Process</a:t>
            </a:r>
          </a:p>
        </p:txBody>
      </p:sp>
    </p:spTree>
    <p:extLst>
      <p:ext uri="{BB962C8B-B14F-4D97-AF65-F5344CB8AC3E}">
        <p14:creationId xmlns:p14="http://schemas.microsoft.com/office/powerpoint/2010/main" val="9721944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550595"/>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18" name="Rectangle 4"/>
          <p:cNvSpPr>
            <a:spLocks noChangeArrowheads="1"/>
          </p:cNvSpPr>
          <p:nvPr/>
        </p:nvSpPr>
        <p:spPr bwMode="auto">
          <a:xfrm>
            <a:off x="533400" y="1280845"/>
            <a:ext cx="8153400" cy="3657600"/>
          </a:xfrm>
          <a:prstGeom prst="rect">
            <a:avLst/>
          </a:prstGeom>
          <a:solidFill>
            <a:srgbClr val="FFFFFF"/>
          </a:solidFill>
          <a:ln w="57150">
            <a:solidFill>
              <a:schemeClr val="tx1"/>
            </a:solidFill>
            <a:miter lim="800000"/>
            <a:headEnd/>
            <a:tailEnd/>
          </a:ln>
        </p:spPr>
        <p:txBody>
          <a:bodyPr wrap="none" anchor="ctr"/>
          <a:lstStyle/>
          <a:p>
            <a:endParaRPr lang="en-US">
              <a:solidFill>
                <a:srgbClr val="333399">
                  <a:lumMod val="60000"/>
                  <a:lumOff val="40000"/>
                </a:srgbClr>
              </a:solidFill>
            </a:endParaRPr>
          </a:p>
        </p:txBody>
      </p:sp>
      <p:sp>
        <p:nvSpPr>
          <p:cNvPr id="19" name="Line 5"/>
          <p:cNvSpPr>
            <a:spLocks noChangeShapeType="1"/>
          </p:cNvSpPr>
          <p:nvPr/>
        </p:nvSpPr>
        <p:spPr bwMode="auto">
          <a:xfrm flipV="1">
            <a:off x="1981200" y="3566845"/>
            <a:ext cx="609600" cy="381000"/>
          </a:xfrm>
          <a:prstGeom prst="line">
            <a:avLst/>
          </a:prstGeom>
          <a:noFill/>
          <a:ln w="38100">
            <a:solidFill>
              <a:srgbClr val="000000"/>
            </a:solidFill>
            <a:round/>
            <a:headEnd/>
            <a:tailEnd type="triangle" w="med" len="med"/>
          </a:ln>
        </p:spPr>
        <p:txBody>
          <a:bodyPr/>
          <a:lstStyle/>
          <a:p>
            <a:endParaRPr lang="en-US">
              <a:solidFill>
                <a:srgbClr val="333399">
                  <a:lumMod val="60000"/>
                  <a:lumOff val="40000"/>
                </a:srgbClr>
              </a:solidFill>
            </a:endParaRPr>
          </a:p>
        </p:txBody>
      </p:sp>
      <p:sp>
        <p:nvSpPr>
          <p:cNvPr id="20" name="Line 6"/>
          <p:cNvSpPr>
            <a:spLocks noChangeShapeType="1"/>
          </p:cNvSpPr>
          <p:nvPr/>
        </p:nvSpPr>
        <p:spPr bwMode="auto">
          <a:xfrm>
            <a:off x="2133600" y="2423845"/>
            <a:ext cx="381000" cy="381000"/>
          </a:xfrm>
          <a:prstGeom prst="line">
            <a:avLst/>
          </a:prstGeom>
          <a:noFill/>
          <a:ln w="38100">
            <a:solidFill>
              <a:srgbClr val="000000"/>
            </a:solidFill>
            <a:round/>
            <a:headEnd/>
            <a:tailEnd type="triangle" w="med" len="med"/>
          </a:ln>
        </p:spPr>
        <p:txBody>
          <a:bodyPr/>
          <a:lstStyle/>
          <a:p>
            <a:endParaRPr lang="en-US">
              <a:solidFill>
                <a:srgbClr val="333399">
                  <a:lumMod val="60000"/>
                  <a:lumOff val="40000"/>
                </a:srgbClr>
              </a:solidFill>
            </a:endParaRPr>
          </a:p>
        </p:txBody>
      </p:sp>
      <p:sp>
        <p:nvSpPr>
          <p:cNvPr id="21" name="Line 7"/>
          <p:cNvSpPr>
            <a:spLocks noChangeShapeType="1"/>
          </p:cNvSpPr>
          <p:nvPr/>
        </p:nvSpPr>
        <p:spPr bwMode="auto">
          <a:xfrm>
            <a:off x="3505199" y="3262044"/>
            <a:ext cx="807493" cy="80749"/>
          </a:xfrm>
          <a:prstGeom prst="line">
            <a:avLst/>
          </a:prstGeom>
          <a:noFill/>
          <a:ln w="38100">
            <a:solidFill>
              <a:srgbClr val="000000"/>
            </a:solidFill>
            <a:round/>
            <a:headEnd/>
            <a:tailEnd type="triangle" w="med" len="med"/>
          </a:ln>
        </p:spPr>
        <p:txBody>
          <a:bodyPr/>
          <a:lstStyle/>
          <a:p>
            <a:endParaRPr lang="en-US">
              <a:solidFill>
                <a:srgbClr val="333399">
                  <a:lumMod val="60000"/>
                  <a:lumOff val="40000"/>
                </a:srgbClr>
              </a:solidFill>
            </a:endParaRPr>
          </a:p>
        </p:txBody>
      </p:sp>
      <p:sp>
        <p:nvSpPr>
          <p:cNvPr id="22" name="Line 8"/>
          <p:cNvSpPr>
            <a:spLocks noChangeShapeType="1"/>
          </p:cNvSpPr>
          <p:nvPr/>
        </p:nvSpPr>
        <p:spPr bwMode="auto">
          <a:xfrm>
            <a:off x="4495800" y="2500045"/>
            <a:ext cx="203200" cy="431800"/>
          </a:xfrm>
          <a:prstGeom prst="line">
            <a:avLst/>
          </a:prstGeom>
          <a:noFill/>
          <a:ln w="38100">
            <a:solidFill>
              <a:srgbClr val="000000"/>
            </a:solidFill>
            <a:round/>
            <a:headEnd/>
            <a:tailEnd type="triangle" w="med" len="med"/>
          </a:ln>
        </p:spPr>
        <p:txBody>
          <a:bodyPr/>
          <a:lstStyle/>
          <a:p>
            <a:endParaRPr lang="en-US">
              <a:solidFill>
                <a:srgbClr val="333399">
                  <a:lumMod val="60000"/>
                  <a:lumOff val="40000"/>
                </a:srgbClr>
              </a:solidFill>
            </a:endParaRPr>
          </a:p>
        </p:txBody>
      </p:sp>
      <p:sp>
        <p:nvSpPr>
          <p:cNvPr id="23" name="Line 9"/>
          <p:cNvSpPr>
            <a:spLocks noChangeShapeType="1"/>
          </p:cNvSpPr>
          <p:nvPr/>
        </p:nvSpPr>
        <p:spPr bwMode="auto">
          <a:xfrm flipV="1">
            <a:off x="5334000" y="3414445"/>
            <a:ext cx="533400" cy="76200"/>
          </a:xfrm>
          <a:prstGeom prst="line">
            <a:avLst/>
          </a:prstGeom>
          <a:noFill/>
          <a:ln w="38100">
            <a:solidFill>
              <a:srgbClr val="000000"/>
            </a:solidFill>
            <a:round/>
            <a:headEnd/>
            <a:tailEnd type="triangle" w="med" len="med"/>
          </a:ln>
        </p:spPr>
        <p:txBody>
          <a:bodyPr/>
          <a:lstStyle/>
          <a:p>
            <a:endParaRPr lang="en-US">
              <a:solidFill>
                <a:srgbClr val="333399">
                  <a:lumMod val="60000"/>
                  <a:lumOff val="40000"/>
                </a:srgbClr>
              </a:solidFill>
            </a:endParaRPr>
          </a:p>
        </p:txBody>
      </p:sp>
      <p:sp>
        <p:nvSpPr>
          <p:cNvPr id="24" name="Oval 10"/>
          <p:cNvSpPr>
            <a:spLocks noChangeArrowheads="1"/>
          </p:cNvSpPr>
          <p:nvPr/>
        </p:nvSpPr>
        <p:spPr bwMode="auto">
          <a:xfrm>
            <a:off x="1371600" y="15856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333399">
                  <a:lumMod val="60000"/>
                  <a:lumOff val="40000"/>
                </a:srgbClr>
              </a:solidFill>
            </a:endParaRPr>
          </a:p>
        </p:txBody>
      </p:sp>
      <p:sp>
        <p:nvSpPr>
          <p:cNvPr id="25" name="Oval 11"/>
          <p:cNvSpPr>
            <a:spLocks noChangeArrowheads="1"/>
          </p:cNvSpPr>
          <p:nvPr/>
        </p:nvSpPr>
        <p:spPr bwMode="auto">
          <a:xfrm>
            <a:off x="990600" y="35668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333399">
                  <a:lumMod val="60000"/>
                  <a:lumOff val="40000"/>
                </a:srgbClr>
              </a:solidFill>
            </a:endParaRPr>
          </a:p>
        </p:txBody>
      </p:sp>
      <p:sp>
        <p:nvSpPr>
          <p:cNvPr id="26" name="Oval 12"/>
          <p:cNvSpPr>
            <a:spLocks noChangeArrowheads="1"/>
          </p:cNvSpPr>
          <p:nvPr/>
        </p:nvSpPr>
        <p:spPr bwMode="auto">
          <a:xfrm>
            <a:off x="2438400" y="26524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333399">
                  <a:lumMod val="60000"/>
                  <a:lumOff val="40000"/>
                </a:srgbClr>
              </a:solidFill>
            </a:endParaRPr>
          </a:p>
        </p:txBody>
      </p:sp>
      <p:sp>
        <p:nvSpPr>
          <p:cNvPr id="27" name="Oval 13"/>
          <p:cNvSpPr>
            <a:spLocks noChangeArrowheads="1"/>
          </p:cNvSpPr>
          <p:nvPr/>
        </p:nvSpPr>
        <p:spPr bwMode="auto">
          <a:xfrm>
            <a:off x="3810000" y="15856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333399">
                  <a:lumMod val="60000"/>
                  <a:lumOff val="40000"/>
                </a:srgbClr>
              </a:solidFill>
            </a:endParaRPr>
          </a:p>
        </p:txBody>
      </p:sp>
      <p:sp>
        <p:nvSpPr>
          <p:cNvPr id="28" name="Oval 14"/>
          <p:cNvSpPr>
            <a:spLocks noChangeArrowheads="1"/>
          </p:cNvSpPr>
          <p:nvPr/>
        </p:nvSpPr>
        <p:spPr bwMode="auto">
          <a:xfrm>
            <a:off x="4343400" y="2957245"/>
            <a:ext cx="1066800" cy="992188"/>
          </a:xfrm>
          <a:prstGeom prst="ellipse">
            <a:avLst/>
          </a:prstGeom>
          <a:solidFill>
            <a:schemeClr val="bg1"/>
          </a:solidFill>
          <a:ln w="38100">
            <a:solidFill>
              <a:srgbClr val="000000"/>
            </a:solidFill>
            <a:round/>
            <a:headEnd/>
            <a:tailEnd/>
          </a:ln>
        </p:spPr>
        <p:txBody>
          <a:bodyPr wrap="none" anchor="ctr"/>
          <a:lstStyle/>
          <a:p>
            <a:pPr eaLnBrk="0" hangingPunct="0"/>
            <a:endParaRPr lang="en-US" sz="2000">
              <a:solidFill>
                <a:srgbClr val="333399">
                  <a:lumMod val="60000"/>
                  <a:lumOff val="40000"/>
                </a:srgbClr>
              </a:solidFill>
            </a:endParaRPr>
          </a:p>
        </p:txBody>
      </p:sp>
      <p:sp>
        <p:nvSpPr>
          <p:cNvPr id="29" name="Rectangle 15"/>
          <p:cNvSpPr>
            <a:spLocks noChangeArrowheads="1"/>
          </p:cNvSpPr>
          <p:nvPr/>
        </p:nvSpPr>
        <p:spPr bwMode="auto">
          <a:xfrm>
            <a:off x="5943600" y="2652445"/>
            <a:ext cx="1524000" cy="1524000"/>
          </a:xfrm>
          <a:prstGeom prst="rect">
            <a:avLst/>
          </a:prstGeom>
          <a:solidFill>
            <a:schemeClr val="bg1"/>
          </a:solidFill>
          <a:ln w="38100">
            <a:solidFill>
              <a:srgbClr val="000000"/>
            </a:solidFill>
            <a:miter lim="800000"/>
            <a:headEnd/>
            <a:tailEnd/>
          </a:ln>
        </p:spPr>
        <p:txBody>
          <a:bodyPr wrap="none" anchor="ctr"/>
          <a:lstStyle/>
          <a:p>
            <a:pPr eaLnBrk="0" hangingPunct="0"/>
            <a:endParaRPr lang="en-US" sz="2400" dirty="0">
              <a:solidFill>
                <a:srgbClr val="333399">
                  <a:lumMod val="60000"/>
                  <a:lumOff val="40000"/>
                </a:srgbClr>
              </a:solidFill>
            </a:endParaRPr>
          </a:p>
        </p:txBody>
      </p:sp>
      <p:sp>
        <p:nvSpPr>
          <p:cNvPr id="30" name="Text Box 3"/>
          <p:cNvSpPr txBox="1">
            <a:spLocks noChangeArrowheads="1"/>
          </p:cNvSpPr>
          <p:nvPr/>
        </p:nvSpPr>
        <p:spPr bwMode="auto">
          <a:xfrm>
            <a:off x="609600" y="4905107"/>
            <a:ext cx="7772400" cy="1800493"/>
          </a:xfrm>
          <a:prstGeom prst="rect">
            <a:avLst/>
          </a:prstGeom>
          <a:noFill/>
          <a:ln w="9525">
            <a:noFill/>
            <a:miter lim="800000"/>
            <a:headEnd/>
            <a:tailEnd/>
          </a:ln>
          <a:effectLst/>
        </p:spPr>
        <p:txBody>
          <a:bodyPr wrap="square">
            <a:spAutoFit/>
          </a:bodyPr>
          <a:lstStyle/>
          <a:p>
            <a:pPr marL="228600" indent="-228600" algn="l" eaLnBrk="0" hangingPunct="0">
              <a:spcBef>
                <a:spcPts val="600"/>
              </a:spcBef>
              <a:defRPr/>
            </a:pPr>
            <a:r>
              <a:rPr lang="en-US" sz="2400" dirty="0" smtClean="0">
                <a:solidFill>
                  <a:srgbClr val="000000"/>
                </a:solidFill>
                <a:latin typeface="Calibri" pitchFamily="34" charset="0"/>
              </a:rPr>
              <a:t>Useful for portraying…</a:t>
            </a:r>
          </a:p>
          <a:p>
            <a:pPr marL="228600" indent="-228600" algn="l" eaLnBrk="0" hangingPunct="0">
              <a:spcBef>
                <a:spcPts val="600"/>
              </a:spcBef>
              <a:buFontTx/>
              <a:buChar char="•"/>
              <a:defRPr/>
            </a:pPr>
            <a:r>
              <a:rPr lang="en-US" sz="2400" dirty="0" smtClean="0">
                <a:solidFill>
                  <a:srgbClr val="000000"/>
                </a:solidFill>
                <a:latin typeface="Calibri" pitchFamily="34" charset="0"/>
              </a:rPr>
              <a:t>Cause/Effect</a:t>
            </a:r>
          </a:p>
          <a:p>
            <a:pPr marL="228600" indent="-228600" algn="l" eaLnBrk="0" hangingPunct="0">
              <a:spcBef>
                <a:spcPts val="600"/>
              </a:spcBef>
              <a:buFontTx/>
              <a:buChar char="•"/>
              <a:defRPr/>
            </a:pPr>
            <a:r>
              <a:rPr lang="en-US" sz="2400" dirty="0" smtClean="0">
                <a:solidFill>
                  <a:srgbClr val="000000"/>
                </a:solidFill>
                <a:latin typeface="Calibri" pitchFamily="34" charset="0"/>
              </a:rPr>
              <a:t>Problem/Solution</a:t>
            </a:r>
          </a:p>
          <a:p>
            <a:pPr marL="228600" indent="-228600" algn="l" eaLnBrk="0" hangingPunct="0">
              <a:spcBef>
                <a:spcPts val="600"/>
              </a:spcBef>
              <a:buFontTx/>
              <a:buChar char="•"/>
              <a:defRPr/>
            </a:pPr>
            <a:r>
              <a:rPr lang="en-US" sz="2400" dirty="0" smtClean="0">
                <a:solidFill>
                  <a:srgbClr val="000000"/>
                </a:solidFill>
                <a:latin typeface="Calibri" pitchFamily="34" charset="0"/>
              </a:rPr>
              <a:t>Flow Chart</a:t>
            </a:r>
            <a:endParaRPr lang="en-US" sz="2400" dirty="0">
              <a:solidFill>
                <a:srgbClr val="000000"/>
              </a:solidFill>
              <a:latin typeface="Calibri" pitchFamily="34" charset="0"/>
            </a:endParaRPr>
          </a:p>
        </p:txBody>
      </p:sp>
      <p:sp>
        <p:nvSpPr>
          <p:cNvPr id="31" name="Rectangle 4"/>
          <p:cNvSpPr txBox="1">
            <a:spLocks noChangeArrowheads="1"/>
          </p:cNvSpPr>
          <p:nvPr/>
        </p:nvSpPr>
        <p:spPr bwMode="auto">
          <a:xfrm>
            <a:off x="0" y="0"/>
            <a:ext cx="9144000" cy="12192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Non-Narrative:</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Process with a product</a:t>
            </a:r>
          </a:p>
        </p:txBody>
      </p:sp>
      <p:sp>
        <p:nvSpPr>
          <p:cNvPr id="33" name="TextBox 32"/>
          <p:cNvSpPr txBox="1"/>
          <p:nvPr/>
        </p:nvSpPr>
        <p:spPr>
          <a:xfrm>
            <a:off x="1524000" y="1752600"/>
            <a:ext cx="762000" cy="738664"/>
          </a:xfrm>
          <a:prstGeom prst="rect">
            <a:avLst/>
          </a:prstGeom>
          <a:noFill/>
        </p:spPr>
        <p:txBody>
          <a:bodyPr wrap="square" rtlCol="0">
            <a:spAutoFit/>
          </a:bodyPr>
          <a:lstStyle/>
          <a:p>
            <a:r>
              <a:rPr lang="en-US" sz="1400" dirty="0" smtClean="0">
                <a:solidFill>
                  <a:srgbClr val="333399">
                    <a:lumMod val="60000"/>
                    <a:lumOff val="40000"/>
                  </a:srgbClr>
                </a:solidFill>
              </a:rPr>
              <a:t>Place cups in pan</a:t>
            </a:r>
            <a:endParaRPr lang="en-US" sz="1400" dirty="0">
              <a:solidFill>
                <a:srgbClr val="333399">
                  <a:lumMod val="60000"/>
                  <a:lumOff val="40000"/>
                </a:srgbClr>
              </a:solidFill>
            </a:endParaRPr>
          </a:p>
        </p:txBody>
      </p:sp>
      <p:sp>
        <p:nvSpPr>
          <p:cNvPr id="34" name="TextBox 33"/>
          <p:cNvSpPr txBox="1"/>
          <p:nvPr/>
        </p:nvSpPr>
        <p:spPr>
          <a:xfrm>
            <a:off x="990600" y="3810000"/>
            <a:ext cx="1143000" cy="523220"/>
          </a:xfrm>
          <a:prstGeom prst="rect">
            <a:avLst/>
          </a:prstGeom>
          <a:noFill/>
        </p:spPr>
        <p:txBody>
          <a:bodyPr wrap="square" rtlCol="0">
            <a:spAutoFit/>
          </a:bodyPr>
          <a:lstStyle/>
          <a:p>
            <a:r>
              <a:rPr lang="en-US" sz="1400" dirty="0" smtClean="0">
                <a:solidFill>
                  <a:srgbClr val="333399">
                    <a:lumMod val="60000"/>
                    <a:lumOff val="40000"/>
                  </a:srgbClr>
                </a:solidFill>
              </a:rPr>
              <a:t>Mix ingredients</a:t>
            </a:r>
            <a:endParaRPr lang="en-US" sz="1400" dirty="0">
              <a:solidFill>
                <a:srgbClr val="333399">
                  <a:lumMod val="60000"/>
                  <a:lumOff val="40000"/>
                </a:srgbClr>
              </a:solidFill>
            </a:endParaRPr>
          </a:p>
        </p:txBody>
      </p:sp>
      <p:sp>
        <p:nvSpPr>
          <p:cNvPr id="35" name="TextBox 34"/>
          <p:cNvSpPr txBox="1"/>
          <p:nvPr/>
        </p:nvSpPr>
        <p:spPr>
          <a:xfrm>
            <a:off x="2438400" y="2743200"/>
            <a:ext cx="1143000" cy="738664"/>
          </a:xfrm>
          <a:prstGeom prst="rect">
            <a:avLst/>
          </a:prstGeom>
          <a:noFill/>
        </p:spPr>
        <p:txBody>
          <a:bodyPr wrap="square" rtlCol="0">
            <a:spAutoFit/>
          </a:bodyPr>
          <a:lstStyle/>
          <a:p>
            <a:r>
              <a:rPr lang="en-US" sz="1400" dirty="0" smtClean="0">
                <a:solidFill>
                  <a:srgbClr val="333399">
                    <a:lumMod val="60000"/>
                    <a:lumOff val="40000"/>
                  </a:srgbClr>
                </a:solidFill>
              </a:rPr>
              <a:t>Put ingredients in cup pan</a:t>
            </a:r>
            <a:endParaRPr lang="en-US" sz="1400" dirty="0">
              <a:solidFill>
                <a:srgbClr val="333399">
                  <a:lumMod val="60000"/>
                  <a:lumOff val="40000"/>
                </a:srgbClr>
              </a:solidFill>
            </a:endParaRPr>
          </a:p>
        </p:txBody>
      </p:sp>
      <p:sp>
        <p:nvSpPr>
          <p:cNvPr id="36" name="TextBox 35"/>
          <p:cNvSpPr txBox="1"/>
          <p:nvPr/>
        </p:nvSpPr>
        <p:spPr>
          <a:xfrm>
            <a:off x="3886200" y="1828800"/>
            <a:ext cx="838200" cy="523220"/>
          </a:xfrm>
          <a:prstGeom prst="rect">
            <a:avLst/>
          </a:prstGeom>
          <a:noFill/>
        </p:spPr>
        <p:txBody>
          <a:bodyPr wrap="square" rtlCol="0">
            <a:spAutoFit/>
          </a:bodyPr>
          <a:lstStyle/>
          <a:p>
            <a:r>
              <a:rPr lang="en-US" sz="1400" dirty="0" smtClean="0">
                <a:solidFill>
                  <a:srgbClr val="333399">
                    <a:lumMod val="60000"/>
                    <a:lumOff val="40000"/>
                  </a:srgbClr>
                </a:solidFill>
              </a:rPr>
              <a:t>Preheat oven</a:t>
            </a:r>
            <a:endParaRPr lang="en-US" sz="1400" dirty="0">
              <a:solidFill>
                <a:srgbClr val="333399">
                  <a:lumMod val="60000"/>
                  <a:lumOff val="40000"/>
                </a:srgbClr>
              </a:solidFill>
            </a:endParaRPr>
          </a:p>
        </p:txBody>
      </p:sp>
      <p:sp>
        <p:nvSpPr>
          <p:cNvPr id="37" name="TextBox 36"/>
          <p:cNvSpPr txBox="1"/>
          <p:nvPr/>
        </p:nvSpPr>
        <p:spPr>
          <a:xfrm>
            <a:off x="4343400" y="3048000"/>
            <a:ext cx="1066800" cy="738664"/>
          </a:xfrm>
          <a:prstGeom prst="rect">
            <a:avLst/>
          </a:prstGeom>
          <a:noFill/>
        </p:spPr>
        <p:txBody>
          <a:bodyPr wrap="square" rtlCol="0">
            <a:spAutoFit/>
          </a:bodyPr>
          <a:lstStyle/>
          <a:p>
            <a:r>
              <a:rPr lang="en-US" sz="1400" dirty="0" smtClean="0">
                <a:solidFill>
                  <a:srgbClr val="333399">
                    <a:lumMod val="60000"/>
                    <a:lumOff val="40000"/>
                  </a:srgbClr>
                </a:solidFill>
              </a:rPr>
              <a:t>Place cupcakes in oven</a:t>
            </a:r>
            <a:endParaRPr lang="en-US" sz="1400" dirty="0">
              <a:solidFill>
                <a:srgbClr val="333399">
                  <a:lumMod val="60000"/>
                  <a:lumOff val="40000"/>
                </a:srgbClr>
              </a:solidFill>
            </a:endParaRPr>
          </a:p>
        </p:txBody>
      </p:sp>
      <p:pic>
        <p:nvPicPr>
          <p:cNvPr id="1026" name="Picture 2" descr="http://t1.gstatic.com/images?q=tbn:ANd9GcTdBjCI-tiwmQsyGokeQwmtIuhxXrBVYdEovsyfuXO5cr583A9ucg"/>
          <p:cNvPicPr>
            <a:picLocks noChangeAspect="1" noChangeArrowheads="1"/>
          </p:cNvPicPr>
          <p:nvPr/>
        </p:nvPicPr>
        <p:blipFill>
          <a:blip r:embed="rId2" cstate="print"/>
          <a:srcRect/>
          <a:stretch>
            <a:fillRect/>
          </a:stretch>
        </p:blipFill>
        <p:spPr bwMode="auto">
          <a:xfrm>
            <a:off x="6019800" y="2819400"/>
            <a:ext cx="1371600" cy="1232704"/>
          </a:xfrm>
          <a:prstGeom prst="rect">
            <a:avLst/>
          </a:prstGeom>
          <a:noFill/>
        </p:spPr>
      </p:pic>
    </p:spTree>
    <p:extLst>
      <p:ext uri="{BB962C8B-B14F-4D97-AF65-F5344CB8AC3E}">
        <p14:creationId xmlns:p14="http://schemas.microsoft.com/office/powerpoint/2010/main" val="853873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4889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18" name="Rectangle 4"/>
          <p:cNvSpPr>
            <a:spLocks noChangeArrowheads="1"/>
          </p:cNvSpPr>
          <p:nvPr/>
        </p:nvSpPr>
        <p:spPr bwMode="auto">
          <a:xfrm>
            <a:off x="533400" y="1524000"/>
            <a:ext cx="8153400" cy="36576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16" name="Line 6"/>
          <p:cNvSpPr>
            <a:spLocks noChangeShapeType="1"/>
          </p:cNvSpPr>
          <p:nvPr/>
        </p:nvSpPr>
        <p:spPr bwMode="auto">
          <a:xfrm>
            <a:off x="3124200" y="3276600"/>
            <a:ext cx="571500" cy="0"/>
          </a:xfrm>
          <a:prstGeom prst="line">
            <a:avLst/>
          </a:prstGeom>
          <a:noFill/>
          <a:ln w="38100">
            <a:solidFill>
              <a:schemeClr val="tx1"/>
            </a:solidFill>
            <a:round/>
            <a:headEnd/>
            <a:tailEnd type="triangle" w="med" len="med"/>
          </a:ln>
        </p:spPr>
        <p:txBody>
          <a:bodyPr/>
          <a:lstStyle/>
          <a:p>
            <a:endParaRPr lang="en-US">
              <a:solidFill>
                <a:srgbClr val="000000"/>
              </a:solidFill>
            </a:endParaRPr>
          </a:p>
        </p:txBody>
      </p:sp>
      <p:sp>
        <p:nvSpPr>
          <p:cNvPr id="17" name="Oval 7"/>
          <p:cNvSpPr>
            <a:spLocks noChangeArrowheads="1"/>
          </p:cNvSpPr>
          <p:nvPr/>
        </p:nvSpPr>
        <p:spPr bwMode="auto">
          <a:xfrm>
            <a:off x="2362200" y="4724400"/>
            <a:ext cx="1371600" cy="381000"/>
          </a:xfrm>
          <a:prstGeom prst="ellipse">
            <a:avLst/>
          </a:prstGeom>
          <a:solidFill>
            <a:schemeClr val="bg1"/>
          </a:solidFill>
          <a:ln w="38100">
            <a:solidFill>
              <a:schemeClr val="tx1"/>
            </a:solidFill>
            <a:round/>
            <a:headEnd/>
            <a:tailEnd/>
          </a:ln>
        </p:spPr>
        <p:txBody>
          <a:bodyPr wrap="none" anchor="ctr"/>
          <a:lstStyle/>
          <a:p>
            <a:pPr eaLnBrk="0" hangingPunct="0"/>
            <a:r>
              <a:rPr lang="en-US" sz="2000">
                <a:solidFill>
                  <a:srgbClr val="000000"/>
                </a:solidFill>
              </a:rPr>
              <a:t>PERSON</a:t>
            </a:r>
          </a:p>
        </p:txBody>
      </p:sp>
      <p:sp>
        <p:nvSpPr>
          <p:cNvPr id="30" name="Oval 8"/>
          <p:cNvSpPr>
            <a:spLocks noChangeArrowheads="1"/>
          </p:cNvSpPr>
          <p:nvPr/>
        </p:nvSpPr>
        <p:spPr bwMode="auto">
          <a:xfrm>
            <a:off x="4038600" y="4724400"/>
            <a:ext cx="1371600" cy="381000"/>
          </a:xfrm>
          <a:prstGeom prst="ellipse">
            <a:avLst/>
          </a:prstGeom>
          <a:solidFill>
            <a:schemeClr val="bg1"/>
          </a:solidFill>
          <a:ln w="38100">
            <a:solidFill>
              <a:schemeClr val="tx1"/>
            </a:solidFill>
            <a:round/>
            <a:headEnd/>
            <a:tailEnd/>
          </a:ln>
        </p:spPr>
        <p:txBody>
          <a:bodyPr wrap="none" anchor="ctr"/>
          <a:lstStyle/>
          <a:p>
            <a:pPr eaLnBrk="0" hangingPunct="0"/>
            <a:r>
              <a:rPr lang="en-US" sz="2000">
                <a:solidFill>
                  <a:srgbClr val="000000"/>
                </a:solidFill>
              </a:rPr>
              <a:t>PERSON</a:t>
            </a:r>
          </a:p>
        </p:txBody>
      </p:sp>
      <p:sp>
        <p:nvSpPr>
          <p:cNvPr id="31" name="Oval 9"/>
          <p:cNvSpPr>
            <a:spLocks noChangeArrowheads="1"/>
          </p:cNvSpPr>
          <p:nvPr/>
        </p:nvSpPr>
        <p:spPr bwMode="auto">
          <a:xfrm>
            <a:off x="5638800" y="4724400"/>
            <a:ext cx="1371600" cy="381000"/>
          </a:xfrm>
          <a:prstGeom prst="ellipse">
            <a:avLst/>
          </a:prstGeom>
          <a:solidFill>
            <a:schemeClr val="bg1"/>
          </a:solidFill>
          <a:ln w="38100">
            <a:solidFill>
              <a:schemeClr val="tx1"/>
            </a:solidFill>
            <a:round/>
            <a:headEnd/>
            <a:tailEnd/>
          </a:ln>
        </p:spPr>
        <p:txBody>
          <a:bodyPr wrap="none" anchor="ctr"/>
          <a:lstStyle/>
          <a:p>
            <a:pPr eaLnBrk="0" hangingPunct="0"/>
            <a:r>
              <a:rPr lang="en-US" sz="2000" dirty="0">
                <a:solidFill>
                  <a:srgbClr val="000000"/>
                </a:solidFill>
              </a:rPr>
              <a:t>PERSON</a:t>
            </a:r>
          </a:p>
        </p:txBody>
      </p:sp>
      <p:sp>
        <p:nvSpPr>
          <p:cNvPr id="32" name="Line 10"/>
          <p:cNvSpPr>
            <a:spLocks noChangeShapeType="1"/>
          </p:cNvSpPr>
          <p:nvPr/>
        </p:nvSpPr>
        <p:spPr bwMode="auto">
          <a:xfrm>
            <a:off x="5562600" y="3276600"/>
            <a:ext cx="647700" cy="0"/>
          </a:xfrm>
          <a:prstGeom prst="line">
            <a:avLst/>
          </a:prstGeom>
          <a:noFill/>
          <a:ln w="38100">
            <a:solidFill>
              <a:schemeClr val="tx1"/>
            </a:solidFill>
            <a:round/>
            <a:headEnd/>
            <a:tailEnd type="triangle" w="med" len="med"/>
          </a:ln>
        </p:spPr>
        <p:txBody>
          <a:bodyPr/>
          <a:lstStyle/>
          <a:p>
            <a:endParaRPr lang="en-US">
              <a:solidFill>
                <a:srgbClr val="000000"/>
              </a:solidFill>
            </a:endParaRPr>
          </a:p>
        </p:txBody>
      </p:sp>
      <p:sp>
        <p:nvSpPr>
          <p:cNvPr id="33" name="Line 11"/>
          <p:cNvSpPr>
            <a:spLocks noChangeShapeType="1"/>
          </p:cNvSpPr>
          <p:nvPr/>
        </p:nvSpPr>
        <p:spPr bwMode="auto">
          <a:xfrm flipV="1">
            <a:off x="4724400" y="3429000"/>
            <a:ext cx="0" cy="1295400"/>
          </a:xfrm>
          <a:prstGeom prst="line">
            <a:avLst/>
          </a:prstGeom>
          <a:noFill/>
          <a:ln w="38100">
            <a:solidFill>
              <a:schemeClr val="tx1"/>
            </a:solidFill>
            <a:round/>
            <a:headEnd/>
            <a:tailEnd/>
          </a:ln>
        </p:spPr>
        <p:txBody>
          <a:bodyPr/>
          <a:lstStyle/>
          <a:p>
            <a:endParaRPr lang="en-US">
              <a:solidFill>
                <a:srgbClr val="000000"/>
              </a:solidFill>
            </a:endParaRPr>
          </a:p>
        </p:txBody>
      </p:sp>
      <p:sp>
        <p:nvSpPr>
          <p:cNvPr id="34" name="Line 12"/>
          <p:cNvSpPr>
            <a:spLocks noChangeShapeType="1"/>
          </p:cNvSpPr>
          <p:nvPr/>
        </p:nvSpPr>
        <p:spPr bwMode="auto">
          <a:xfrm flipV="1">
            <a:off x="3048000" y="4038600"/>
            <a:ext cx="1676400" cy="685800"/>
          </a:xfrm>
          <a:prstGeom prst="line">
            <a:avLst/>
          </a:prstGeom>
          <a:noFill/>
          <a:ln w="38100">
            <a:solidFill>
              <a:schemeClr val="tx1"/>
            </a:solidFill>
            <a:round/>
            <a:headEnd/>
            <a:tailEnd/>
          </a:ln>
        </p:spPr>
        <p:txBody>
          <a:bodyPr/>
          <a:lstStyle/>
          <a:p>
            <a:endParaRPr lang="en-US">
              <a:solidFill>
                <a:srgbClr val="000000"/>
              </a:solidFill>
            </a:endParaRPr>
          </a:p>
        </p:txBody>
      </p:sp>
      <p:sp>
        <p:nvSpPr>
          <p:cNvPr id="35" name="Line 13"/>
          <p:cNvSpPr>
            <a:spLocks noChangeShapeType="1"/>
          </p:cNvSpPr>
          <p:nvPr/>
        </p:nvSpPr>
        <p:spPr bwMode="auto">
          <a:xfrm>
            <a:off x="4724400" y="4038600"/>
            <a:ext cx="1600200" cy="685800"/>
          </a:xfrm>
          <a:prstGeom prst="line">
            <a:avLst/>
          </a:prstGeom>
          <a:noFill/>
          <a:ln w="38100">
            <a:solidFill>
              <a:schemeClr val="tx1"/>
            </a:solidFill>
            <a:round/>
            <a:headEnd/>
            <a:tailEnd/>
          </a:ln>
        </p:spPr>
        <p:txBody>
          <a:bodyPr/>
          <a:lstStyle/>
          <a:p>
            <a:endParaRPr lang="en-US">
              <a:solidFill>
                <a:srgbClr val="000000"/>
              </a:solidFill>
            </a:endParaRPr>
          </a:p>
        </p:txBody>
      </p:sp>
      <p:sp>
        <p:nvSpPr>
          <p:cNvPr id="36" name="Line 14"/>
          <p:cNvSpPr>
            <a:spLocks noChangeShapeType="1"/>
          </p:cNvSpPr>
          <p:nvPr/>
        </p:nvSpPr>
        <p:spPr bwMode="auto">
          <a:xfrm flipH="1" flipV="1">
            <a:off x="3124200" y="2286000"/>
            <a:ext cx="685800" cy="762000"/>
          </a:xfrm>
          <a:prstGeom prst="line">
            <a:avLst/>
          </a:prstGeom>
          <a:noFill/>
          <a:ln w="38100">
            <a:solidFill>
              <a:schemeClr val="tx1"/>
            </a:solidFill>
            <a:round/>
            <a:headEnd/>
            <a:tailEnd/>
          </a:ln>
        </p:spPr>
        <p:txBody>
          <a:bodyPr/>
          <a:lstStyle/>
          <a:p>
            <a:endParaRPr lang="en-US">
              <a:solidFill>
                <a:srgbClr val="000000"/>
              </a:solidFill>
            </a:endParaRPr>
          </a:p>
        </p:txBody>
      </p:sp>
      <p:sp>
        <p:nvSpPr>
          <p:cNvPr id="37" name="Line 15"/>
          <p:cNvSpPr>
            <a:spLocks noChangeShapeType="1"/>
          </p:cNvSpPr>
          <p:nvPr/>
        </p:nvSpPr>
        <p:spPr bwMode="auto">
          <a:xfrm flipV="1">
            <a:off x="3124200" y="2057400"/>
            <a:ext cx="0" cy="228600"/>
          </a:xfrm>
          <a:prstGeom prst="line">
            <a:avLst/>
          </a:prstGeom>
          <a:noFill/>
          <a:ln w="38100">
            <a:solidFill>
              <a:schemeClr val="tx1"/>
            </a:solidFill>
            <a:round/>
            <a:headEnd/>
            <a:tailEnd/>
          </a:ln>
        </p:spPr>
        <p:txBody>
          <a:bodyPr/>
          <a:lstStyle/>
          <a:p>
            <a:endParaRPr lang="en-US">
              <a:solidFill>
                <a:srgbClr val="000000"/>
              </a:solidFill>
            </a:endParaRPr>
          </a:p>
        </p:txBody>
      </p:sp>
      <p:sp>
        <p:nvSpPr>
          <p:cNvPr id="38" name="Line 16"/>
          <p:cNvSpPr>
            <a:spLocks noChangeShapeType="1"/>
          </p:cNvSpPr>
          <p:nvPr/>
        </p:nvSpPr>
        <p:spPr bwMode="auto">
          <a:xfrm flipH="1" flipV="1">
            <a:off x="2971800" y="2209800"/>
            <a:ext cx="152400" cy="76200"/>
          </a:xfrm>
          <a:prstGeom prst="line">
            <a:avLst/>
          </a:prstGeom>
          <a:noFill/>
          <a:ln w="38100">
            <a:solidFill>
              <a:schemeClr val="tx1"/>
            </a:solidFill>
            <a:round/>
            <a:headEnd/>
            <a:tailEnd/>
          </a:ln>
        </p:spPr>
        <p:txBody>
          <a:bodyPr/>
          <a:lstStyle/>
          <a:p>
            <a:endParaRPr lang="en-US">
              <a:solidFill>
                <a:srgbClr val="000000"/>
              </a:solidFill>
            </a:endParaRPr>
          </a:p>
        </p:txBody>
      </p:sp>
      <p:sp>
        <p:nvSpPr>
          <p:cNvPr id="39" name="Line 17"/>
          <p:cNvSpPr>
            <a:spLocks noChangeShapeType="1"/>
          </p:cNvSpPr>
          <p:nvPr/>
        </p:nvSpPr>
        <p:spPr bwMode="auto">
          <a:xfrm flipH="1">
            <a:off x="2971800" y="2286000"/>
            <a:ext cx="152400" cy="152400"/>
          </a:xfrm>
          <a:prstGeom prst="line">
            <a:avLst/>
          </a:prstGeom>
          <a:noFill/>
          <a:ln w="38100">
            <a:solidFill>
              <a:schemeClr val="tx1"/>
            </a:solidFill>
            <a:round/>
            <a:headEnd/>
            <a:tailEnd/>
          </a:ln>
        </p:spPr>
        <p:txBody>
          <a:bodyPr/>
          <a:lstStyle/>
          <a:p>
            <a:endParaRPr lang="en-US">
              <a:solidFill>
                <a:srgbClr val="000000"/>
              </a:solidFill>
            </a:endParaRPr>
          </a:p>
        </p:txBody>
      </p:sp>
      <p:sp>
        <p:nvSpPr>
          <p:cNvPr id="40" name="Text Box 18"/>
          <p:cNvSpPr txBox="1">
            <a:spLocks noChangeArrowheads="1"/>
          </p:cNvSpPr>
          <p:nvPr/>
        </p:nvSpPr>
        <p:spPr bwMode="auto">
          <a:xfrm>
            <a:off x="1905000" y="2346325"/>
            <a:ext cx="1371600" cy="396875"/>
          </a:xfrm>
          <a:prstGeom prst="rect">
            <a:avLst/>
          </a:prstGeom>
          <a:noFill/>
          <a:ln w="38100">
            <a:noFill/>
            <a:miter lim="800000"/>
            <a:headEnd/>
            <a:tailEnd/>
          </a:ln>
        </p:spPr>
        <p:txBody>
          <a:bodyPr>
            <a:spAutoFit/>
          </a:bodyPr>
          <a:lstStyle/>
          <a:p>
            <a:pPr eaLnBrk="0" hangingPunct="0">
              <a:spcBef>
                <a:spcPct val="50000"/>
              </a:spcBef>
            </a:pPr>
            <a:r>
              <a:rPr lang="en-US" sz="2000" dirty="0">
                <a:solidFill>
                  <a:srgbClr val="000000"/>
                </a:solidFill>
              </a:rPr>
              <a:t>TIME</a:t>
            </a:r>
          </a:p>
        </p:txBody>
      </p:sp>
      <p:sp>
        <p:nvSpPr>
          <p:cNvPr id="41" name="Text Box 19"/>
          <p:cNvSpPr txBox="1">
            <a:spLocks noChangeArrowheads="1"/>
          </p:cNvSpPr>
          <p:nvPr/>
        </p:nvSpPr>
        <p:spPr bwMode="auto">
          <a:xfrm>
            <a:off x="1676400" y="1965325"/>
            <a:ext cx="1371600" cy="396875"/>
          </a:xfrm>
          <a:prstGeom prst="rect">
            <a:avLst/>
          </a:prstGeom>
          <a:noFill/>
          <a:ln w="38100">
            <a:noFill/>
            <a:miter lim="800000"/>
            <a:headEnd/>
            <a:tailEnd/>
          </a:ln>
        </p:spPr>
        <p:txBody>
          <a:bodyPr>
            <a:spAutoFit/>
          </a:bodyPr>
          <a:lstStyle/>
          <a:p>
            <a:pPr eaLnBrk="0" hangingPunct="0">
              <a:spcBef>
                <a:spcPct val="50000"/>
              </a:spcBef>
            </a:pPr>
            <a:r>
              <a:rPr lang="en-US" sz="2000">
                <a:solidFill>
                  <a:srgbClr val="000000"/>
                </a:solidFill>
              </a:rPr>
              <a:t>PLACE</a:t>
            </a:r>
          </a:p>
        </p:txBody>
      </p:sp>
      <p:sp>
        <p:nvSpPr>
          <p:cNvPr id="42" name="Text Box 20"/>
          <p:cNvSpPr txBox="1">
            <a:spLocks noChangeArrowheads="1"/>
          </p:cNvSpPr>
          <p:nvPr/>
        </p:nvSpPr>
        <p:spPr bwMode="auto">
          <a:xfrm>
            <a:off x="2362200" y="1676400"/>
            <a:ext cx="1600200" cy="396875"/>
          </a:xfrm>
          <a:prstGeom prst="rect">
            <a:avLst/>
          </a:prstGeom>
          <a:noFill/>
          <a:ln w="38100">
            <a:noFill/>
            <a:miter lim="800000"/>
            <a:headEnd/>
            <a:tailEnd/>
          </a:ln>
        </p:spPr>
        <p:txBody>
          <a:bodyPr>
            <a:spAutoFit/>
          </a:bodyPr>
          <a:lstStyle/>
          <a:p>
            <a:pPr eaLnBrk="0" hangingPunct="0">
              <a:spcBef>
                <a:spcPct val="50000"/>
              </a:spcBef>
            </a:pPr>
            <a:r>
              <a:rPr lang="en-US" sz="2000">
                <a:solidFill>
                  <a:srgbClr val="000000"/>
                </a:solidFill>
              </a:rPr>
              <a:t>DURATION</a:t>
            </a:r>
          </a:p>
        </p:txBody>
      </p:sp>
      <p:sp>
        <p:nvSpPr>
          <p:cNvPr id="43" name="Line 21"/>
          <p:cNvSpPr>
            <a:spLocks noChangeShapeType="1"/>
          </p:cNvSpPr>
          <p:nvPr/>
        </p:nvSpPr>
        <p:spPr bwMode="auto">
          <a:xfrm flipV="1">
            <a:off x="5667375" y="2438400"/>
            <a:ext cx="276225" cy="609600"/>
          </a:xfrm>
          <a:prstGeom prst="line">
            <a:avLst/>
          </a:prstGeom>
          <a:noFill/>
          <a:ln w="38100">
            <a:solidFill>
              <a:schemeClr val="tx1"/>
            </a:solidFill>
            <a:round/>
            <a:headEnd/>
            <a:tailEnd/>
          </a:ln>
        </p:spPr>
        <p:txBody>
          <a:bodyPr/>
          <a:lstStyle/>
          <a:p>
            <a:endParaRPr lang="en-US">
              <a:solidFill>
                <a:srgbClr val="000000"/>
              </a:solidFill>
            </a:endParaRPr>
          </a:p>
        </p:txBody>
      </p:sp>
      <p:sp>
        <p:nvSpPr>
          <p:cNvPr id="44" name="Line 22"/>
          <p:cNvSpPr>
            <a:spLocks noChangeShapeType="1"/>
          </p:cNvSpPr>
          <p:nvPr/>
        </p:nvSpPr>
        <p:spPr bwMode="auto">
          <a:xfrm>
            <a:off x="5334000" y="2438400"/>
            <a:ext cx="1676400" cy="0"/>
          </a:xfrm>
          <a:prstGeom prst="line">
            <a:avLst/>
          </a:prstGeom>
          <a:noFill/>
          <a:ln w="38100">
            <a:solidFill>
              <a:schemeClr val="tx1"/>
            </a:solidFill>
            <a:round/>
            <a:headEnd/>
            <a:tailEnd/>
          </a:ln>
        </p:spPr>
        <p:txBody>
          <a:bodyPr/>
          <a:lstStyle/>
          <a:p>
            <a:endParaRPr lang="en-US">
              <a:solidFill>
                <a:srgbClr val="000000"/>
              </a:solidFill>
            </a:endParaRPr>
          </a:p>
        </p:txBody>
      </p:sp>
      <p:sp>
        <p:nvSpPr>
          <p:cNvPr id="45" name="Line 23"/>
          <p:cNvSpPr>
            <a:spLocks noChangeShapeType="1"/>
          </p:cNvSpPr>
          <p:nvPr/>
        </p:nvSpPr>
        <p:spPr bwMode="auto">
          <a:xfrm flipV="1">
            <a:off x="5638800" y="1600200"/>
            <a:ext cx="533400" cy="838200"/>
          </a:xfrm>
          <a:prstGeom prst="line">
            <a:avLst/>
          </a:prstGeom>
          <a:noFill/>
          <a:ln w="38100">
            <a:solidFill>
              <a:schemeClr val="tx1"/>
            </a:solidFill>
            <a:round/>
            <a:headEnd/>
            <a:tailEnd/>
          </a:ln>
        </p:spPr>
        <p:txBody>
          <a:bodyPr/>
          <a:lstStyle/>
          <a:p>
            <a:endParaRPr lang="en-US">
              <a:solidFill>
                <a:srgbClr val="000000"/>
              </a:solidFill>
            </a:endParaRPr>
          </a:p>
        </p:txBody>
      </p:sp>
      <p:sp>
        <p:nvSpPr>
          <p:cNvPr id="46" name="Line 25"/>
          <p:cNvSpPr>
            <a:spLocks noChangeShapeType="1"/>
          </p:cNvSpPr>
          <p:nvPr/>
        </p:nvSpPr>
        <p:spPr bwMode="auto">
          <a:xfrm flipV="1">
            <a:off x="6096000" y="1600200"/>
            <a:ext cx="533400" cy="838200"/>
          </a:xfrm>
          <a:prstGeom prst="line">
            <a:avLst/>
          </a:prstGeom>
          <a:noFill/>
          <a:ln w="38100">
            <a:solidFill>
              <a:schemeClr val="tx1"/>
            </a:solidFill>
            <a:round/>
            <a:headEnd/>
            <a:tailEnd/>
          </a:ln>
        </p:spPr>
        <p:txBody>
          <a:bodyPr/>
          <a:lstStyle/>
          <a:p>
            <a:endParaRPr lang="en-US">
              <a:solidFill>
                <a:srgbClr val="000000"/>
              </a:solidFill>
            </a:endParaRPr>
          </a:p>
        </p:txBody>
      </p:sp>
      <p:sp>
        <p:nvSpPr>
          <p:cNvPr id="47" name="Line 27"/>
          <p:cNvSpPr>
            <a:spLocks noChangeShapeType="1"/>
          </p:cNvSpPr>
          <p:nvPr/>
        </p:nvSpPr>
        <p:spPr bwMode="auto">
          <a:xfrm flipV="1">
            <a:off x="6553200" y="1600200"/>
            <a:ext cx="533400" cy="838200"/>
          </a:xfrm>
          <a:prstGeom prst="line">
            <a:avLst/>
          </a:prstGeom>
          <a:noFill/>
          <a:ln w="38100">
            <a:solidFill>
              <a:schemeClr val="tx1"/>
            </a:solidFill>
            <a:round/>
            <a:headEnd/>
            <a:tailEnd/>
          </a:ln>
        </p:spPr>
        <p:txBody>
          <a:bodyPr/>
          <a:lstStyle/>
          <a:p>
            <a:endParaRPr lang="en-US">
              <a:solidFill>
                <a:srgbClr val="000000"/>
              </a:solidFill>
            </a:endParaRPr>
          </a:p>
        </p:txBody>
      </p:sp>
      <p:sp>
        <p:nvSpPr>
          <p:cNvPr id="48" name="Line 29"/>
          <p:cNvSpPr>
            <a:spLocks noChangeShapeType="1"/>
          </p:cNvSpPr>
          <p:nvPr/>
        </p:nvSpPr>
        <p:spPr bwMode="auto">
          <a:xfrm flipV="1">
            <a:off x="7010400" y="1600200"/>
            <a:ext cx="533400" cy="838200"/>
          </a:xfrm>
          <a:prstGeom prst="line">
            <a:avLst/>
          </a:prstGeom>
          <a:noFill/>
          <a:ln w="38100">
            <a:solidFill>
              <a:schemeClr val="tx1"/>
            </a:solidFill>
            <a:round/>
            <a:headEnd/>
            <a:tailEnd/>
          </a:ln>
        </p:spPr>
        <p:txBody>
          <a:bodyPr/>
          <a:lstStyle/>
          <a:p>
            <a:endParaRPr lang="en-US">
              <a:solidFill>
                <a:srgbClr val="000000"/>
              </a:solidFill>
            </a:endParaRPr>
          </a:p>
        </p:txBody>
      </p:sp>
      <p:sp>
        <p:nvSpPr>
          <p:cNvPr id="49" name="Oval 31"/>
          <p:cNvSpPr>
            <a:spLocks noChangeArrowheads="1"/>
          </p:cNvSpPr>
          <p:nvPr/>
        </p:nvSpPr>
        <p:spPr bwMode="auto">
          <a:xfrm>
            <a:off x="1905000" y="2971800"/>
            <a:ext cx="1295400" cy="533400"/>
          </a:xfrm>
          <a:prstGeom prst="ellipse">
            <a:avLst/>
          </a:prstGeom>
          <a:solidFill>
            <a:schemeClr val="bg1"/>
          </a:solidFill>
          <a:ln w="38100">
            <a:solidFill>
              <a:schemeClr val="tx1"/>
            </a:solidFill>
            <a:round/>
            <a:headEnd/>
            <a:tailEnd/>
          </a:ln>
        </p:spPr>
        <p:txBody>
          <a:bodyPr wrap="none" anchor="ctr"/>
          <a:lstStyle/>
          <a:p>
            <a:pPr eaLnBrk="0" hangingPunct="0"/>
            <a:r>
              <a:rPr lang="en-US" sz="2000">
                <a:solidFill>
                  <a:srgbClr val="000000"/>
                </a:solidFill>
              </a:rPr>
              <a:t>CAUSE</a:t>
            </a:r>
          </a:p>
        </p:txBody>
      </p:sp>
      <p:sp>
        <p:nvSpPr>
          <p:cNvPr id="50" name="Rectangle 32"/>
          <p:cNvSpPr>
            <a:spLocks noChangeArrowheads="1"/>
          </p:cNvSpPr>
          <p:nvPr/>
        </p:nvSpPr>
        <p:spPr bwMode="auto">
          <a:xfrm>
            <a:off x="3733800" y="2971800"/>
            <a:ext cx="1981200" cy="609600"/>
          </a:xfrm>
          <a:prstGeom prst="rect">
            <a:avLst/>
          </a:prstGeom>
          <a:solidFill>
            <a:schemeClr val="bg1"/>
          </a:solidFill>
          <a:ln w="38100">
            <a:solidFill>
              <a:schemeClr val="tx1"/>
            </a:solidFill>
            <a:miter lim="800000"/>
            <a:headEnd/>
            <a:tailEnd/>
          </a:ln>
        </p:spPr>
        <p:txBody>
          <a:bodyPr wrap="none" anchor="ctr"/>
          <a:lstStyle/>
          <a:p>
            <a:pPr eaLnBrk="0" hangingPunct="0"/>
            <a:r>
              <a:rPr lang="en-US" sz="2400">
                <a:solidFill>
                  <a:srgbClr val="000000"/>
                </a:solidFill>
              </a:rPr>
              <a:t>EPISODE</a:t>
            </a:r>
          </a:p>
        </p:txBody>
      </p:sp>
      <p:sp>
        <p:nvSpPr>
          <p:cNvPr id="51" name="Oval 33"/>
          <p:cNvSpPr>
            <a:spLocks noChangeArrowheads="1"/>
          </p:cNvSpPr>
          <p:nvPr/>
        </p:nvSpPr>
        <p:spPr bwMode="auto">
          <a:xfrm>
            <a:off x="6248400" y="2971800"/>
            <a:ext cx="1295400" cy="533400"/>
          </a:xfrm>
          <a:prstGeom prst="ellipse">
            <a:avLst/>
          </a:prstGeom>
          <a:solidFill>
            <a:schemeClr val="bg1"/>
          </a:solidFill>
          <a:ln w="38100">
            <a:solidFill>
              <a:schemeClr val="tx1"/>
            </a:solidFill>
            <a:round/>
            <a:headEnd/>
            <a:tailEnd/>
          </a:ln>
        </p:spPr>
        <p:txBody>
          <a:bodyPr wrap="none" anchor="ctr"/>
          <a:lstStyle/>
          <a:p>
            <a:pPr eaLnBrk="0" hangingPunct="0"/>
            <a:r>
              <a:rPr lang="en-US" sz="2000">
                <a:solidFill>
                  <a:srgbClr val="000000"/>
                </a:solidFill>
              </a:rPr>
              <a:t>EFFECT</a:t>
            </a:r>
          </a:p>
        </p:txBody>
      </p:sp>
      <p:sp>
        <p:nvSpPr>
          <p:cNvPr id="52" name="Text Box 24"/>
          <p:cNvSpPr txBox="1">
            <a:spLocks noChangeArrowheads="1"/>
          </p:cNvSpPr>
          <p:nvPr/>
        </p:nvSpPr>
        <p:spPr bwMode="auto">
          <a:xfrm rot="-3464522">
            <a:off x="4953702" y="1252755"/>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53" name="Text Box 26"/>
          <p:cNvSpPr txBox="1">
            <a:spLocks noChangeArrowheads="1"/>
          </p:cNvSpPr>
          <p:nvPr/>
        </p:nvSpPr>
        <p:spPr bwMode="auto">
          <a:xfrm rot="-3464522">
            <a:off x="5410902" y="1252755"/>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54" name="Text Box 28"/>
          <p:cNvSpPr txBox="1">
            <a:spLocks noChangeArrowheads="1"/>
          </p:cNvSpPr>
          <p:nvPr/>
        </p:nvSpPr>
        <p:spPr bwMode="auto">
          <a:xfrm rot="-3464522">
            <a:off x="5868102" y="1252755"/>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55" name="Text Box 30"/>
          <p:cNvSpPr txBox="1">
            <a:spLocks noChangeArrowheads="1"/>
          </p:cNvSpPr>
          <p:nvPr/>
        </p:nvSpPr>
        <p:spPr bwMode="auto">
          <a:xfrm rot="-3464522">
            <a:off x="6325302" y="1252755"/>
            <a:ext cx="2133600" cy="457200"/>
          </a:xfrm>
          <a:prstGeom prst="rect">
            <a:avLst/>
          </a:prstGeom>
          <a:noFill/>
          <a:ln w="9525">
            <a:noFill/>
            <a:miter lim="800000"/>
            <a:headEnd/>
            <a:tailEnd/>
          </a:ln>
        </p:spPr>
        <p:txBody>
          <a:bodyPr>
            <a:spAutoFit/>
          </a:bodyPr>
          <a:lstStyle/>
          <a:p>
            <a:pPr algn="l" eaLnBrk="0" hangingPunct="0">
              <a:spcBef>
                <a:spcPct val="50000"/>
              </a:spcBef>
            </a:pPr>
            <a:r>
              <a:rPr lang="en-US" sz="2400">
                <a:solidFill>
                  <a:srgbClr val="000000"/>
                </a:solidFill>
              </a:rPr>
              <a:t>Event</a:t>
            </a:r>
          </a:p>
        </p:txBody>
      </p:sp>
      <p:sp>
        <p:nvSpPr>
          <p:cNvPr id="56" name="Rectangle 4"/>
          <p:cNvSpPr txBox="1">
            <a:spLocks noChangeArrowheads="1"/>
          </p:cNvSpPr>
          <p:nvPr/>
        </p:nvSpPr>
        <p:spPr bwMode="auto">
          <a:xfrm>
            <a:off x="0" y="0"/>
            <a:ext cx="9144000" cy="12192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Non-Narrative:</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Episode</a:t>
            </a:r>
          </a:p>
        </p:txBody>
      </p:sp>
    </p:spTree>
    <p:extLst>
      <p:ext uri="{BB962C8B-B14F-4D97-AF65-F5344CB8AC3E}">
        <p14:creationId xmlns:p14="http://schemas.microsoft.com/office/powerpoint/2010/main" val="38110460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609601" y="76200"/>
            <a:ext cx="7848600" cy="1219200"/>
          </a:xfrm>
          <a:prstGeom prst="rect">
            <a:avLst/>
          </a:prstGeom>
          <a:blipFill>
            <a:blip r:embed="rId3" cstate="print"/>
            <a:stretch>
              <a:fillRect/>
            </a:stretch>
          </a:blipFill>
          <a:ln w="12700">
            <a:solidFill>
              <a:schemeClr val="tx1"/>
            </a:solidFill>
            <a:miter lim="800000"/>
            <a:headEnd/>
            <a:tailEnd/>
          </a:ln>
          <a:effectLst/>
        </p:spPr>
        <p:txBody>
          <a:bodyPr wrap="none" anchor="ctr"/>
          <a:lstStyle/>
          <a:p>
            <a:pPr algn="l" eaLnBrk="0" hangingPunct="0">
              <a:defRPr/>
            </a:pPr>
            <a:endParaRPr lang="en-US" sz="2800">
              <a:solidFill>
                <a:srgbClr val="000099"/>
              </a:solidFill>
            </a:endParaRPr>
          </a:p>
        </p:txBody>
      </p:sp>
      <p:sp>
        <p:nvSpPr>
          <p:cNvPr id="228356" name="Rectangle 4"/>
          <p:cNvSpPr>
            <a:spLocks noGrp="1" noChangeArrowheads="1"/>
          </p:cNvSpPr>
          <p:nvPr>
            <p:ph type="title" idx="4294967295"/>
          </p:nvPr>
        </p:nvSpPr>
        <p:spPr>
          <a:xfrm>
            <a:off x="0" y="384175"/>
            <a:ext cx="9144000" cy="911225"/>
          </a:xfrm>
        </p:spPr>
        <p:txBody>
          <a:bodyPr/>
          <a:lstStyle/>
          <a:p>
            <a:pPr eaLnBrk="1" hangingPunct="1">
              <a:defRPr/>
            </a:pPr>
            <a:r>
              <a:rPr lang="en-US" sz="40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Today’s Agenda</a:t>
            </a:r>
          </a:p>
        </p:txBody>
      </p:sp>
      <p:sp>
        <p:nvSpPr>
          <p:cNvPr id="228357" name="Rectangle 5"/>
          <p:cNvSpPr>
            <a:spLocks noGrp="1" noChangeArrowheads="1"/>
          </p:cNvSpPr>
          <p:nvPr>
            <p:ph type="body" idx="4294967295"/>
          </p:nvPr>
        </p:nvSpPr>
        <p:spPr>
          <a:xfrm>
            <a:off x="642583" y="1447800"/>
            <a:ext cx="7815617" cy="3810000"/>
          </a:xfrm>
          <a:gradFill>
            <a:gsLst>
              <a:gs pos="0">
                <a:schemeClr val="tx1"/>
              </a:gs>
              <a:gs pos="50000">
                <a:schemeClr val="accent1">
                  <a:tint val="44500"/>
                  <a:satMod val="160000"/>
                  <a:alpha val="75000"/>
                </a:schemeClr>
              </a:gs>
              <a:gs pos="100000">
                <a:schemeClr val="accent5">
                  <a:lumMod val="40000"/>
                  <a:lumOff val="60000"/>
                  <a:alpha val="0"/>
                </a:schemeClr>
              </a:gs>
            </a:gsLst>
            <a:lin ang="5400000" scaled="0"/>
          </a:gradFill>
        </p:spPr>
        <p:txBody>
          <a:bodyPr/>
          <a:lstStyle/>
          <a:p>
            <a:pPr marL="463550" indent="-463550" eaLnBrk="1" hangingPunct="1">
              <a:lnSpc>
                <a:spcPct val="90000"/>
              </a:lnSpc>
              <a:buClr>
                <a:schemeClr val="accent2">
                  <a:lumMod val="75000"/>
                </a:schemeClr>
              </a:buClr>
              <a:buAutoNum type="arabicPeriod"/>
              <a:defRPr/>
            </a:pPr>
            <a:r>
              <a:rPr lang="en-US" sz="2800" b="1" dirty="0" smtClean="0">
                <a:solidFill>
                  <a:schemeClr val="accent4">
                    <a:lumMod val="10000"/>
                  </a:schemeClr>
                </a:solidFill>
                <a:effectLst/>
                <a:latin typeface="Calibri" pitchFamily="34" charset="0"/>
              </a:rPr>
              <a:t>Describe the purpose of today’s strategy by explaining different philosophies of learning</a:t>
            </a:r>
          </a:p>
          <a:p>
            <a:pPr marL="463550" indent="-463550" eaLnBrk="1" hangingPunct="1">
              <a:lnSpc>
                <a:spcPct val="90000"/>
              </a:lnSpc>
              <a:buClr>
                <a:schemeClr val="accent2">
                  <a:lumMod val="75000"/>
                </a:schemeClr>
              </a:buClr>
              <a:buFont typeface="Wingdings" pitchFamily="2" charset="2"/>
              <a:buAutoNum type="arabicPeriod"/>
              <a:defRPr/>
            </a:pPr>
            <a:r>
              <a:rPr lang="en-US" sz="2800" b="1" dirty="0" smtClean="0">
                <a:solidFill>
                  <a:schemeClr val="accent4">
                    <a:lumMod val="10000"/>
                  </a:schemeClr>
                </a:solidFill>
                <a:effectLst>
                  <a:outerShdw blurRad="25400" dist="25400" dir="2700000" algn="tl">
                    <a:schemeClr val="tx1"/>
                  </a:outerShdw>
                </a:effectLst>
                <a:latin typeface="Calibri" pitchFamily="34" charset="0"/>
              </a:rPr>
              <a:t>Show understanding of information-processing tools (NLRs and Summarizing Strategies) by using them to summarize information.</a:t>
            </a:r>
          </a:p>
          <a:p>
            <a:pPr marL="463550" indent="-463550" eaLnBrk="1" hangingPunct="1">
              <a:lnSpc>
                <a:spcPct val="90000"/>
              </a:lnSpc>
              <a:buClr>
                <a:schemeClr val="accent2">
                  <a:lumMod val="75000"/>
                </a:schemeClr>
              </a:buClr>
              <a:buFont typeface="Wingdings" pitchFamily="2" charset="2"/>
              <a:buAutoNum type="arabicPeriod"/>
              <a:defRPr/>
            </a:pPr>
            <a:r>
              <a:rPr lang="en-US" sz="2800" b="1" dirty="0" smtClean="0">
                <a:effectLst>
                  <a:outerShdw blurRad="25400" dist="25400" dir="2700000" algn="tl">
                    <a:srgbClr val="000000"/>
                  </a:outerShdw>
                </a:effectLst>
                <a:latin typeface="Calibri" pitchFamily="34" charset="0"/>
              </a:rPr>
              <a:t>Apply information-processing strategies in the classroom to increase student achievement.</a:t>
            </a:r>
          </a:p>
        </p:txBody>
      </p:sp>
      <p:sp>
        <p:nvSpPr>
          <p:cNvPr id="228358" name="Rectangle 6"/>
          <p:cNvSpPr>
            <a:spLocks noChangeArrowheads="1"/>
          </p:cNvSpPr>
          <p:nvPr/>
        </p:nvSpPr>
        <p:spPr bwMode="auto">
          <a:xfrm>
            <a:off x="36513" y="211137"/>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Tree>
    <p:extLst>
      <p:ext uri="{BB962C8B-B14F-4D97-AF65-F5344CB8AC3E}">
        <p14:creationId xmlns:p14="http://schemas.microsoft.com/office/powerpoint/2010/main" val="3529460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Effect transition="in" filter="fade">
                                      <p:cBhvr>
                                        <p:cTn id="7" dur="500"/>
                                        <p:tgtEl>
                                          <p:spTgt spid="228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8357">
                                            <p:txEl>
                                              <p:pRg st="1" end="1"/>
                                            </p:txEl>
                                          </p:spTgt>
                                        </p:tgtEl>
                                        <p:attrNameLst>
                                          <p:attrName>style.visibility</p:attrName>
                                        </p:attrNameLst>
                                      </p:cBhvr>
                                      <p:to>
                                        <p:strVal val="visible"/>
                                      </p:to>
                                    </p:set>
                                    <p:animEffect transition="in" filter="fade">
                                      <p:cBhvr>
                                        <p:cTn id="12" dur="500"/>
                                        <p:tgtEl>
                                          <p:spTgt spid="2283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8357">
                                            <p:txEl>
                                              <p:pRg st="2" end="2"/>
                                            </p:txEl>
                                          </p:spTgt>
                                        </p:tgtEl>
                                        <p:attrNameLst>
                                          <p:attrName>style.visibility</p:attrName>
                                        </p:attrNameLst>
                                      </p:cBhvr>
                                      <p:to>
                                        <p:strVal val="visible"/>
                                      </p:to>
                                    </p:set>
                                    <p:animEffect transition="in" filter="fade">
                                      <p:cBhvr>
                                        <p:cTn id="17" dur="500"/>
                                        <p:tgtEl>
                                          <p:spTgt spid="2283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4889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18" name="Rectangle 4"/>
          <p:cNvSpPr>
            <a:spLocks noChangeArrowheads="1"/>
          </p:cNvSpPr>
          <p:nvPr/>
        </p:nvSpPr>
        <p:spPr bwMode="auto">
          <a:xfrm>
            <a:off x="609600" y="1295400"/>
            <a:ext cx="8077200" cy="4038600"/>
          </a:xfrm>
          <a:prstGeom prst="rect">
            <a:avLst/>
          </a:prstGeom>
          <a:solidFill>
            <a:srgbClr val="FFFFFF"/>
          </a:solidFill>
          <a:ln w="57150">
            <a:solidFill>
              <a:schemeClr val="tx1"/>
            </a:solidFill>
            <a:miter lim="800000"/>
            <a:headEnd/>
            <a:tailEnd/>
          </a:ln>
        </p:spPr>
        <p:txBody>
          <a:bodyPr wrap="none" anchor="ctr"/>
          <a:lstStyle/>
          <a:p>
            <a:endParaRPr lang="en-US">
              <a:solidFill>
                <a:srgbClr val="333399">
                  <a:lumMod val="60000"/>
                  <a:lumOff val="40000"/>
                </a:srgbClr>
              </a:solidFill>
            </a:endParaRPr>
          </a:p>
        </p:txBody>
      </p:sp>
      <p:sp>
        <p:nvSpPr>
          <p:cNvPr id="16" name="Line 6"/>
          <p:cNvSpPr>
            <a:spLocks noChangeShapeType="1"/>
          </p:cNvSpPr>
          <p:nvPr/>
        </p:nvSpPr>
        <p:spPr bwMode="auto">
          <a:xfrm>
            <a:off x="3124200" y="3276600"/>
            <a:ext cx="571500" cy="0"/>
          </a:xfrm>
          <a:prstGeom prst="line">
            <a:avLst/>
          </a:prstGeom>
          <a:noFill/>
          <a:ln w="38100">
            <a:solidFill>
              <a:schemeClr val="tx1"/>
            </a:solidFill>
            <a:round/>
            <a:headEnd/>
            <a:tailEnd type="triangle" w="med" len="med"/>
          </a:ln>
        </p:spPr>
        <p:txBody>
          <a:bodyPr/>
          <a:lstStyle/>
          <a:p>
            <a:endParaRPr lang="en-US">
              <a:solidFill>
                <a:srgbClr val="333399">
                  <a:lumMod val="60000"/>
                  <a:lumOff val="40000"/>
                </a:srgbClr>
              </a:solidFill>
            </a:endParaRPr>
          </a:p>
        </p:txBody>
      </p:sp>
      <p:sp>
        <p:nvSpPr>
          <p:cNvPr id="17" name="Oval 7"/>
          <p:cNvSpPr>
            <a:spLocks noChangeArrowheads="1"/>
          </p:cNvSpPr>
          <p:nvPr/>
        </p:nvSpPr>
        <p:spPr bwMode="auto">
          <a:xfrm>
            <a:off x="2362200" y="4724400"/>
            <a:ext cx="1371600" cy="381000"/>
          </a:xfrm>
          <a:prstGeom prst="ellipse">
            <a:avLst/>
          </a:prstGeom>
          <a:solidFill>
            <a:schemeClr val="bg1"/>
          </a:solidFill>
          <a:ln w="38100">
            <a:solidFill>
              <a:schemeClr val="tx1"/>
            </a:solidFill>
            <a:round/>
            <a:headEnd/>
            <a:tailEnd/>
          </a:ln>
        </p:spPr>
        <p:txBody>
          <a:bodyPr wrap="none" anchor="ctr"/>
          <a:lstStyle/>
          <a:p>
            <a:pPr eaLnBrk="0" hangingPunct="0"/>
            <a:r>
              <a:rPr lang="en-US" sz="1200" dirty="0" smtClean="0">
                <a:solidFill>
                  <a:srgbClr val="333399">
                    <a:lumMod val="60000"/>
                    <a:lumOff val="40000"/>
                  </a:srgbClr>
                </a:solidFill>
              </a:rPr>
              <a:t>Business owners</a:t>
            </a:r>
            <a:endParaRPr lang="en-US" sz="1200" dirty="0">
              <a:solidFill>
                <a:srgbClr val="333399">
                  <a:lumMod val="60000"/>
                  <a:lumOff val="40000"/>
                </a:srgbClr>
              </a:solidFill>
            </a:endParaRPr>
          </a:p>
        </p:txBody>
      </p:sp>
      <p:sp>
        <p:nvSpPr>
          <p:cNvPr id="30" name="Oval 8"/>
          <p:cNvSpPr>
            <a:spLocks noChangeArrowheads="1"/>
          </p:cNvSpPr>
          <p:nvPr/>
        </p:nvSpPr>
        <p:spPr bwMode="auto">
          <a:xfrm>
            <a:off x="4038600" y="4724400"/>
            <a:ext cx="1371600" cy="381000"/>
          </a:xfrm>
          <a:prstGeom prst="ellipse">
            <a:avLst/>
          </a:prstGeom>
          <a:solidFill>
            <a:schemeClr val="bg1"/>
          </a:solidFill>
          <a:ln w="38100">
            <a:solidFill>
              <a:schemeClr val="tx1"/>
            </a:solidFill>
            <a:round/>
            <a:headEnd/>
            <a:tailEnd/>
          </a:ln>
        </p:spPr>
        <p:txBody>
          <a:bodyPr wrap="none" anchor="ctr"/>
          <a:lstStyle/>
          <a:p>
            <a:pPr eaLnBrk="0" hangingPunct="0"/>
            <a:r>
              <a:rPr lang="en-US" sz="1200" dirty="0" smtClean="0">
                <a:solidFill>
                  <a:srgbClr val="333399">
                    <a:lumMod val="60000"/>
                    <a:lumOff val="40000"/>
                  </a:srgbClr>
                </a:solidFill>
              </a:rPr>
              <a:t>Fire/Police</a:t>
            </a:r>
            <a:endParaRPr lang="en-US" sz="1200" dirty="0">
              <a:solidFill>
                <a:srgbClr val="333399">
                  <a:lumMod val="60000"/>
                  <a:lumOff val="40000"/>
                </a:srgbClr>
              </a:solidFill>
            </a:endParaRPr>
          </a:p>
        </p:txBody>
      </p:sp>
      <p:sp>
        <p:nvSpPr>
          <p:cNvPr id="31" name="Oval 9"/>
          <p:cNvSpPr>
            <a:spLocks noChangeArrowheads="1"/>
          </p:cNvSpPr>
          <p:nvPr/>
        </p:nvSpPr>
        <p:spPr bwMode="auto">
          <a:xfrm>
            <a:off x="5638800" y="4724400"/>
            <a:ext cx="1447800" cy="381000"/>
          </a:xfrm>
          <a:prstGeom prst="ellipse">
            <a:avLst/>
          </a:prstGeom>
          <a:solidFill>
            <a:schemeClr val="bg1"/>
          </a:solidFill>
          <a:ln w="38100">
            <a:solidFill>
              <a:schemeClr val="tx1"/>
            </a:solidFill>
            <a:round/>
            <a:headEnd/>
            <a:tailEnd/>
          </a:ln>
        </p:spPr>
        <p:txBody>
          <a:bodyPr wrap="none" anchor="ctr"/>
          <a:lstStyle/>
          <a:p>
            <a:pPr eaLnBrk="0" hangingPunct="0"/>
            <a:r>
              <a:rPr lang="en-US" sz="1200" dirty="0" smtClean="0">
                <a:solidFill>
                  <a:srgbClr val="333399">
                    <a:lumMod val="60000"/>
                    <a:lumOff val="40000"/>
                  </a:srgbClr>
                </a:solidFill>
              </a:rPr>
              <a:t>Citizens of Tucson</a:t>
            </a:r>
            <a:endParaRPr lang="en-US" sz="1200" dirty="0">
              <a:solidFill>
                <a:srgbClr val="333399">
                  <a:lumMod val="60000"/>
                  <a:lumOff val="40000"/>
                </a:srgbClr>
              </a:solidFill>
            </a:endParaRPr>
          </a:p>
        </p:txBody>
      </p:sp>
      <p:sp>
        <p:nvSpPr>
          <p:cNvPr id="32" name="Line 10"/>
          <p:cNvSpPr>
            <a:spLocks noChangeShapeType="1"/>
          </p:cNvSpPr>
          <p:nvPr/>
        </p:nvSpPr>
        <p:spPr bwMode="auto">
          <a:xfrm>
            <a:off x="5562600" y="3276600"/>
            <a:ext cx="647700" cy="0"/>
          </a:xfrm>
          <a:prstGeom prst="line">
            <a:avLst/>
          </a:prstGeom>
          <a:noFill/>
          <a:ln w="38100">
            <a:solidFill>
              <a:schemeClr val="tx1"/>
            </a:solidFill>
            <a:round/>
            <a:headEnd/>
            <a:tailEnd type="triangle" w="med" len="med"/>
          </a:ln>
        </p:spPr>
        <p:txBody>
          <a:bodyPr/>
          <a:lstStyle/>
          <a:p>
            <a:endParaRPr lang="en-US">
              <a:solidFill>
                <a:srgbClr val="333399">
                  <a:lumMod val="60000"/>
                  <a:lumOff val="40000"/>
                </a:srgbClr>
              </a:solidFill>
            </a:endParaRPr>
          </a:p>
        </p:txBody>
      </p:sp>
      <p:sp>
        <p:nvSpPr>
          <p:cNvPr id="33" name="Line 11"/>
          <p:cNvSpPr>
            <a:spLocks noChangeShapeType="1"/>
          </p:cNvSpPr>
          <p:nvPr/>
        </p:nvSpPr>
        <p:spPr bwMode="auto">
          <a:xfrm flipV="1">
            <a:off x="4724400" y="3429000"/>
            <a:ext cx="0" cy="12954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34" name="Line 12"/>
          <p:cNvSpPr>
            <a:spLocks noChangeShapeType="1"/>
          </p:cNvSpPr>
          <p:nvPr/>
        </p:nvSpPr>
        <p:spPr bwMode="auto">
          <a:xfrm flipV="1">
            <a:off x="3048000" y="4038600"/>
            <a:ext cx="1676400" cy="6858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35" name="Line 13"/>
          <p:cNvSpPr>
            <a:spLocks noChangeShapeType="1"/>
          </p:cNvSpPr>
          <p:nvPr/>
        </p:nvSpPr>
        <p:spPr bwMode="auto">
          <a:xfrm>
            <a:off x="4724400" y="4038600"/>
            <a:ext cx="1600200" cy="6858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36" name="Line 14"/>
          <p:cNvSpPr>
            <a:spLocks noChangeShapeType="1"/>
          </p:cNvSpPr>
          <p:nvPr/>
        </p:nvSpPr>
        <p:spPr bwMode="auto">
          <a:xfrm flipH="1" flipV="1">
            <a:off x="3124200" y="2286000"/>
            <a:ext cx="685800" cy="7620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37" name="Line 15"/>
          <p:cNvSpPr>
            <a:spLocks noChangeShapeType="1"/>
          </p:cNvSpPr>
          <p:nvPr/>
        </p:nvSpPr>
        <p:spPr bwMode="auto">
          <a:xfrm flipV="1">
            <a:off x="3124200" y="2057400"/>
            <a:ext cx="0" cy="2286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38" name="Line 16"/>
          <p:cNvSpPr>
            <a:spLocks noChangeShapeType="1"/>
          </p:cNvSpPr>
          <p:nvPr/>
        </p:nvSpPr>
        <p:spPr bwMode="auto">
          <a:xfrm flipH="1" flipV="1">
            <a:off x="2971800" y="2209800"/>
            <a:ext cx="152400" cy="762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39" name="Line 17"/>
          <p:cNvSpPr>
            <a:spLocks noChangeShapeType="1"/>
          </p:cNvSpPr>
          <p:nvPr/>
        </p:nvSpPr>
        <p:spPr bwMode="auto">
          <a:xfrm flipH="1">
            <a:off x="2971800" y="2286000"/>
            <a:ext cx="152400" cy="1524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0" name="Text Box 18"/>
          <p:cNvSpPr txBox="1">
            <a:spLocks noChangeArrowheads="1"/>
          </p:cNvSpPr>
          <p:nvPr/>
        </p:nvSpPr>
        <p:spPr bwMode="auto">
          <a:xfrm>
            <a:off x="1752600" y="2362200"/>
            <a:ext cx="1371600" cy="307777"/>
          </a:xfrm>
          <a:prstGeom prst="rect">
            <a:avLst/>
          </a:prstGeom>
          <a:noFill/>
          <a:ln w="38100">
            <a:noFill/>
            <a:miter lim="800000"/>
            <a:headEnd/>
            <a:tailEnd/>
          </a:ln>
        </p:spPr>
        <p:txBody>
          <a:bodyPr>
            <a:spAutoFit/>
          </a:bodyPr>
          <a:lstStyle/>
          <a:p>
            <a:pPr eaLnBrk="0" hangingPunct="0">
              <a:spcBef>
                <a:spcPct val="50000"/>
              </a:spcBef>
            </a:pPr>
            <a:r>
              <a:rPr lang="en-US" sz="1400" dirty="0" smtClean="0">
                <a:solidFill>
                  <a:srgbClr val="333399">
                    <a:lumMod val="60000"/>
                    <a:lumOff val="40000"/>
                  </a:srgbClr>
                </a:solidFill>
              </a:rPr>
              <a:t>March 1997</a:t>
            </a:r>
            <a:endParaRPr lang="en-US" sz="1400" dirty="0">
              <a:solidFill>
                <a:srgbClr val="333399">
                  <a:lumMod val="60000"/>
                  <a:lumOff val="40000"/>
                </a:srgbClr>
              </a:solidFill>
            </a:endParaRPr>
          </a:p>
        </p:txBody>
      </p:sp>
      <p:sp>
        <p:nvSpPr>
          <p:cNvPr id="41" name="Text Box 19"/>
          <p:cNvSpPr txBox="1">
            <a:spLocks noChangeArrowheads="1"/>
          </p:cNvSpPr>
          <p:nvPr/>
        </p:nvSpPr>
        <p:spPr bwMode="auto">
          <a:xfrm>
            <a:off x="1752600" y="1981200"/>
            <a:ext cx="1371600" cy="307777"/>
          </a:xfrm>
          <a:prstGeom prst="rect">
            <a:avLst/>
          </a:prstGeom>
          <a:noFill/>
          <a:ln w="38100">
            <a:noFill/>
            <a:miter lim="800000"/>
            <a:headEnd/>
            <a:tailEnd/>
          </a:ln>
        </p:spPr>
        <p:txBody>
          <a:bodyPr>
            <a:spAutoFit/>
          </a:bodyPr>
          <a:lstStyle/>
          <a:p>
            <a:pPr eaLnBrk="0" hangingPunct="0">
              <a:spcBef>
                <a:spcPct val="50000"/>
              </a:spcBef>
            </a:pPr>
            <a:r>
              <a:rPr lang="en-US" sz="1400" dirty="0" smtClean="0">
                <a:solidFill>
                  <a:srgbClr val="333399">
                    <a:lumMod val="60000"/>
                    <a:lumOff val="40000"/>
                  </a:srgbClr>
                </a:solidFill>
              </a:rPr>
              <a:t>4</a:t>
            </a:r>
            <a:r>
              <a:rPr lang="en-US" sz="1400" baseline="30000" dirty="0" smtClean="0">
                <a:solidFill>
                  <a:srgbClr val="333399">
                    <a:lumMod val="60000"/>
                    <a:lumOff val="40000"/>
                  </a:srgbClr>
                </a:solidFill>
              </a:rPr>
              <a:t>th</a:t>
            </a:r>
            <a:r>
              <a:rPr lang="en-US" sz="1400" dirty="0" smtClean="0">
                <a:solidFill>
                  <a:srgbClr val="333399">
                    <a:lumMod val="60000"/>
                    <a:lumOff val="40000"/>
                  </a:srgbClr>
                </a:solidFill>
              </a:rPr>
              <a:t> Avenue</a:t>
            </a:r>
            <a:endParaRPr lang="en-US" sz="1400" dirty="0">
              <a:solidFill>
                <a:srgbClr val="333399">
                  <a:lumMod val="60000"/>
                  <a:lumOff val="40000"/>
                </a:srgbClr>
              </a:solidFill>
            </a:endParaRPr>
          </a:p>
        </p:txBody>
      </p:sp>
      <p:sp>
        <p:nvSpPr>
          <p:cNvPr id="42" name="Text Box 20"/>
          <p:cNvSpPr txBox="1">
            <a:spLocks noChangeArrowheads="1"/>
          </p:cNvSpPr>
          <p:nvPr/>
        </p:nvSpPr>
        <p:spPr bwMode="auto">
          <a:xfrm>
            <a:off x="2362200" y="1676400"/>
            <a:ext cx="1600200" cy="307777"/>
          </a:xfrm>
          <a:prstGeom prst="rect">
            <a:avLst/>
          </a:prstGeom>
          <a:noFill/>
          <a:ln w="38100">
            <a:noFill/>
            <a:miter lim="800000"/>
            <a:headEnd/>
            <a:tailEnd/>
          </a:ln>
        </p:spPr>
        <p:txBody>
          <a:bodyPr>
            <a:spAutoFit/>
          </a:bodyPr>
          <a:lstStyle/>
          <a:p>
            <a:pPr eaLnBrk="0" hangingPunct="0">
              <a:spcBef>
                <a:spcPct val="50000"/>
              </a:spcBef>
            </a:pPr>
            <a:r>
              <a:rPr lang="en-US" sz="1400" dirty="0" smtClean="0">
                <a:solidFill>
                  <a:srgbClr val="333399">
                    <a:lumMod val="60000"/>
                    <a:lumOff val="40000"/>
                  </a:srgbClr>
                </a:solidFill>
              </a:rPr>
              <a:t>10 hour period</a:t>
            </a:r>
            <a:endParaRPr lang="en-US" sz="1400" dirty="0">
              <a:solidFill>
                <a:srgbClr val="333399">
                  <a:lumMod val="60000"/>
                  <a:lumOff val="40000"/>
                </a:srgbClr>
              </a:solidFill>
            </a:endParaRPr>
          </a:p>
        </p:txBody>
      </p:sp>
      <p:sp>
        <p:nvSpPr>
          <p:cNvPr id="43" name="Line 21"/>
          <p:cNvSpPr>
            <a:spLocks noChangeShapeType="1"/>
          </p:cNvSpPr>
          <p:nvPr/>
        </p:nvSpPr>
        <p:spPr bwMode="auto">
          <a:xfrm flipV="1">
            <a:off x="5667375" y="2438400"/>
            <a:ext cx="276225" cy="6096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4" name="Line 22"/>
          <p:cNvSpPr>
            <a:spLocks noChangeShapeType="1"/>
          </p:cNvSpPr>
          <p:nvPr/>
        </p:nvSpPr>
        <p:spPr bwMode="auto">
          <a:xfrm>
            <a:off x="5334000" y="2438400"/>
            <a:ext cx="1676400" cy="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5" name="Line 23"/>
          <p:cNvSpPr>
            <a:spLocks noChangeShapeType="1"/>
          </p:cNvSpPr>
          <p:nvPr/>
        </p:nvSpPr>
        <p:spPr bwMode="auto">
          <a:xfrm flipV="1">
            <a:off x="5638800" y="1600200"/>
            <a:ext cx="533400" cy="8382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6" name="Line 25"/>
          <p:cNvSpPr>
            <a:spLocks noChangeShapeType="1"/>
          </p:cNvSpPr>
          <p:nvPr/>
        </p:nvSpPr>
        <p:spPr bwMode="auto">
          <a:xfrm flipV="1">
            <a:off x="6096000" y="1600200"/>
            <a:ext cx="533400" cy="8382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7" name="Line 27"/>
          <p:cNvSpPr>
            <a:spLocks noChangeShapeType="1"/>
          </p:cNvSpPr>
          <p:nvPr/>
        </p:nvSpPr>
        <p:spPr bwMode="auto">
          <a:xfrm flipV="1">
            <a:off x="6553200" y="1600200"/>
            <a:ext cx="533400" cy="8382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8" name="Line 29"/>
          <p:cNvSpPr>
            <a:spLocks noChangeShapeType="1"/>
          </p:cNvSpPr>
          <p:nvPr/>
        </p:nvSpPr>
        <p:spPr bwMode="auto">
          <a:xfrm flipV="1">
            <a:off x="7010400" y="1600200"/>
            <a:ext cx="533400" cy="838200"/>
          </a:xfrm>
          <a:prstGeom prst="line">
            <a:avLst/>
          </a:prstGeom>
          <a:noFill/>
          <a:ln w="38100">
            <a:solidFill>
              <a:schemeClr val="tx1"/>
            </a:solidFill>
            <a:round/>
            <a:headEnd/>
            <a:tailEnd/>
          </a:ln>
        </p:spPr>
        <p:txBody>
          <a:bodyPr/>
          <a:lstStyle/>
          <a:p>
            <a:endParaRPr lang="en-US">
              <a:solidFill>
                <a:srgbClr val="333399">
                  <a:lumMod val="60000"/>
                  <a:lumOff val="40000"/>
                </a:srgbClr>
              </a:solidFill>
            </a:endParaRPr>
          </a:p>
        </p:txBody>
      </p:sp>
      <p:sp>
        <p:nvSpPr>
          <p:cNvPr id="49" name="Oval 31"/>
          <p:cNvSpPr>
            <a:spLocks noChangeArrowheads="1"/>
          </p:cNvSpPr>
          <p:nvPr/>
        </p:nvSpPr>
        <p:spPr bwMode="auto">
          <a:xfrm>
            <a:off x="1295400" y="2819400"/>
            <a:ext cx="2133600" cy="914400"/>
          </a:xfrm>
          <a:prstGeom prst="ellipse">
            <a:avLst/>
          </a:prstGeom>
          <a:solidFill>
            <a:schemeClr val="bg1"/>
          </a:solidFill>
          <a:ln w="38100">
            <a:solidFill>
              <a:schemeClr val="tx1"/>
            </a:solidFill>
            <a:round/>
            <a:headEnd/>
            <a:tailEnd/>
          </a:ln>
        </p:spPr>
        <p:txBody>
          <a:bodyPr wrap="none" anchor="ctr"/>
          <a:lstStyle/>
          <a:p>
            <a:pPr eaLnBrk="0" hangingPunct="0"/>
            <a:r>
              <a:rPr lang="en-US" sz="1400" dirty="0" smtClean="0">
                <a:solidFill>
                  <a:srgbClr val="333399">
                    <a:lumMod val="60000"/>
                    <a:lumOff val="40000"/>
                  </a:srgbClr>
                </a:solidFill>
              </a:rPr>
              <a:t>UA won NCAA </a:t>
            </a:r>
          </a:p>
          <a:p>
            <a:pPr eaLnBrk="0" hangingPunct="0"/>
            <a:r>
              <a:rPr lang="en-US" sz="1400" dirty="0" smtClean="0">
                <a:solidFill>
                  <a:srgbClr val="333399">
                    <a:lumMod val="60000"/>
                    <a:lumOff val="40000"/>
                  </a:srgbClr>
                </a:solidFill>
              </a:rPr>
              <a:t>National Championship</a:t>
            </a:r>
            <a:endParaRPr lang="en-US" sz="1400" dirty="0">
              <a:solidFill>
                <a:srgbClr val="333399">
                  <a:lumMod val="60000"/>
                  <a:lumOff val="40000"/>
                </a:srgbClr>
              </a:solidFill>
            </a:endParaRPr>
          </a:p>
        </p:txBody>
      </p:sp>
      <p:sp>
        <p:nvSpPr>
          <p:cNvPr id="50" name="Rectangle 32"/>
          <p:cNvSpPr>
            <a:spLocks noChangeArrowheads="1"/>
          </p:cNvSpPr>
          <p:nvPr/>
        </p:nvSpPr>
        <p:spPr bwMode="auto">
          <a:xfrm>
            <a:off x="3733800" y="2971800"/>
            <a:ext cx="1981200" cy="609600"/>
          </a:xfrm>
          <a:prstGeom prst="rect">
            <a:avLst/>
          </a:prstGeom>
          <a:solidFill>
            <a:schemeClr val="bg1"/>
          </a:solidFill>
          <a:ln w="38100">
            <a:solidFill>
              <a:schemeClr val="tx1"/>
            </a:solidFill>
            <a:miter lim="800000"/>
            <a:headEnd/>
            <a:tailEnd/>
          </a:ln>
        </p:spPr>
        <p:txBody>
          <a:bodyPr wrap="none" anchor="ctr"/>
          <a:lstStyle/>
          <a:p>
            <a:pPr eaLnBrk="0" hangingPunct="0"/>
            <a:r>
              <a:rPr lang="en-US" dirty="0" smtClean="0">
                <a:solidFill>
                  <a:srgbClr val="333399">
                    <a:lumMod val="60000"/>
                    <a:lumOff val="40000"/>
                  </a:srgbClr>
                </a:solidFill>
              </a:rPr>
              <a:t>Riots on 4</a:t>
            </a:r>
            <a:r>
              <a:rPr lang="en-US" baseline="30000" dirty="0" smtClean="0">
                <a:solidFill>
                  <a:srgbClr val="333399">
                    <a:lumMod val="60000"/>
                    <a:lumOff val="40000"/>
                  </a:srgbClr>
                </a:solidFill>
              </a:rPr>
              <a:t>th</a:t>
            </a:r>
            <a:r>
              <a:rPr lang="en-US" dirty="0" smtClean="0">
                <a:solidFill>
                  <a:srgbClr val="333399">
                    <a:lumMod val="60000"/>
                    <a:lumOff val="40000"/>
                  </a:srgbClr>
                </a:solidFill>
              </a:rPr>
              <a:t> Ave</a:t>
            </a:r>
            <a:r>
              <a:rPr lang="en-US" sz="2400" dirty="0" smtClean="0">
                <a:solidFill>
                  <a:srgbClr val="333399">
                    <a:lumMod val="60000"/>
                    <a:lumOff val="40000"/>
                  </a:srgbClr>
                </a:solidFill>
              </a:rPr>
              <a:t>.</a:t>
            </a:r>
            <a:endParaRPr lang="en-US" sz="2400" dirty="0">
              <a:solidFill>
                <a:srgbClr val="333399">
                  <a:lumMod val="60000"/>
                  <a:lumOff val="40000"/>
                </a:srgbClr>
              </a:solidFill>
            </a:endParaRPr>
          </a:p>
        </p:txBody>
      </p:sp>
      <p:sp>
        <p:nvSpPr>
          <p:cNvPr id="51" name="Oval 33"/>
          <p:cNvSpPr>
            <a:spLocks noChangeArrowheads="1"/>
          </p:cNvSpPr>
          <p:nvPr/>
        </p:nvSpPr>
        <p:spPr bwMode="auto">
          <a:xfrm>
            <a:off x="6248400" y="2895600"/>
            <a:ext cx="1752600" cy="838200"/>
          </a:xfrm>
          <a:prstGeom prst="ellipse">
            <a:avLst/>
          </a:prstGeom>
          <a:solidFill>
            <a:schemeClr val="bg1"/>
          </a:solidFill>
          <a:ln w="38100">
            <a:solidFill>
              <a:schemeClr val="tx1"/>
            </a:solidFill>
            <a:round/>
            <a:headEnd/>
            <a:tailEnd/>
          </a:ln>
        </p:spPr>
        <p:txBody>
          <a:bodyPr wrap="none" anchor="ctr"/>
          <a:lstStyle/>
          <a:p>
            <a:pPr eaLnBrk="0" hangingPunct="0"/>
            <a:r>
              <a:rPr lang="en-US" sz="1400" dirty="0" smtClean="0">
                <a:solidFill>
                  <a:srgbClr val="333399">
                    <a:lumMod val="60000"/>
                    <a:lumOff val="40000"/>
                  </a:srgbClr>
                </a:solidFill>
              </a:rPr>
              <a:t>Negative publicity</a:t>
            </a:r>
            <a:endParaRPr lang="en-US" sz="1400" dirty="0">
              <a:solidFill>
                <a:srgbClr val="333399">
                  <a:lumMod val="60000"/>
                  <a:lumOff val="40000"/>
                </a:srgbClr>
              </a:solidFill>
            </a:endParaRPr>
          </a:p>
        </p:txBody>
      </p:sp>
      <p:sp>
        <p:nvSpPr>
          <p:cNvPr id="52" name="Text Box 24"/>
          <p:cNvSpPr txBox="1">
            <a:spLocks noChangeArrowheads="1"/>
          </p:cNvSpPr>
          <p:nvPr/>
        </p:nvSpPr>
        <p:spPr bwMode="auto">
          <a:xfrm rot="-3464522">
            <a:off x="4781451" y="1733392"/>
            <a:ext cx="1684786" cy="523220"/>
          </a:xfrm>
          <a:prstGeom prst="rect">
            <a:avLst/>
          </a:prstGeom>
          <a:noFill/>
          <a:ln w="9525">
            <a:noFill/>
            <a:miter lim="800000"/>
            <a:headEnd/>
            <a:tailEnd/>
          </a:ln>
        </p:spPr>
        <p:txBody>
          <a:bodyPr wrap="square">
            <a:spAutoFit/>
          </a:bodyPr>
          <a:lstStyle/>
          <a:p>
            <a:pPr eaLnBrk="0" hangingPunct="0">
              <a:spcBef>
                <a:spcPct val="50000"/>
              </a:spcBef>
            </a:pPr>
            <a:r>
              <a:rPr lang="en-US" sz="1400" dirty="0" smtClean="0">
                <a:solidFill>
                  <a:srgbClr val="333399">
                    <a:lumMod val="60000"/>
                    <a:lumOff val="40000"/>
                  </a:srgbClr>
                </a:solidFill>
              </a:rPr>
              <a:t>Championship game</a:t>
            </a:r>
            <a:endParaRPr lang="en-US" sz="1400" dirty="0">
              <a:solidFill>
                <a:srgbClr val="333399">
                  <a:lumMod val="60000"/>
                  <a:lumOff val="40000"/>
                </a:srgbClr>
              </a:solidFill>
            </a:endParaRPr>
          </a:p>
        </p:txBody>
      </p:sp>
      <p:sp>
        <p:nvSpPr>
          <p:cNvPr id="53" name="Text Box 26"/>
          <p:cNvSpPr txBox="1">
            <a:spLocks noChangeArrowheads="1"/>
          </p:cNvSpPr>
          <p:nvPr/>
        </p:nvSpPr>
        <p:spPr bwMode="auto">
          <a:xfrm rot="-3464522">
            <a:off x="5572355" y="1498672"/>
            <a:ext cx="1491470" cy="523220"/>
          </a:xfrm>
          <a:prstGeom prst="rect">
            <a:avLst/>
          </a:prstGeom>
          <a:noFill/>
          <a:ln w="9525">
            <a:noFill/>
            <a:miter lim="800000"/>
            <a:headEnd/>
            <a:tailEnd/>
          </a:ln>
        </p:spPr>
        <p:txBody>
          <a:bodyPr wrap="square">
            <a:spAutoFit/>
          </a:bodyPr>
          <a:lstStyle/>
          <a:p>
            <a:pPr algn="l" eaLnBrk="0" hangingPunct="0">
              <a:spcBef>
                <a:spcPct val="50000"/>
              </a:spcBef>
            </a:pPr>
            <a:r>
              <a:rPr lang="en-US" sz="1400" dirty="0" smtClean="0">
                <a:solidFill>
                  <a:srgbClr val="333399">
                    <a:lumMod val="60000"/>
                    <a:lumOff val="40000"/>
                  </a:srgbClr>
                </a:solidFill>
              </a:rPr>
              <a:t>Large # of  people </a:t>
            </a:r>
            <a:endParaRPr lang="en-US" sz="1400" dirty="0">
              <a:solidFill>
                <a:srgbClr val="333399">
                  <a:lumMod val="60000"/>
                  <a:lumOff val="40000"/>
                </a:srgbClr>
              </a:solidFill>
            </a:endParaRPr>
          </a:p>
        </p:txBody>
      </p:sp>
      <p:sp>
        <p:nvSpPr>
          <p:cNvPr id="54" name="Text Box 28"/>
          <p:cNvSpPr txBox="1">
            <a:spLocks noChangeArrowheads="1"/>
          </p:cNvSpPr>
          <p:nvPr/>
        </p:nvSpPr>
        <p:spPr bwMode="auto">
          <a:xfrm rot="-3464522">
            <a:off x="5804920" y="1439988"/>
            <a:ext cx="2133600" cy="307777"/>
          </a:xfrm>
          <a:prstGeom prst="rect">
            <a:avLst/>
          </a:prstGeom>
          <a:noFill/>
          <a:ln w="9525">
            <a:noFill/>
            <a:miter lim="800000"/>
            <a:headEnd/>
            <a:tailEnd/>
          </a:ln>
        </p:spPr>
        <p:txBody>
          <a:bodyPr>
            <a:spAutoFit/>
          </a:bodyPr>
          <a:lstStyle/>
          <a:p>
            <a:pPr algn="l" eaLnBrk="0" hangingPunct="0">
              <a:spcBef>
                <a:spcPct val="50000"/>
              </a:spcBef>
            </a:pPr>
            <a:r>
              <a:rPr lang="en-US" sz="1400" dirty="0" smtClean="0">
                <a:solidFill>
                  <a:srgbClr val="333399">
                    <a:lumMod val="60000"/>
                    <a:lumOff val="40000"/>
                  </a:srgbClr>
                </a:solidFill>
              </a:rPr>
              <a:t>“Hydrated” </a:t>
            </a:r>
            <a:endParaRPr lang="en-US" sz="1400" dirty="0">
              <a:solidFill>
                <a:srgbClr val="333399">
                  <a:lumMod val="60000"/>
                  <a:lumOff val="40000"/>
                </a:srgbClr>
              </a:solidFill>
            </a:endParaRPr>
          </a:p>
        </p:txBody>
      </p:sp>
      <p:sp>
        <p:nvSpPr>
          <p:cNvPr id="55" name="Text Box 30"/>
          <p:cNvSpPr txBox="1">
            <a:spLocks noChangeArrowheads="1"/>
          </p:cNvSpPr>
          <p:nvPr/>
        </p:nvSpPr>
        <p:spPr bwMode="auto">
          <a:xfrm rot="-3464522">
            <a:off x="6653953" y="1517418"/>
            <a:ext cx="1419530" cy="954107"/>
          </a:xfrm>
          <a:prstGeom prst="rect">
            <a:avLst/>
          </a:prstGeom>
          <a:noFill/>
          <a:ln w="9525">
            <a:noFill/>
            <a:miter lim="800000"/>
            <a:headEnd/>
            <a:tailEnd/>
          </a:ln>
        </p:spPr>
        <p:txBody>
          <a:bodyPr wrap="square">
            <a:spAutoFit/>
          </a:bodyPr>
          <a:lstStyle/>
          <a:p>
            <a:pPr algn="l" eaLnBrk="0" hangingPunct="0">
              <a:spcBef>
                <a:spcPct val="50000"/>
              </a:spcBef>
            </a:pPr>
            <a:r>
              <a:rPr lang="en-US" sz="1400" dirty="0" smtClean="0">
                <a:solidFill>
                  <a:srgbClr val="333399">
                    <a:lumMod val="60000"/>
                    <a:lumOff val="40000"/>
                  </a:srgbClr>
                </a:solidFill>
              </a:rPr>
              <a:t>Slow response                     by law enforcement</a:t>
            </a:r>
            <a:endParaRPr lang="en-US" sz="1400" dirty="0">
              <a:solidFill>
                <a:srgbClr val="333399">
                  <a:lumMod val="60000"/>
                  <a:lumOff val="40000"/>
                </a:srgbClr>
              </a:solidFill>
            </a:endParaRPr>
          </a:p>
        </p:txBody>
      </p:sp>
      <p:sp>
        <p:nvSpPr>
          <p:cNvPr id="56" name="Rectangle 4"/>
          <p:cNvSpPr txBox="1">
            <a:spLocks noChangeArrowheads="1"/>
          </p:cNvSpPr>
          <p:nvPr/>
        </p:nvSpPr>
        <p:spPr bwMode="auto">
          <a:xfrm>
            <a:off x="0" y="0"/>
            <a:ext cx="9144000" cy="12192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Non-Narrative:</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Episode</a:t>
            </a:r>
          </a:p>
        </p:txBody>
      </p:sp>
    </p:spTree>
    <p:extLst>
      <p:ext uri="{BB962C8B-B14F-4D97-AF65-F5344CB8AC3E}">
        <p14:creationId xmlns:p14="http://schemas.microsoft.com/office/powerpoint/2010/main" val="11279397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General Structures of Information</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8" name="Oval 7"/>
          <p:cNvSpPr/>
          <p:nvPr/>
        </p:nvSpPr>
        <p:spPr bwMode="auto">
          <a:xfrm>
            <a:off x="1295400" y="22741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sp>
        <p:nvSpPr>
          <p:cNvPr id="9" name="Oval 8"/>
          <p:cNvSpPr/>
          <p:nvPr/>
        </p:nvSpPr>
        <p:spPr bwMode="auto">
          <a:xfrm>
            <a:off x="6019800" y="22635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FF"/>
              </a:solidFill>
            </a:endParaRPr>
          </a:p>
        </p:txBody>
      </p:sp>
      <p:sp>
        <p:nvSpPr>
          <p:cNvPr id="10" name="Oval 9"/>
          <p:cNvSpPr/>
          <p:nvPr/>
        </p:nvSpPr>
        <p:spPr bwMode="auto">
          <a:xfrm>
            <a:off x="2286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sp>
        <p:nvSpPr>
          <p:cNvPr id="11" name="Oval 10"/>
          <p:cNvSpPr/>
          <p:nvPr/>
        </p:nvSpPr>
        <p:spPr bwMode="auto">
          <a:xfrm>
            <a:off x="26670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cxnSp>
        <p:nvCxnSpPr>
          <p:cNvPr id="13" name="Straight Connector 12"/>
          <p:cNvCxnSpPr>
            <a:stCxn id="10" idx="0"/>
            <a:endCxn id="8" idx="3"/>
          </p:cNvCxnSpPr>
          <p:nvPr/>
        </p:nvCxnSpPr>
        <p:spPr bwMode="auto">
          <a:xfrm rot="5400000" flipH="1" flipV="1">
            <a:off x="1144915" y="27051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26670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9906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cxnSp>
        <p:nvCxnSpPr>
          <p:cNvPr id="17" name="Straight Connector 16"/>
          <p:cNvCxnSpPr>
            <a:stCxn id="8" idx="0"/>
            <a:endCxn id="16" idx="3"/>
          </p:cNvCxnSpPr>
          <p:nvPr/>
        </p:nvCxnSpPr>
        <p:spPr bwMode="auto">
          <a:xfrm rot="5400000" flipH="1" flipV="1">
            <a:off x="2651193" y="12915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12482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1219200"/>
            <a:ext cx="1828800" cy="430887"/>
          </a:xfrm>
          <a:prstGeom prst="rect">
            <a:avLst/>
          </a:prstGeom>
          <a:noFill/>
        </p:spPr>
        <p:txBody>
          <a:bodyPr wrap="square" rtlCol="0">
            <a:spAutoFit/>
          </a:bodyPr>
          <a:lstStyle/>
          <a:p>
            <a:r>
              <a:rPr lang="en-US" sz="2200" dirty="0" smtClean="0">
                <a:solidFill>
                  <a:srgbClr val="000000">
                    <a:lumMod val="10000"/>
                  </a:srgbClr>
                </a:solidFill>
              </a:rPr>
              <a:t>Information</a:t>
            </a:r>
            <a:endParaRPr lang="en-US" sz="2200" dirty="0">
              <a:solidFill>
                <a:srgbClr val="000000">
                  <a:lumMod val="10000"/>
                </a:srgbClr>
              </a:solidFill>
            </a:endParaRPr>
          </a:p>
        </p:txBody>
      </p:sp>
      <p:sp>
        <p:nvSpPr>
          <p:cNvPr id="27" name="TextBox 26"/>
          <p:cNvSpPr txBox="1"/>
          <p:nvPr/>
        </p:nvSpPr>
        <p:spPr>
          <a:xfrm>
            <a:off x="1246496" y="23902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23933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31795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31741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sp>
        <p:nvSpPr>
          <p:cNvPr id="72" name="Oval 71"/>
          <p:cNvSpPr/>
          <p:nvPr/>
        </p:nvSpPr>
        <p:spPr bwMode="auto">
          <a:xfrm>
            <a:off x="73777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cxnSp>
        <p:nvCxnSpPr>
          <p:cNvPr id="73" name="Straight Connector 72"/>
          <p:cNvCxnSpPr>
            <a:stCxn id="71" idx="0"/>
          </p:cNvCxnSpPr>
          <p:nvPr/>
        </p:nvCxnSpPr>
        <p:spPr bwMode="auto">
          <a:xfrm rot="5400000" flipH="1" flipV="1">
            <a:off x="5855669" y="27051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26670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1514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33052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cxnSp>
        <p:nvCxnSpPr>
          <p:cNvPr id="25" name="Straight Connector 24"/>
          <p:cNvCxnSpPr/>
          <p:nvPr/>
        </p:nvCxnSpPr>
        <p:spPr bwMode="auto">
          <a:xfrm rot="5400000" flipH="1" flipV="1">
            <a:off x="3162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1" name="TextBox 30"/>
          <p:cNvSpPr txBox="1"/>
          <p:nvPr/>
        </p:nvSpPr>
        <p:spPr>
          <a:xfrm>
            <a:off x="2743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Time Sequence</a:t>
            </a:r>
            <a:endParaRPr lang="en-US" dirty="0">
              <a:solidFill>
                <a:srgbClr val="FF0000"/>
              </a:solidFill>
            </a:endParaRPr>
          </a:p>
        </p:txBody>
      </p:sp>
      <p:sp>
        <p:nvSpPr>
          <p:cNvPr id="32" name="TextBox 31"/>
          <p:cNvSpPr txBox="1"/>
          <p:nvPr/>
        </p:nvSpPr>
        <p:spPr>
          <a:xfrm>
            <a:off x="2743200" y="50352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Process</a:t>
            </a:r>
            <a:endParaRPr lang="en-US" dirty="0">
              <a:solidFill>
                <a:srgbClr val="FF0000"/>
              </a:solidFill>
            </a:endParaRPr>
          </a:p>
        </p:txBody>
      </p:sp>
      <p:sp>
        <p:nvSpPr>
          <p:cNvPr id="33" name="TextBox 32"/>
          <p:cNvSpPr txBox="1"/>
          <p:nvPr/>
        </p:nvSpPr>
        <p:spPr>
          <a:xfrm>
            <a:off x="2743200" y="55686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Episode</a:t>
            </a:r>
            <a:endParaRPr lang="en-US" dirty="0">
              <a:solidFill>
                <a:srgbClr val="FF0000"/>
              </a:solidFill>
            </a:endParaRPr>
          </a:p>
        </p:txBody>
      </p:sp>
      <p:cxnSp>
        <p:nvCxnSpPr>
          <p:cNvPr id="34" name="Straight Connector 33"/>
          <p:cNvCxnSpPr/>
          <p:nvPr/>
        </p:nvCxnSpPr>
        <p:spPr bwMode="auto">
          <a:xfrm rot="5400000" flipH="1" flipV="1">
            <a:off x="5448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5" name="TextBox 34"/>
          <p:cNvSpPr txBox="1"/>
          <p:nvPr/>
        </p:nvSpPr>
        <p:spPr>
          <a:xfrm>
            <a:off x="5029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Main Idea          &amp; Details</a:t>
            </a:r>
            <a:endParaRPr lang="en-US" dirty="0">
              <a:solidFill>
                <a:srgbClr val="0000FF"/>
              </a:solidFill>
            </a:endParaRPr>
          </a:p>
        </p:txBody>
      </p:sp>
      <p:sp>
        <p:nvSpPr>
          <p:cNvPr id="37" name="TextBox 36"/>
          <p:cNvSpPr txBox="1"/>
          <p:nvPr/>
        </p:nvSpPr>
        <p:spPr>
          <a:xfrm>
            <a:off x="5029200" y="4983698"/>
            <a:ext cx="1828800" cy="502702"/>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Claim &amp; Evidence</a:t>
            </a:r>
            <a:endParaRPr lang="en-US" dirty="0">
              <a:solidFill>
                <a:srgbClr val="0000FF"/>
              </a:solidFill>
            </a:endParaRPr>
          </a:p>
        </p:txBody>
      </p:sp>
      <p:sp>
        <p:nvSpPr>
          <p:cNvPr id="38" name="TextBox 37"/>
          <p:cNvSpPr txBox="1"/>
          <p:nvPr/>
        </p:nvSpPr>
        <p:spPr>
          <a:xfrm>
            <a:off x="5029200" y="5668216"/>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Concept &amp; Attributes</a:t>
            </a:r>
            <a:endParaRPr lang="en-US" dirty="0">
              <a:solidFill>
                <a:srgbClr val="0000FF"/>
              </a:solidFill>
            </a:endParaRPr>
          </a:p>
        </p:txBody>
      </p:sp>
      <p:cxnSp>
        <p:nvCxnSpPr>
          <p:cNvPr id="39" name="Straight Connector 38"/>
          <p:cNvCxnSpPr/>
          <p:nvPr/>
        </p:nvCxnSpPr>
        <p:spPr bwMode="auto">
          <a:xfrm rot="5400000" flipH="1" flipV="1">
            <a:off x="78867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40" name="TextBox 39"/>
          <p:cNvSpPr txBox="1"/>
          <p:nvPr/>
        </p:nvSpPr>
        <p:spPr>
          <a:xfrm>
            <a:off x="74676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Venn Diagram</a:t>
            </a:r>
            <a:endParaRPr lang="en-US" dirty="0">
              <a:solidFill>
                <a:srgbClr val="0000FF"/>
              </a:solidFill>
            </a:endParaRPr>
          </a:p>
        </p:txBody>
      </p:sp>
      <p:sp>
        <p:nvSpPr>
          <p:cNvPr id="41" name="TextBox 40"/>
          <p:cNvSpPr txBox="1"/>
          <p:nvPr/>
        </p:nvSpPr>
        <p:spPr>
          <a:xfrm>
            <a:off x="7467600" y="5035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Double Bubble</a:t>
            </a:r>
            <a:endParaRPr lang="en-US" dirty="0">
              <a:solidFill>
                <a:srgbClr val="0000FF"/>
              </a:solidFill>
            </a:endParaRPr>
          </a:p>
        </p:txBody>
      </p:sp>
      <p:sp>
        <p:nvSpPr>
          <p:cNvPr id="42" name="TextBox 41"/>
          <p:cNvSpPr txBox="1"/>
          <p:nvPr/>
        </p:nvSpPr>
        <p:spPr>
          <a:xfrm>
            <a:off x="7467600" y="57210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Matrix</a:t>
            </a:r>
            <a:endParaRPr lang="en-US" dirty="0">
              <a:solidFill>
                <a:srgbClr val="0000FF"/>
              </a:solidFill>
            </a:endParaRPr>
          </a:p>
        </p:txBody>
      </p:sp>
    </p:spTree>
    <p:extLst>
      <p:ext uri="{BB962C8B-B14F-4D97-AF65-F5344CB8AC3E}">
        <p14:creationId xmlns:p14="http://schemas.microsoft.com/office/powerpoint/2010/main" val="40679744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grpSp>
        <p:nvGrpSpPr>
          <p:cNvPr id="2" name="Group 35"/>
          <p:cNvGrpSpPr/>
          <p:nvPr/>
        </p:nvGrpSpPr>
        <p:grpSpPr>
          <a:xfrm>
            <a:off x="4896136" y="2263514"/>
            <a:ext cx="2952464" cy="3908686"/>
            <a:chOff x="4896136" y="2263514"/>
            <a:chExt cx="2952464" cy="3908686"/>
          </a:xfrm>
        </p:grpSpPr>
        <p:sp>
          <p:nvSpPr>
            <p:cNvPr id="9" name="Oval 8"/>
            <p:cNvSpPr/>
            <p:nvPr/>
          </p:nvSpPr>
          <p:spPr bwMode="auto">
            <a:xfrm>
              <a:off x="6019800" y="22635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FF"/>
                </a:solidFill>
              </a:endParaRPr>
            </a:p>
          </p:txBody>
        </p:sp>
        <p:sp>
          <p:nvSpPr>
            <p:cNvPr id="28" name="TextBox 27"/>
            <p:cNvSpPr txBox="1"/>
            <p:nvPr/>
          </p:nvSpPr>
          <p:spPr>
            <a:xfrm>
              <a:off x="6019800" y="23933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71" name="Oval 70"/>
            <p:cNvSpPr/>
            <p:nvPr/>
          </p:nvSpPr>
          <p:spPr bwMode="auto">
            <a:xfrm>
              <a:off x="49393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cxnSp>
          <p:nvCxnSpPr>
            <p:cNvPr id="73" name="Straight Connector 72"/>
            <p:cNvCxnSpPr>
              <a:stCxn id="71" idx="0"/>
            </p:cNvCxnSpPr>
            <p:nvPr/>
          </p:nvCxnSpPr>
          <p:spPr bwMode="auto">
            <a:xfrm rot="5400000" flipH="1" flipV="1">
              <a:off x="5855669" y="27051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1514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cxnSp>
          <p:nvCxnSpPr>
            <p:cNvPr id="34" name="Straight Connector 33"/>
            <p:cNvCxnSpPr/>
            <p:nvPr/>
          </p:nvCxnSpPr>
          <p:spPr bwMode="auto">
            <a:xfrm rot="5400000" flipH="1" flipV="1">
              <a:off x="5448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5" name="TextBox 34"/>
            <p:cNvSpPr txBox="1"/>
            <p:nvPr/>
          </p:nvSpPr>
          <p:spPr>
            <a:xfrm>
              <a:off x="5029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Main Idea          &amp; Details</a:t>
              </a:r>
              <a:endParaRPr lang="en-US" dirty="0">
                <a:solidFill>
                  <a:srgbClr val="0000FF"/>
                </a:solidFill>
              </a:endParaRPr>
            </a:p>
          </p:txBody>
        </p:sp>
        <p:sp>
          <p:nvSpPr>
            <p:cNvPr id="37" name="TextBox 36"/>
            <p:cNvSpPr txBox="1"/>
            <p:nvPr/>
          </p:nvSpPr>
          <p:spPr>
            <a:xfrm>
              <a:off x="5029200" y="4983698"/>
              <a:ext cx="1828800" cy="502702"/>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Claim &amp; Evidence</a:t>
              </a:r>
              <a:endParaRPr lang="en-US" dirty="0">
                <a:solidFill>
                  <a:srgbClr val="0000FF"/>
                </a:solidFill>
              </a:endParaRPr>
            </a:p>
          </p:txBody>
        </p:sp>
        <p:sp>
          <p:nvSpPr>
            <p:cNvPr id="38" name="TextBox 37"/>
            <p:cNvSpPr txBox="1"/>
            <p:nvPr/>
          </p:nvSpPr>
          <p:spPr>
            <a:xfrm>
              <a:off x="5029200" y="5668216"/>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Concept &amp; Attributes</a:t>
              </a:r>
              <a:endParaRPr lang="en-US" dirty="0">
                <a:solidFill>
                  <a:srgbClr val="0000FF"/>
                </a:solidFill>
              </a:endParaRPr>
            </a:p>
          </p:txBody>
        </p:sp>
      </p:grpSp>
    </p:spTree>
    <p:extLst>
      <p:ext uri="{BB962C8B-B14F-4D97-AF65-F5344CB8AC3E}">
        <p14:creationId xmlns:p14="http://schemas.microsoft.com/office/powerpoint/2010/main" val="40865914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
                                        </p:tgtEl>
                                      </p:cBhvr>
                                      <p:by x="75000" y="75000"/>
                                    </p:animScale>
                                  </p:childTnLst>
                                </p:cTn>
                              </p:par>
                              <p:par>
                                <p:cTn id="7" presetID="64" presetClass="path" presetSubtype="0" accel="50000" decel="50000" fill="hold" nodeType="withEffect">
                                  <p:stCondLst>
                                    <p:cond delay="0"/>
                                  </p:stCondLst>
                                  <p:childTnLst>
                                    <p:animMotion origin="layout" path="M 5E-6 2.6642E-6 L -0.55521 -0.39246 " pathEditMode="relative" rAng="0" ptsTypes="AA">
                                      <p:cBhvr>
                                        <p:cTn id="8" dur="2000" fill="hold"/>
                                        <p:tgtEl>
                                          <p:spTgt spid="2"/>
                                        </p:tgtEl>
                                        <p:attrNameLst>
                                          <p:attrName>ppt_x</p:attrName>
                                          <p:attrName>ppt_y</p:attrName>
                                        </p:attrNameLst>
                                      </p:cBhvr>
                                      <p:rCtr x="-27800" y="-19600"/>
                                    </p:animMotion>
                                  </p:childTnLst>
                                </p:cTn>
                              </p:par>
                            </p:childTnLst>
                          </p:cTn>
                        </p:par>
                        <p:par>
                          <p:cTn id="9" fill="hold">
                            <p:stCondLst>
                              <p:cond delay="2000"/>
                            </p:stCondLst>
                            <p:childTnLst>
                              <p:par>
                                <p:cTn id="10" presetID="39" presetClass="entr" presetSubtype="0" accel="100000" fill="hold" grpId="0" nodeType="afterEffect">
                                  <p:stCondLst>
                                    <p:cond delay="0"/>
                                  </p:stCondLst>
                                  <p:childTnLst>
                                    <p:set>
                                      <p:cBhvr>
                                        <p:cTn id="11" dur="1" fill="hold">
                                          <p:stCondLst>
                                            <p:cond delay="0"/>
                                          </p:stCondLst>
                                        </p:cTn>
                                        <p:tgtEl>
                                          <p:spTgt spid="228356"/>
                                        </p:tgtEl>
                                        <p:attrNameLst>
                                          <p:attrName>style.visibility</p:attrName>
                                        </p:attrNameLst>
                                      </p:cBhvr>
                                      <p:to>
                                        <p:strVal val="visible"/>
                                      </p:to>
                                    </p:set>
                                    <p:anim calcmode="lin" valueType="num">
                                      <p:cBhvr>
                                        <p:cTn id="12" dur="500" fill="hold"/>
                                        <p:tgtEl>
                                          <p:spTgt spid="228356"/>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228356"/>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228356"/>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1295400"/>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Main Idea &amp; Details</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14" name="Line 5"/>
          <p:cNvSpPr>
            <a:spLocks noChangeShapeType="1"/>
          </p:cNvSpPr>
          <p:nvPr/>
        </p:nvSpPr>
        <p:spPr bwMode="auto">
          <a:xfrm>
            <a:off x="990600" y="2743200"/>
            <a:ext cx="0" cy="1295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15" name="Rectangle 6"/>
          <p:cNvSpPr>
            <a:spLocks noChangeArrowheads="1"/>
          </p:cNvSpPr>
          <p:nvPr/>
        </p:nvSpPr>
        <p:spPr bwMode="auto">
          <a:xfrm>
            <a:off x="457200" y="23622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a:solidFill>
                  <a:srgbClr val="000000"/>
                </a:solidFill>
              </a:rPr>
              <a:t>EXAMPLE</a:t>
            </a:r>
          </a:p>
        </p:txBody>
      </p:sp>
      <p:sp>
        <p:nvSpPr>
          <p:cNvPr id="16" name="Rectangle 7"/>
          <p:cNvSpPr>
            <a:spLocks noChangeArrowheads="1"/>
          </p:cNvSpPr>
          <p:nvPr/>
        </p:nvSpPr>
        <p:spPr bwMode="auto">
          <a:xfrm>
            <a:off x="457200" y="40386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a:solidFill>
                  <a:srgbClr val="000000"/>
                </a:solidFill>
              </a:rPr>
              <a:t>EXAMPLE</a:t>
            </a:r>
          </a:p>
        </p:txBody>
      </p:sp>
      <p:sp>
        <p:nvSpPr>
          <p:cNvPr id="17" name="Line 8"/>
          <p:cNvSpPr>
            <a:spLocks noChangeShapeType="1"/>
          </p:cNvSpPr>
          <p:nvPr/>
        </p:nvSpPr>
        <p:spPr bwMode="auto">
          <a:xfrm flipH="1">
            <a:off x="5029200" y="4191000"/>
            <a:ext cx="381000" cy="533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18" name="Line 9"/>
          <p:cNvSpPr>
            <a:spLocks noChangeShapeType="1"/>
          </p:cNvSpPr>
          <p:nvPr/>
        </p:nvSpPr>
        <p:spPr bwMode="auto">
          <a:xfrm>
            <a:off x="7162800" y="1828800"/>
            <a:ext cx="0" cy="762000"/>
          </a:xfrm>
          <a:prstGeom prst="line">
            <a:avLst/>
          </a:prstGeom>
          <a:noFill/>
          <a:ln w="38100">
            <a:solidFill>
              <a:srgbClr val="000000"/>
            </a:solidFill>
            <a:round/>
            <a:headEnd/>
            <a:tailEnd/>
          </a:ln>
        </p:spPr>
        <p:txBody>
          <a:bodyPr/>
          <a:lstStyle/>
          <a:p>
            <a:endParaRPr lang="en-US">
              <a:solidFill>
                <a:srgbClr val="000000"/>
              </a:solidFill>
            </a:endParaRPr>
          </a:p>
        </p:txBody>
      </p:sp>
      <p:sp>
        <p:nvSpPr>
          <p:cNvPr id="19" name="Line 10"/>
          <p:cNvSpPr>
            <a:spLocks noChangeShapeType="1"/>
          </p:cNvSpPr>
          <p:nvPr/>
        </p:nvSpPr>
        <p:spPr bwMode="auto">
          <a:xfrm>
            <a:off x="6324600" y="4267200"/>
            <a:ext cx="609600" cy="533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0" name="Line 11"/>
          <p:cNvSpPr>
            <a:spLocks noChangeShapeType="1"/>
          </p:cNvSpPr>
          <p:nvPr/>
        </p:nvSpPr>
        <p:spPr bwMode="auto">
          <a:xfrm flipH="1">
            <a:off x="1524000" y="2895600"/>
            <a:ext cx="1676400" cy="6096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1" name="Line 12"/>
          <p:cNvSpPr>
            <a:spLocks noChangeShapeType="1"/>
          </p:cNvSpPr>
          <p:nvPr/>
        </p:nvSpPr>
        <p:spPr bwMode="auto">
          <a:xfrm>
            <a:off x="4876800" y="3352800"/>
            <a:ext cx="1371600" cy="6858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2" name="Line 13"/>
          <p:cNvSpPr>
            <a:spLocks noChangeShapeType="1"/>
          </p:cNvSpPr>
          <p:nvPr/>
        </p:nvSpPr>
        <p:spPr bwMode="auto">
          <a:xfrm flipV="1">
            <a:off x="5334000" y="2590800"/>
            <a:ext cx="838200" cy="152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4" name="Oval 15"/>
          <p:cNvSpPr>
            <a:spLocks noChangeArrowheads="1"/>
          </p:cNvSpPr>
          <p:nvPr/>
        </p:nvSpPr>
        <p:spPr bwMode="auto">
          <a:xfrm>
            <a:off x="3124200" y="2362200"/>
            <a:ext cx="2362200" cy="1066800"/>
          </a:xfrm>
          <a:prstGeom prst="ellipse">
            <a:avLst/>
          </a:prstGeom>
          <a:solidFill>
            <a:schemeClr val="bg1"/>
          </a:solidFill>
          <a:ln w="38100">
            <a:solidFill>
              <a:srgbClr val="000000"/>
            </a:solidFill>
            <a:round/>
            <a:headEnd/>
            <a:tailEnd/>
          </a:ln>
        </p:spPr>
        <p:txBody>
          <a:bodyPr wrap="none" anchor="ctr"/>
          <a:lstStyle/>
          <a:p>
            <a:pPr eaLnBrk="0" hangingPunct="0"/>
            <a:r>
              <a:rPr lang="en-US" sz="2400" dirty="0" smtClean="0">
                <a:solidFill>
                  <a:srgbClr val="000000"/>
                </a:solidFill>
              </a:rPr>
              <a:t>MAIN IDEA</a:t>
            </a:r>
            <a:endParaRPr lang="en-US" sz="2400" dirty="0">
              <a:solidFill>
                <a:srgbClr val="000000"/>
              </a:solidFill>
            </a:endParaRPr>
          </a:p>
        </p:txBody>
      </p:sp>
      <p:sp>
        <p:nvSpPr>
          <p:cNvPr id="26" name="Rectangle 17"/>
          <p:cNvSpPr>
            <a:spLocks noChangeArrowheads="1"/>
          </p:cNvSpPr>
          <p:nvPr/>
        </p:nvSpPr>
        <p:spPr bwMode="auto">
          <a:xfrm>
            <a:off x="4495800" y="45720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a:solidFill>
                  <a:srgbClr val="000000"/>
                </a:solidFill>
              </a:rPr>
              <a:t>EXAMPLE</a:t>
            </a:r>
          </a:p>
        </p:txBody>
      </p:sp>
      <p:sp>
        <p:nvSpPr>
          <p:cNvPr id="29" name="Rectangle 19"/>
          <p:cNvSpPr>
            <a:spLocks noChangeArrowheads="1"/>
          </p:cNvSpPr>
          <p:nvPr/>
        </p:nvSpPr>
        <p:spPr bwMode="auto">
          <a:xfrm>
            <a:off x="6248400" y="45720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a:solidFill>
                  <a:srgbClr val="000000"/>
                </a:solidFill>
              </a:rPr>
              <a:t>EXAMPLE</a:t>
            </a:r>
          </a:p>
        </p:txBody>
      </p:sp>
      <p:sp>
        <p:nvSpPr>
          <p:cNvPr id="30" name="Rectangle 20"/>
          <p:cNvSpPr>
            <a:spLocks noChangeArrowheads="1"/>
          </p:cNvSpPr>
          <p:nvPr/>
        </p:nvSpPr>
        <p:spPr bwMode="auto">
          <a:xfrm>
            <a:off x="6172200" y="2209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DETAIL</a:t>
            </a:r>
            <a:endParaRPr lang="en-US" dirty="0">
              <a:solidFill>
                <a:srgbClr val="000000"/>
              </a:solidFill>
            </a:endParaRPr>
          </a:p>
        </p:txBody>
      </p:sp>
      <p:sp>
        <p:nvSpPr>
          <p:cNvPr id="31" name="Rectangle 21"/>
          <p:cNvSpPr>
            <a:spLocks noChangeArrowheads="1"/>
          </p:cNvSpPr>
          <p:nvPr/>
        </p:nvSpPr>
        <p:spPr bwMode="auto">
          <a:xfrm>
            <a:off x="6781800" y="16002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a:solidFill>
                  <a:srgbClr val="000000"/>
                </a:solidFill>
              </a:rPr>
              <a:t>EXAMPLE</a:t>
            </a:r>
          </a:p>
        </p:txBody>
      </p:sp>
      <p:sp>
        <p:nvSpPr>
          <p:cNvPr id="33" name="Rectangle 20"/>
          <p:cNvSpPr>
            <a:spLocks noChangeArrowheads="1"/>
          </p:cNvSpPr>
          <p:nvPr/>
        </p:nvSpPr>
        <p:spPr bwMode="auto">
          <a:xfrm>
            <a:off x="4876800" y="3733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DETAIL</a:t>
            </a:r>
            <a:endParaRPr lang="en-US" dirty="0">
              <a:solidFill>
                <a:srgbClr val="000000"/>
              </a:solidFill>
            </a:endParaRPr>
          </a:p>
        </p:txBody>
      </p:sp>
      <p:sp>
        <p:nvSpPr>
          <p:cNvPr id="36" name="Rectangle 20"/>
          <p:cNvSpPr>
            <a:spLocks noChangeArrowheads="1"/>
          </p:cNvSpPr>
          <p:nvPr/>
        </p:nvSpPr>
        <p:spPr bwMode="auto">
          <a:xfrm>
            <a:off x="533400" y="30480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DETAIL</a:t>
            </a:r>
            <a:endParaRPr lang="en-US" dirty="0">
              <a:solidFill>
                <a:srgbClr val="000000"/>
              </a:solidFill>
            </a:endParaRPr>
          </a:p>
        </p:txBody>
      </p:sp>
    </p:spTree>
    <p:extLst>
      <p:ext uri="{BB962C8B-B14F-4D97-AF65-F5344CB8AC3E}">
        <p14:creationId xmlns:p14="http://schemas.microsoft.com/office/powerpoint/2010/main" val="719866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1295400"/>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Main Idea &amp; Details</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333399">
                  <a:lumMod val="60000"/>
                  <a:lumOff val="40000"/>
                </a:srgbClr>
              </a:solidFill>
            </a:endParaRPr>
          </a:p>
        </p:txBody>
      </p:sp>
      <p:sp>
        <p:nvSpPr>
          <p:cNvPr id="14" name="Line 5"/>
          <p:cNvSpPr>
            <a:spLocks noChangeShapeType="1"/>
          </p:cNvSpPr>
          <p:nvPr/>
        </p:nvSpPr>
        <p:spPr bwMode="auto">
          <a:xfrm>
            <a:off x="990600" y="2743200"/>
            <a:ext cx="0" cy="1295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15" name="Rectangle 6"/>
          <p:cNvSpPr>
            <a:spLocks noChangeArrowheads="1"/>
          </p:cNvSpPr>
          <p:nvPr/>
        </p:nvSpPr>
        <p:spPr bwMode="auto">
          <a:xfrm>
            <a:off x="457200" y="23622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Water-soluble</a:t>
            </a:r>
            <a:endParaRPr lang="en-US" sz="1600" dirty="0">
              <a:solidFill>
                <a:srgbClr val="333399">
                  <a:lumMod val="60000"/>
                  <a:lumOff val="40000"/>
                </a:srgbClr>
              </a:solidFill>
            </a:endParaRPr>
          </a:p>
        </p:txBody>
      </p:sp>
      <p:sp>
        <p:nvSpPr>
          <p:cNvPr id="16" name="Rectangle 7"/>
          <p:cNvSpPr>
            <a:spLocks noChangeArrowheads="1"/>
          </p:cNvSpPr>
          <p:nvPr/>
        </p:nvSpPr>
        <p:spPr bwMode="auto">
          <a:xfrm>
            <a:off x="457200" y="4038600"/>
            <a:ext cx="19050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Polystyrene beads</a:t>
            </a:r>
            <a:endParaRPr lang="en-US" sz="1600" dirty="0">
              <a:solidFill>
                <a:srgbClr val="333399">
                  <a:lumMod val="60000"/>
                  <a:lumOff val="40000"/>
                </a:srgbClr>
              </a:solidFill>
            </a:endParaRPr>
          </a:p>
        </p:txBody>
      </p:sp>
      <p:sp>
        <p:nvSpPr>
          <p:cNvPr id="17" name="Line 8"/>
          <p:cNvSpPr>
            <a:spLocks noChangeShapeType="1"/>
          </p:cNvSpPr>
          <p:nvPr/>
        </p:nvSpPr>
        <p:spPr bwMode="auto">
          <a:xfrm flipH="1">
            <a:off x="5029200" y="4191000"/>
            <a:ext cx="381000" cy="533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18" name="Line 9"/>
          <p:cNvSpPr>
            <a:spLocks noChangeShapeType="1"/>
          </p:cNvSpPr>
          <p:nvPr/>
        </p:nvSpPr>
        <p:spPr bwMode="auto">
          <a:xfrm>
            <a:off x="7162800" y="1828800"/>
            <a:ext cx="0" cy="7620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19" name="Line 10"/>
          <p:cNvSpPr>
            <a:spLocks noChangeShapeType="1"/>
          </p:cNvSpPr>
          <p:nvPr/>
        </p:nvSpPr>
        <p:spPr bwMode="auto">
          <a:xfrm>
            <a:off x="6324600" y="4267200"/>
            <a:ext cx="609600" cy="533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0" name="Line 11"/>
          <p:cNvSpPr>
            <a:spLocks noChangeShapeType="1"/>
          </p:cNvSpPr>
          <p:nvPr/>
        </p:nvSpPr>
        <p:spPr bwMode="auto">
          <a:xfrm flipH="1">
            <a:off x="1524000" y="2895600"/>
            <a:ext cx="1676400" cy="6096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1" name="Line 12"/>
          <p:cNvSpPr>
            <a:spLocks noChangeShapeType="1"/>
          </p:cNvSpPr>
          <p:nvPr/>
        </p:nvSpPr>
        <p:spPr bwMode="auto">
          <a:xfrm>
            <a:off x="4876800" y="3352800"/>
            <a:ext cx="1371600" cy="6858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2" name="Line 13"/>
          <p:cNvSpPr>
            <a:spLocks noChangeShapeType="1"/>
          </p:cNvSpPr>
          <p:nvPr/>
        </p:nvSpPr>
        <p:spPr bwMode="auto">
          <a:xfrm flipV="1">
            <a:off x="5334000" y="2590800"/>
            <a:ext cx="838200" cy="152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4" name="Oval 15"/>
          <p:cNvSpPr>
            <a:spLocks noChangeArrowheads="1"/>
          </p:cNvSpPr>
          <p:nvPr/>
        </p:nvSpPr>
        <p:spPr bwMode="auto">
          <a:xfrm>
            <a:off x="3124200" y="2362200"/>
            <a:ext cx="2362200" cy="1066800"/>
          </a:xfrm>
          <a:prstGeom prst="ellipse">
            <a:avLst/>
          </a:prstGeom>
          <a:solidFill>
            <a:schemeClr val="bg1"/>
          </a:solidFill>
          <a:ln w="38100">
            <a:solidFill>
              <a:srgbClr val="000000"/>
            </a:solidFill>
            <a:round/>
            <a:headEnd/>
            <a:tailEnd/>
          </a:ln>
        </p:spPr>
        <p:txBody>
          <a:bodyPr wrap="none" anchor="ctr"/>
          <a:lstStyle/>
          <a:p>
            <a:pPr eaLnBrk="0" hangingPunct="0"/>
            <a:r>
              <a:rPr lang="en-US" dirty="0" smtClean="0">
                <a:solidFill>
                  <a:srgbClr val="333399">
                    <a:lumMod val="60000"/>
                    <a:lumOff val="40000"/>
                  </a:srgbClr>
                </a:solidFill>
              </a:rPr>
              <a:t>FLOAM is a </a:t>
            </a:r>
          </a:p>
          <a:p>
            <a:pPr eaLnBrk="0" hangingPunct="0"/>
            <a:r>
              <a:rPr lang="en-US" dirty="0" smtClean="0">
                <a:solidFill>
                  <a:srgbClr val="333399">
                    <a:lumMod val="60000"/>
                    <a:lumOff val="40000"/>
                  </a:srgbClr>
                </a:solidFill>
              </a:rPr>
              <a:t>wonder product</a:t>
            </a:r>
          </a:p>
          <a:p>
            <a:pPr eaLnBrk="0" hangingPunct="0"/>
            <a:endParaRPr lang="en-US" dirty="0">
              <a:solidFill>
                <a:srgbClr val="333399">
                  <a:lumMod val="60000"/>
                  <a:lumOff val="40000"/>
                </a:srgbClr>
              </a:solidFill>
            </a:endParaRPr>
          </a:p>
        </p:txBody>
      </p:sp>
      <p:sp>
        <p:nvSpPr>
          <p:cNvPr id="26" name="Rectangle 17"/>
          <p:cNvSpPr>
            <a:spLocks noChangeArrowheads="1"/>
          </p:cNvSpPr>
          <p:nvPr/>
        </p:nvSpPr>
        <p:spPr bwMode="auto">
          <a:xfrm>
            <a:off x="4495800" y="45720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4 in one order</a:t>
            </a:r>
            <a:endParaRPr lang="en-US" sz="1600" dirty="0">
              <a:solidFill>
                <a:srgbClr val="333399">
                  <a:lumMod val="60000"/>
                  <a:lumOff val="40000"/>
                </a:srgbClr>
              </a:solidFill>
            </a:endParaRPr>
          </a:p>
        </p:txBody>
      </p:sp>
      <p:sp>
        <p:nvSpPr>
          <p:cNvPr id="29" name="Rectangle 19"/>
          <p:cNvSpPr>
            <a:spLocks noChangeArrowheads="1"/>
          </p:cNvSpPr>
          <p:nvPr/>
        </p:nvSpPr>
        <p:spPr bwMode="auto">
          <a:xfrm>
            <a:off x="6248400" y="4572000"/>
            <a:ext cx="2133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Blend to create more</a:t>
            </a:r>
            <a:endParaRPr lang="en-US" sz="1600" dirty="0">
              <a:solidFill>
                <a:srgbClr val="333399">
                  <a:lumMod val="60000"/>
                  <a:lumOff val="40000"/>
                </a:srgbClr>
              </a:solidFill>
            </a:endParaRPr>
          </a:p>
        </p:txBody>
      </p:sp>
      <p:sp>
        <p:nvSpPr>
          <p:cNvPr id="30" name="Rectangle 20"/>
          <p:cNvSpPr>
            <a:spLocks noChangeArrowheads="1"/>
          </p:cNvSpPr>
          <p:nvPr/>
        </p:nvSpPr>
        <p:spPr bwMode="auto">
          <a:xfrm>
            <a:off x="6172200" y="2209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Lasts for Months</a:t>
            </a:r>
            <a:endParaRPr lang="en-US" dirty="0">
              <a:solidFill>
                <a:srgbClr val="333399">
                  <a:lumMod val="60000"/>
                  <a:lumOff val="40000"/>
                </a:srgbClr>
              </a:solidFill>
            </a:endParaRPr>
          </a:p>
        </p:txBody>
      </p:sp>
      <p:sp>
        <p:nvSpPr>
          <p:cNvPr id="31" name="Rectangle 21"/>
          <p:cNvSpPr>
            <a:spLocks noChangeArrowheads="1"/>
          </p:cNvSpPr>
          <p:nvPr/>
        </p:nvSpPr>
        <p:spPr bwMode="auto">
          <a:xfrm>
            <a:off x="6781800" y="1600200"/>
            <a:ext cx="16002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Both wet or dry</a:t>
            </a:r>
            <a:endParaRPr lang="en-US" sz="1600" dirty="0">
              <a:solidFill>
                <a:srgbClr val="333399">
                  <a:lumMod val="60000"/>
                  <a:lumOff val="40000"/>
                </a:srgbClr>
              </a:solidFill>
            </a:endParaRPr>
          </a:p>
        </p:txBody>
      </p:sp>
      <p:sp>
        <p:nvSpPr>
          <p:cNvPr id="33" name="Rectangle 20"/>
          <p:cNvSpPr>
            <a:spLocks noChangeArrowheads="1"/>
          </p:cNvSpPr>
          <p:nvPr/>
        </p:nvSpPr>
        <p:spPr bwMode="auto">
          <a:xfrm>
            <a:off x="4876800" y="3733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Variety of Colors</a:t>
            </a:r>
            <a:endParaRPr lang="en-US" dirty="0">
              <a:solidFill>
                <a:srgbClr val="333399">
                  <a:lumMod val="60000"/>
                  <a:lumOff val="40000"/>
                </a:srgbClr>
              </a:solidFill>
            </a:endParaRPr>
          </a:p>
        </p:txBody>
      </p:sp>
      <p:sp>
        <p:nvSpPr>
          <p:cNvPr id="36" name="Rectangle 20"/>
          <p:cNvSpPr>
            <a:spLocks noChangeArrowheads="1"/>
          </p:cNvSpPr>
          <p:nvPr/>
        </p:nvSpPr>
        <p:spPr bwMode="auto">
          <a:xfrm>
            <a:off x="533400" y="30480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Easy to Use </a:t>
            </a:r>
            <a:endParaRPr lang="en-US" dirty="0">
              <a:solidFill>
                <a:srgbClr val="333399">
                  <a:lumMod val="60000"/>
                  <a:lumOff val="40000"/>
                </a:srgbClr>
              </a:solidFill>
            </a:endParaRPr>
          </a:p>
        </p:txBody>
      </p:sp>
      <p:pic>
        <p:nvPicPr>
          <p:cNvPr id="14338" name="Picture 2" descr="http://cdn.asseenontv.com/prod-pages/images1/Floam_Thumb.jpg"/>
          <p:cNvPicPr>
            <a:picLocks noChangeAspect="1" noChangeArrowheads="1"/>
          </p:cNvPicPr>
          <p:nvPr/>
        </p:nvPicPr>
        <p:blipFill>
          <a:blip r:embed="rId2" cstate="print"/>
          <a:srcRect/>
          <a:stretch>
            <a:fillRect/>
          </a:stretch>
        </p:blipFill>
        <p:spPr bwMode="auto">
          <a:xfrm>
            <a:off x="3657600" y="1524000"/>
            <a:ext cx="1250949" cy="762000"/>
          </a:xfrm>
          <a:prstGeom prst="rect">
            <a:avLst/>
          </a:prstGeom>
          <a:noFill/>
        </p:spPr>
      </p:pic>
    </p:spTree>
    <p:extLst>
      <p:ext uri="{BB962C8B-B14F-4D97-AF65-F5344CB8AC3E}">
        <p14:creationId xmlns:p14="http://schemas.microsoft.com/office/powerpoint/2010/main" val="41971197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1295400"/>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Claim &amp; Evidence</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21" name="Line 12"/>
          <p:cNvSpPr>
            <a:spLocks noChangeShapeType="1"/>
          </p:cNvSpPr>
          <p:nvPr/>
        </p:nvSpPr>
        <p:spPr bwMode="auto">
          <a:xfrm>
            <a:off x="2971800" y="2362200"/>
            <a:ext cx="3276600" cy="17526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2" name="Line 13"/>
          <p:cNvSpPr>
            <a:spLocks noChangeShapeType="1"/>
          </p:cNvSpPr>
          <p:nvPr/>
        </p:nvSpPr>
        <p:spPr bwMode="auto">
          <a:xfrm flipV="1">
            <a:off x="2971800" y="2362200"/>
            <a:ext cx="3276600" cy="17526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4" name="Oval 15"/>
          <p:cNvSpPr>
            <a:spLocks noChangeArrowheads="1"/>
          </p:cNvSpPr>
          <p:nvPr/>
        </p:nvSpPr>
        <p:spPr bwMode="auto">
          <a:xfrm>
            <a:off x="3429000" y="2667000"/>
            <a:ext cx="2362200" cy="1066800"/>
          </a:xfrm>
          <a:prstGeom prst="ellipse">
            <a:avLst/>
          </a:prstGeom>
          <a:solidFill>
            <a:schemeClr val="bg1"/>
          </a:solidFill>
          <a:ln w="38100">
            <a:solidFill>
              <a:srgbClr val="000000"/>
            </a:solidFill>
            <a:round/>
            <a:headEnd/>
            <a:tailEnd/>
          </a:ln>
        </p:spPr>
        <p:txBody>
          <a:bodyPr wrap="none" anchor="ctr"/>
          <a:lstStyle/>
          <a:p>
            <a:pPr eaLnBrk="0" hangingPunct="0"/>
            <a:r>
              <a:rPr lang="en-US" sz="2400" dirty="0" smtClean="0">
                <a:solidFill>
                  <a:srgbClr val="000000"/>
                </a:solidFill>
              </a:rPr>
              <a:t>CLAIM</a:t>
            </a:r>
            <a:endParaRPr lang="en-US" sz="2400" dirty="0">
              <a:solidFill>
                <a:srgbClr val="000000"/>
              </a:solidFill>
            </a:endParaRPr>
          </a:p>
        </p:txBody>
      </p:sp>
      <p:sp>
        <p:nvSpPr>
          <p:cNvPr id="30" name="Rectangle 20"/>
          <p:cNvSpPr>
            <a:spLocks noChangeArrowheads="1"/>
          </p:cNvSpPr>
          <p:nvPr/>
        </p:nvSpPr>
        <p:spPr bwMode="auto">
          <a:xfrm>
            <a:off x="5257800" y="16764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EVIDENCE</a:t>
            </a:r>
            <a:endParaRPr lang="en-US" dirty="0">
              <a:solidFill>
                <a:srgbClr val="000000"/>
              </a:solidFill>
            </a:endParaRPr>
          </a:p>
        </p:txBody>
      </p:sp>
      <p:sp>
        <p:nvSpPr>
          <p:cNvPr id="33" name="Rectangle 20"/>
          <p:cNvSpPr>
            <a:spLocks noChangeArrowheads="1"/>
          </p:cNvSpPr>
          <p:nvPr/>
        </p:nvSpPr>
        <p:spPr bwMode="auto">
          <a:xfrm>
            <a:off x="1981200" y="4114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EVIDENCE</a:t>
            </a:r>
            <a:endParaRPr lang="en-US" dirty="0">
              <a:solidFill>
                <a:srgbClr val="000000"/>
              </a:solidFill>
            </a:endParaRPr>
          </a:p>
        </p:txBody>
      </p:sp>
      <p:sp>
        <p:nvSpPr>
          <p:cNvPr id="36" name="Rectangle 20"/>
          <p:cNvSpPr>
            <a:spLocks noChangeArrowheads="1"/>
          </p:cNvSpPr>
          <p:nvPr/>
        </p:nvSpPr>
        <p:spPr bwMode="auto">
          <a:xfrm>
            <a:off x="1981200" y="16764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EVIDENCE</a:t>
            </a:r>
            <a:endParaRPr lang="en-US" dirty="0">
              <a:solidFill>
                <a:srgbClr val="000000"/>
              </a:solidFill>
            </a:endParaRPr>
          </a:p>
        </p:txBody>
      </p:sp>
      <p:sp>
        <p:nvSpPr>
          <p:cNvPr id="23" name="Rectangle 20"/>
          <p:cNvSpPr>
            <a:spLocks noChangeArrowheads="1"/>
          </p:cNvSpPr>
          <p:nvPr/>
        </p:nvSpPr>
        <p:spPr bwMode="auto">
          <a:xfrm>
            <a:off x="5257800" y="4114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EVIDENCE</a:t>
            </a:r>
            <a:endParaRPr lang="en-US" dirty="0">
              <a:solidFill>
                <a:srgbClr val="000000"/>
              </a:solidFill>
            </a:endParaRPr>
          </a:p>
        </p:txBody>
      </p:sp>
    </p:spTree>
    <p:extLst>
      <p:ext uri="{BB962C8B-B14F-4D97-AF65-F5344CB8AC3E}">
        <p14:creationId xmlns:p14="http://schemas.microsoft.com/office/powerpoint/2010/main" val="4134930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1295400"/>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Claim &amp; Evidence</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333399">
                  <a:lumMod val="60000"/>
                  <a:lumOff val="40000"/>
                </a:srgbClr>
              </a:solidFill>
            </a:endParaRPr>
          </a:p>
        </p:txBody>
      </p:sp>
      <p:sp>
        <p:nvSpPr>
          <p:cNvPr id="21" name="Line 12"/>
          <p:cNvSpPr>
            <a:spLocks noChangeShapeType="1"/>
          </p:cNvSpPr>
          <p:nvPr/>
        </p:nvSpPr>
        <p:spPr bwMode="auto">
          <a:xfrm>
            <a:off x="2971800" y="2362200"/>
            <a:ext cx="3276600" cy="17526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2" name="Line 13"/>
          <p:cNvSpPr>
            <a:spLocks noChangeShapeType="1"/>
          </p:cNvSpPr>
          <p:nvPr/>
        </p:nvSpPr>
        <p:spPr bwMode="auto">
          <a:xfrm flipV="1">
            <a:off x="2971800" y="2362200"/>
            <a:ext cx="3276600" cy="17526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4" name="Oval 15"/>
          <p:cNvSpPr>
            <a:spLocks noChangeArrowheads="1"/>
          </p:cNvSpPr>
          <p:nvPr/>
        </p:nvSpPr>
        <p:spPr bwMode="auto">
          <a:xfrm>
            <a:off x="3429000" y="2667000"/>
            <a:ext cx="2362200" cy="1066800"/>
          </a:xfrm>
          <a:prstGeom prst="ellipse">
            <a:avLst/>
          </a:prstGeom>
          <a:solidFill>
            <a:schemeClr val="bg1"/>
          </a:solidFill>
          <a:ln w="38100">
            <a:solidFill>
              <a:srgbClr val="000000"/>
            </a:solidFill>
            <a:round/>
            <a:headEnd/>
            <a:tailEnd/>
          </a:ln>
        </p:spPr>
        <p:txBody>
          <a:bodyPr wrap="none" anchor="ctr"/>
          <a:lstStyle/>
          <a:p>
            <a:pPr eaLnBrk="0" hangingPunct="0"/>
            <a:r>
              <a:rPr lang="en-US" sz="2400" dirty="0" smtClean="0">
                <a:solidFill>
                  <a:srgbClr val="333399">
                    <a:lumMod val="60000"/>
                    <a:lumOff val="40000"/>
                  </a:srgbClr>
                </a:solidFill>
              </a:rPr>
              <a:t>Stoves are Hot</a:t>
            </a:r>
            <a:endParaRPr lang="en-US" sz="2400" dirty="0">
              <a:solidFill>
                <a:srgbClr val="333399">
                  <a:lumMod val="60000"/>
                  <a:lumOff val="40000"/>
                </a:srgbClr>
              </a:solidFill>
            </a:endParaRPr>
          </a:p>
        </p:txBody>
      </p:sp>
      <p:sp>
        <p:nvSpPr>
          <p:cNvPr id="30" name="Rectangle 20"/>
          <p:cNvSpPr>
            <a:spLocks noChangeArrowheads="1"/>
          </p:cNvSpPr>
          <p:nvPr/>
        </p:nvSpPr>
        <p:spPr bwMode="auto">
          <a:xfrm>
            <a:off x="5257800" y="16764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Hot to touch</a:t>
            </a:r>
            <a:endParaRPr lang="en-US" dirty="0">
              <a:solidFill>
                <a:srgbClr val="333399">
                  <a:lumMod val="60000"/>
                  <a:lumOff val="40000"/>
                </a:srgbClr>
              </a:solidFill>
            </a:endParaRPr>
          </a:p>
        </p:txBody>
      </p:sp>
      <p:sp>
        <p:nvSpPr>
          <p:cNvPr id="33" name="Rectangle 20"/>
          <p:cNvSpPr>
            <a:spLocks noChangeArrowheads="1"/>
          </p:cNvSpPr>
          <p:nvPr/>
        </p:nvSpPr>
        <p:spPr bwMode="auto">
          <a:xfrm>
            <a:off x="1981200" y="4038600"/>
            <a:ext cx="1905000" cy="7620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Paper catches</a:t>
            </a:r>
          </a:p>
          <a:p>
            <a:pPr eaLnBrk="0" hangingPunct="0"/>
            <a:r>
              <a:rPr lang="en-US" dirty="0" smtClean="0">
                <a:solidFill>
                  <a:srgbClr val="333399">
                    <a:lumMod val="60000"/>
                    <a:lumOff val="40000"/>
                  </a:srgbClr>
                </a:solidFill>
              </a:rPr>
              <a:t> on fire</a:t>
            </a:r>
            <a:endParaRPr lang="en-US" dirty="0">
              <a:solidFill>
                <a:srgbClr val="333399">
                  <a:lumMod val="60000"/>
                  <a:lumOff val="40000"/>
                </a:srgbClr>
              </a:solidFill>
            </a:endParaRPr>
          </a:p>
        </p:txBody>
      </p:sp>
      <p:sp>
        <p:nvSpPr>
          <p:cNvPr id="36" name="Rectangle 20"/>
          <p:cNvSpPr>
            <a:spLocks noChangeArrowheads="1"/>
          </p:cNvSpPr>
          <p:nvPr/>
        </p:nvSpPr>
        <p:spPr bwMode="auto">
          <a:xfrm>
            <a:off x="1981200" y="16764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Water boils</a:t>
            </a:r>
            <a:endParaRPr lang="en-US" dirty="0">
              <a:solidFill>
                <a:srgbClr val="333399">
                  <a:lumMod val="60000"/>
                  <a:lumOff val="40000"/>
                </a:srgbClr>
              </a:solidFill>
            </a:endParaRPr>
          </a:p>
        </p:txBody>
      </p:sp>
      <p:sp>
        <p:nvSpPr>
          <p:cNvPr id="23" name="Rectangle 20"/>
          <p:cNvSpPr>
            <a:spLocks noChangeArrowheads="1"/>
          </p:cNvSpPr>
          <p:nvPr/>
        </p:nvSpPr>
        <p:spPr bwMode="auto">
          <a:xfrm>
            <a:off x="5257800" y="4114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Warm an </a:t>
            </a:r>
          </a:p>
          <a:p>
            <a:pPr eaLnBrk="0" hangingPunct="0"/>
            <a:r>
              <a:rPr lang="en-US" dirty="0" smtClean="0">
                <a:solidFill>
                  <a:srgbClr val="333399">
                    <a:lumMod val="60000"/>
                    <a:lumOff val="40000"/>
                  </a:srgbClr>
                </a:solidFill>
              </a:rPr>
              <a:t>entire house</a:t>
            </a:r>
            <a:endParaRPr lang="en-US" dirty="0">
              <a:solidFill>
                <a:srgbClr val="333399">
                  <a:lumMod val="60000"/>
                  <a:lumOff val="40000"/>
                </a:srgbClr>
              </a:solidFill>
            </a:endParaRPr>
          </a:p>
        </p:txBody>
      </p:sp>
    </p:spTree>
    <p:extLst>
      <p:ext uri="{BB962C8B-B14F-4D97-AF65-F5344CB8AC3E}">
        <p14:creationId xmlns:p14="http://schemas.microsoft.com/office/powerpoint/2010/main" val="30416865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14" name="Line 5"/>
          <p:cNvSpPr>
            <a:spLocks noChangeShapeType="1"/>
          </p:cNvSpPr>
          <p:nvPr/>
        </p:nvSpPr>
        <p:spPr bwMode="auto">
          <a:xfrm>
            <a:off x="990600" y="2743200"/>
            <a:ext cx="0" cy="1295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15" name="Rectangle 6"/>
          <p:cNvSpPr>
            <a:spLocks noChangeArrowheads="1"/>
          </p:cNvSpPr>
          <p:nvPr/>
        </p:nvSpPr>
        <p:spPr bwMode="auto">
          <a:xfrm>
            <a:off x="457200" y="23622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a:solidFill>
                  <a:srgbClr val="000000"/>
                </a:solidFill>
              </a:rPr>
              <a:t>EXAMPLE</a:t>
            </a:r>
          </a:p>
        </p:txBody>
      </p:sp>
      <p:sp>
        <p:nvSpPr>
          <p:cNvPr id="16" name="Rectangle 7"/>
          <p:cNvSpPr>
            <a:spLocks noChangeArrowheads="1"/>
          </p:cNvSpPr>
          <p:nvPr/>
        </p:nvSpPr>
        <p:spPr bwMode="auto">
          <a:xfrm>
            <a:off x="457200" y="40386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a:solidFill>
                  <a:srgbClr val="000000"/>
                </a:solidFill>
              </a:rPr>
              <a:t>EXAMPLE</a:t>
            </a:r>
          </a:p>
        </p:txBody>
      </p:sp>
      <p:sp>
        <p:nvSpPr>
          <p:cNvPr id="17" name="Line 8"/>
          <p:cNvSpPr>
            <a:spLocks noChangeShapeType="1"/>
          </p:cNvSpPr>
          <p:nvPr/>
        </p:nvSpPr>
        <p:spPr bwMode="auto">
          <a:xfrm flipH="1">
            <a:off x="5029200" y="4191000"/>
            <a:ext cx="381000" cy="533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18" name="Line 9"/>
          <p:cNvSpPr>
            <a:spLocks noChangeShapeType="1"/>
          </p:cNvSpPr>
          <p:nvPr/>
        </p:nvSpPr>
        <p:spPr bwMode="auto">
          <a:xfrm>
            <a:off x="7162800" y="1828800"/>
            <a:ext cx="0" cy="762000"/>
          </a:xfrm>
          <a:prstGeom prst="line">
            <a:avLst/>
          </a:prstGeom>
          <a:noFill/>
          <a:ln w="38100">
            <a:solidFill>
              <a:srgbClr val="000000"/>
            </a:solidFill>
            <a:round/>
            <a:headEnd/>
            <a:tailEnd/>
          </a:ln>
        </p:spPr>
        <p:txBody>
          <a:bodyPr/>
          <a:lstStyle/>
          <a:p>
            <a:endParaRPr lang="en-US">
              <a:solidFill>
                <a:srgbClr val="000000"/>
              </a:solidFill>
            </a:endParaRPr>
          </a:p>
        </p:txBody>
      </p:sp>
      <p:sp>
        <p:nvSpPr>
          <p:cNvPr id="19" name="Line 10"/>
          <p:cNvSpPr>
            <a:spLocks noChangeShapeType="1"/>
          </p:cNvSpPr>
          <p:nvPr/>
        </p:nvSpPr>
        <p:spPr bwMode="auto">
          <a:xfrm>
            <a:off x="6324600" y="4267200"/>
            <a:ext cx="609600" cy="533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0" name="Line 11"/>
          <p:cNvSpPr>
            <a:spLocks noChangeShapeType="1"/>
          </p:cNvSpPr>
          <p:nvPr/>
        </p:nvSpPr>
        <p:spPr bwMode="auto">
          <a:xfrm flipH="1">
            <a:off x="1524000" y="2895600"/>
            <a:ext cx="1676400" cy="6096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1" name="Line 12"/>
          <p:cNvSpPr>
            <a:spLocks noChangeShapeType="1"/>
          </p:cNvSpPr>
          <p:nvPr/>
        </p:nvSpPr>
        <p:spPr bwMode="auto">
          <a:xfrm>
            <a:off x="4876800" y="3352800"/>
            <a:ext cx="1371600" cy="6858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2" name="Line 13"/>
          <p:cNvSpPr>
            <a:spLocks noChangeShapeType="1"/>
          </p:cNvSpPr>
          <p:nvPr/>
        </p:nvSpPr>
        <p:spPr bwMode="auto">
          <a:xfrm flipV="1">
            <a:off x="5334000" y="2590800"/>
            <a:ext cx="838200" cy="152400"/>
          </a:xfrm>
          <a:prstGeom prst="line">
            <a:avLst/>
          </a:prstGeom>
          <a:noFill/>
          <a:ln w="38100">
            <a:solidFill>
              <a:srgbClr val="000000"/>
            </a:solidFill>
            <a:round/>
            <a:headEnd/>
            <a:tailEnd/>
          </a:ln>
        </p:spPr>
        <p:txBody>
          <a:bodyPr/>
          <a:lstStyle/>
          <a:p>
            <a:endParaRPr lang="en-US">
              <a:solidFill>
                <a:srgbClr val="000000"/>
              </a:solidFill>
            </a:endParaRPr>
          </a:p>
        </p:txBody>
      </p:sp>
      <p:sp>
        <p:nvSpPr>
          <p:cNvPr id="24" name="Oval 15"/>
          <p:cNvSpPr>
            <a:spLocks noChangeArrowheads="1"/>
          </p:cNvSpPr>
          <p:nvPr/>
        </p:nvSpPr>
        <p:spPr bwMode="auto">
          <a:xfrm>
            <a:off x="3124200" y="2362200"/>
            <a:ext cx="2362200" cy="1066800"/>
          </a:xfrm>
          <a:prstGeom prst="ellipse">
            <a:avLst/>
          </a:prstGeom>
          <a:solidFill>
            <a:schemeClr val="bg1"/>
          </a:solidFill>
          <a:ln w="38100">
            <a:solidFill>
              <a:srgbClr val="000000"/>
            </a:solidFill>
            <a:round/>
            <a:headEnd/>
            <a:tailEnd/>
          </a:ln>
        </p:spPr>
        <p:txBody>
          <a:bodyPr wrap="none" anchor="ctr"/>
          <a:lstStyle/>
          <a:p>
            <a:pPr eaLnBrk="0" hangingPunct="0"/>
            <a:r>
              <a:rPr lang="en-US" sz="2400">
                <a:solidFill>
                  <a:srgbClr val="000000"/>
                </a:solidFill>
              </a:rPr>
              <a:t>CONCEPT</a:t>
            </a:r>
          </a:p>
        </p:txBody>
      </p:sp>
      <p:sp>
        <p:nvSpPr>
          <p:cNvPr id="26" name="Rectangle 17"/>
          <p:cNvSpPr>
            <a:spLocks noChangeArrowheads="1"/>
          </p:cNvSpPr>
          <p:nvPr/>
        </p:nvSpPr>
        <p:spPr bwMode="auto">
          <a:xfrm>
            <a:off x="4495800" y="45720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a:solidFill>
                  <a:srgbClr val="000000"/>
                </a:solidFill>
              </a:rPr>
              <a:t>EXAMPLE</a:t>
            </a:r>
          </a:p>
        </p:txBody>
      </p:sp>
      <p:sp>
        <p:nvSpPr>
          <p:cNvPr id="29" name="Rectangle 19"/>
          <p:cNvSpPr>
            <a:spLocks noChangeArrowheads="1"/>
          </p:cNvSpPr>
          <p:nvPr/>
        </p:nvSpPr>
        <p:spPr bwMode="auto">
          <a:xfrm>
            <a:off x="6248400" y="45720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a:solidFill>
                  <a:srgbClr val="000000"/>
                </a:solidFill>
              </a:rPr>
              <a:t>EXAMPLE</a:t>
            </a:r>
          </a:p>
        </p:txBody>
      </p:sp>
      <p:sp>
        <p:nvSpPr>
          <p:cNvPr id="30" name="Rectangle 20"/>
          <p:cNvSpPr>
            <a:spLocks noChangeArrowheads="1"/>
          </p:cNvSpPr>
          <p:nvPr/>
        </p:nvSpPr>
        <p:spPr bwMode="auto">
          <a:xfrm>
            <a:off x="6172200" y="2209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ATTRIBUTE</a:t>
            </a:r>
            <a:endParaRPr lang="en-US" dirty="0">
              <a:solidFill>
                <a:srgbClr val="000000"/>
              </a:solidFill>
            </a:endParaRPr>
          </a:p>
        </p:txBody>
      </p:sp>
      <p:sp>
        <p:nvSpPr>
          <p:cNvPr id="31" name="Rectangle 21"/>
          <p:cNvSpPr>
            <a:spLocks noChangeArrowheads="1"/>
          </p:cNvSpPr>
          <p:nvPr/>
        </p:nvSpPr>
        <p:spPr bwMode="auto">
          <a:xfrm>
            <a:off x="6781800" y="16002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a:solidFill>
                  <a:srgbClr val="000000"/>
                </a:solidFill>
              </a:rPr>
              <a:t>EXAMPLE</a:t>
            </a:r>
          </a:p>
        </p:txBody>
      </p:sp>
      <p:sp>
        <p:nvSpPr>
          <p:cNvPr id="33" name="Rectangle 20"/>
          <p:cNvSpPr>
            <a:spLocks noChangeArrowheads="1"/>
          </p:cNvSpPr>
          <p:nvPr/>
        </p:nvSpPr>
        <p:spPr bwMode="auto">
          <a:xfrm>
            <a:off x="4876800" y="3733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ATTRIBUTE</a:t>
            </a:r>
            <a:endParaRPr lang="en-US" dirty="0">
              <a:solidFill>
                <a:srgbClr val="000000"/>
              </a:solidFill>
            </a:endParaRPr>
          </a:p>
        </p:txBody>
      </p:sp>
      <p:sp>
        <p:nvSpPr>
          <p:cNvPr id="36" name="Rectangle 20"/>
          <p:cNvSpPr>
            <a:spLocks noChangeArrowheads="1"/>
          </p:cNvSpPr>
          <p:nvPr/>
        </p:nvSpPr>
        <p:spPr bwMode="auto">
          <a:xfrm>
            <a:off x="533400" y="30480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000000"/>
                </a:solidFill>
              </a:rPr>
              <a:t>ATTRIBUTE</a:t>
            </a:r>
            <a:endParaRPr lang="en-US" dirty="0">
              <a:solidFill>
                <a:srgbClr val="000000"/>
              </a:solidFill>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Concept &amp; Attributes</a:t>
            </a:r>
          </a:p>
        </p:txBody>
      </p:sp>
    </p:spTree>
    <p:extLst>
      <p:ext uri="{BB962C8B-B14F-4D97-AF65-F5344CB8AC3E}">
        <p14:creationId xmlns:p14="http://schemas.microsoft.com/office/powerpoint/2010/main" val="2826769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333399">
                  <a:lumMod val="60000"/>
                  <a:lumOff val="40000"/>
                </a:srgbClr>
              </a:solidFill>
            </a:endParaRPr>
          </a:p>
        </p:txBody>
      </p:sp>
      <p:sp>
        <p:nvSpPr>
          <p:cNvPr id="14" name="Line 5"/>
          <p:cNvSpPr>
            <a:spLocks noChangeShapeType="1"/>
          </p:cNvSpPr>
          <p:nvPr/>
        </p:nvSpPr>
        <p:spPr bwMode="auto">
          <a:xfrm>
            <a:off x="990600" y="2743200"/>
            <a:ext cx="0" cy="1295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15" name="Rectangle 6"/>
          <p:cNvSpPr>
            <a:spLocks noChangeArrowheads="1"/>
          </p:cNvSpPr>
          <p:nvPr/>
        </p:nvSpPr>
        <p:spPr bwMode="auto">
          <a:xfrm>
            <a:off x="457200" y="2362200"/>
            <a:ext cx="13716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Simple plot</a:t>
            </a:r>
            <a:endParaRPr lang="en-US" sz="1600" dirty="0">
              <a:solidFill>
                <a:srgbClr val="333399">
                  <a:lumMod val="60000"/>
                  <a:lumOff val="40000"/>
                </a:srgbClr>
              </a:solidFill>
            </a:endParaRPr>
          </a:p>
        </p:txBody>
      </p:sp>
      <p:sp>
        <p:nvSpPr>
          <p:cNvPr id="16" name="Rectangle 7"/>
          <p:cNvSpPr>
            <a:spLocks noChangeArrowheads="1"/>
          </p:cNvSpPr>
          <p:nvPr/>
        </p:nvSpPr>
        <p:spPr bwMode="auto">
          <a:xfrm>
            <a:off x="457200" y="4038600"/>
            <a:ext cx="1752600" cy="6096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Teaches a </a:t>
            </a:r>
          </a:p>
          <a:p>
            <a:pPr eaLnBrk="0" hangingPunct="0"/>
            <a:r>
              <a:rPr lang="en-US" sz="1600" dirty="0" smtClean="0">
                <a:solidFill>
                  <a:srgbClr val="333399">
                    <a:lumMod val="60000"/>
                    <a:lumOff val="40000"/>
                  </a:srgbClr>
                </a:solidFill>
              </a:rPr>
              <a:t>moral or lesson</a:t>
            </a:r>
            <a:endParaRPr lang="en-US" sz="1600" dirty="0">
              <a:solidFill>
                <a:srgbClr val="333399">
                  <a:lumMod val="60000"/>
                  <a:lumOff val="40000"/>
                </a:srgbClr>
              </a:solidFill>
            </a:endParaRPr>
          </a:p>
        </p:txBody>
      </p:sp>
      <p:sp>
        <p:nvSpPr>
          <p:cNvPr id="17" name="Line 8"/>
          <p:cNvSpPr>
            <a:spLocks noChangeShapeType="1"/>
          </p:cNvSpPr>
          <p:nvPr/>
        </p:nvSpPr>
        <p:spPr bwMode="auto">
          <a:xfrm flipH="1">
            <a:off x="5029200" y="4191000"/>
            <a:ext cx="381000" cy="533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18" name="Line 9"/>
          <p:cNvSpPr>
            <a:spLocks noChangeShapeType="1"/>
          </p:cNvSpPr>
          <p:nvPr/>
        </p:nvSpPr>
        <p:spPr bwMode="auto">
          <a:xfrm>
            <a:off x="7162800" y="1828800"/>
            <a:ext cx="0" cy="7620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19" name="Line 10"/>
          <p:cNvSpPr>
            <a:spLocks noChangeShapeType="1"/>
          </p:cNvSpPr>
          <p:nvPr/>
        </p:nvSpPr>
        <p:spPr bwMode="auto">
          <a:xfrm>
            <a:off x="6324600" y="4267200"/>
            <a:ext cx="609600" cy="533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0" name="Line 11"/>
          <p:cNvSpPr>
            <a:spLocks noChangeShapeType="1"/>
          </p:cNvSpPr>
          <p:nvPr/>
        </p:nvSpPr>
        <p:spPr bwMode="auto">
          <a:xfrm flipH="1">
            <a:off x="1524000" y="2895600"/>
            <a:ext cx="1676400" cy="6096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1" name="Line 12"/>
          <p:cNvSpPr>
            <a:spLocks noChangeShapeType="1"/>
          </p:cNvSpPr>
          <p:nvPr/>
        </p:nvSpPr>
        <p:spPr bwMode="auto">
          <a:xfrm>
            <a:off x="4876800" y="3352800"/>
            <a:ext cx="1371600" cy="6858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2" name="Line 13"/>
          <p:cNvSpPr>
            <a:spLocks noChangeShapeType="1"/>
          </p:cNvSpPr>
          <p:nvPr/>
        </p:nvSpPr>
        <p:spPr bwMode="auto">
          <a:xfrm flipV="1">
            <a:off x="5334000" y="2590800"/>
            <a:ext cx="838200" cy="152400"/>
          </a:xfrm>
          <a:prstGeom prst="line">
            <a:avLst/>
          </a:prstGeom>
          <a:noFill/>
          <a:ln w="38100">
            <a:solidFill>
              <a:srgbClr val="000000"/>
            </a:solidFill>
            <a:round/>
            <a:headEnd/>
            <a:tailEnd/>
          </a:ln>
        </p:spPr>
        <p:txBody>
          <a:bodyPr/>
          <a:lstStyle/>
          <a:p>
            <a:endParaRPr lang="en-US">
              <a:solidFill>
                <a:srgbClr val="333399">
                  <a:lumMod val="60000"/>
                  <a:lumOff val="40000"/>
                </a:srgbClr>
              </a:solidFill>
            </a:endParaRPr>
          </a:p>
        </p:txBody>
      </p:sp>
      <p:sp>
        <p:nvSpPr>
          <p:cNvPr id="24" name="Oval 15"/>
          <p:cNvSpPr>
            <a:spLocks noChangeArrowheads="1"/>
          </p:cNvSpPr>
          <p:nvPr/>
        </p:nvSpPr>
        <p:spPr bwMode="auto">
          <a:xfrm>
            <a:off x="3124200" y="2362200"/>
            <a:ext cx="2362200" cy="1066800"/>
          </a:xfrm>
          <a:prstGeom prst="ellipse">
            <a:avLst/>
          </a:prstGeom>
          <a:solidFill>
            <a:schemeClr val="bg1"/>
          </a:solidFill>
          <a:ln w="38100">
            <a:solidFill>
              <a:srgbClr val="000000"/>
            </a:solidFill>
            <a:round/>
            <a:headEnd/>
            <a:tailEnd/>
          </a:ln>
        </p:spPr>
        <p:txBody>
          <a:bodyPr wrap="none" anchor="ctr"/>
          <a:lstStyle/>
          <a:p>
            <a:pPr eaLnBrk="0" hangingPunct="0"/>
            <a:r>
              <a:rPr lang="en-US" sz="2400" dirty="0" smtClean="0">
                <a:solidFill>
                  <a:srgbClr val="333399">
                    <a:lumMod val="60000"/>
                    <a:lumOff val="40000"/>
                  </a:srgbClr>
                </a:solidFill>
              </a:rPr>
              <a:t>FABLES</a:t>
            </a:r>
            <a:endParaRPr lang="en-US" sz="2400" dirty="0">
              <a:solidFill>
                <a:srgbClr val="333399">
                  <a:lumMod val="60000"/>
                  <a:lumOff val="40000"/>
                </a:srgbClr>
              </a:solidFill>
            </a:endParaRPr>
          </a:p>
        </p:txBody>
      </p:sp>
      <p:sp>
        <p:nvSpPr>
          <p:cNvPr id="26" name="Rectangle 17"/>
          <p:cNvSpPr>
            <a:spLocks noChangeArrowheads="1"/>
          </p:cNvSpPr>
          <p:nvPr/>
        </p:nvSpPr>
        <p:spPr bwMode="auto">
          <a:xfrm>
            <a:off x="4191000" y="4572000"/>
            <a:ext cx="1676400" cy="4572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Simple cast that </a:t>
            </a:r>
          </a:p>
          <a:p>
            <a:pPr eaLnBrk="0" hangingPunct="0"/>
            <a:r>
              <a:rPr lang="en-US" sz="1600" dirty="0" smtClean="0">
                <a:solidFill>
                  <a:srgbClr val="333399">
                    <a:lumMod val="60000"/>
                    <a:lumOff val="40000"/>
                  </a:srgbClr>
                </a:solidFill>
              </a:rPr>
              <a:t>act like people</a:t>
            </a:r>
            <a:endParaRPr lang="en-US" sz="1600" dirty="0">
              <a:solidFill>
                <a:srgbClr val="333399">
                  <a:lumMod val="60000"/>
                  <a:lumOff val="40000"/>
                </a:srgbClr>
              </a:solidFill>
            </a:endParaRPr>
          </a:p>
        </p:txBody>
      </p:sp>
      <p:sp>
        <p:nvSpPr>
          <p:cNvPr id="29" name="Rectangle 19"/>
          <p:cNvSpPr>
            <a:spLocks noChangeArrowheads="1"/>
          </p:cNvSpPr>
          <p:nvPr/>
        </p:nvSpPr>
        <p:spPr bwMode="auto">
          <a:xfrm>
            <a:off x="6096000" y="4572000"/>
            <a:ext cx="2133600" cy="5334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Actions help explain </a:t>
            </a:r>
          </a:p>
          <a:p>
            <a:pPr eaLnBrk="0" hangingPunct="0"/>
            <a:r>
              <a:rPr lang="en-US" sz="1600" dirty="0" smtClean="0">
                <a:solidFill>
                  <a:srgbClr val="333399">
                    <a:lumMod val="60000"/>
                    <a:lumOff val="40000"/>
                  </a:srgbClr>
                </a:solidFill>
              </a:rPr>
              <a:t>moral or lesson</a:t>
            </a:r>
            <a:endParaRPr lang="en-US" sz="1600" dirty="0">
              <a:solidFill>
                <a:srgbClr val="333399">
                  <a:lumMod val="60000"/>
                  <a:lumOff val="40000"/>
                </a:srgbClr>
              </a:solidFill>
            </a:endParaRPr>
          </a:p>
        </p:txBody>
      </p:sp>
      <p:sp>
        <p:nvSpPr>
          <p:cNvPr id="30" name="Rectangle 20"/>
          <p:cNvSpPr>
            <a:spLocks noChangeArrowheads="1"/>
          </p:cNvSpPr>
          <p:nvPr/>
        </p:nvSpPr>
        <p:spPr bwMode="auto">
          <a:xfrm>
            <a:off x="6172200" y="2209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Vivid, precise</a:t>
            </a:r>
          </a:p>
          <a:p>
            <a:pPr eaLnBrk="0" hangingPunct="0"/>
            <a:r>
              <a:rPr lang="en-US" dirty="0" smtClean="0">
                <a:solidFill>
                  <a:srgbClr val="333399">
                    <a:lumMod val="60000"/>
                    <a:lumOff val="40000"/>
                  </a:srgbClr>
                </a:solidFill>
              </a:rPr>
              <a:t>language</a:t>
            </a:r>
            <a:endParaRPr lang="en-US" dirty="0">
              <a:solidFill>
                <a:srgbClr val="333399">
                  <a:lumMod val="60000"/>
                  <a:lumOff val="40000"/>
                </a:srgbClr>
              </a:solidFill>
            </a:endParaRPr>
          </a:p>
        </p:txBody>
      </p:sp>
      <p:sp>
        <p:nvSpPr>
          <p:cNvPr id="31" name="Rectangle 21"/>
          <p:cNvSpPr>
            <a:spLocks noChangeArrowheads="1"/>
          </p:cNvSpPr>
          <p:nvPr/>
        </p:nvSpPr>
        <p:spPr bwMode="auto">
          <a:xfrm>
            <a:off x="6781800" y="1600200"/>
            <a:ext cx="1676400" cy="381000"/>
          </a:xfrm>
          <a:prstGeom prst="rect">
            <a:avLst/>
          </a:prstGeom>
          <a:solidFill>
            <a:schemeClr val="bg1"/>
          </a:solidFill>
          <a:ln w="38100">
            <a:solidFill>
              <a:srgbClr val="000000"/>
            </a:solidFill>
            <a:miter lim="800000"/>
            <a:headEnd/>
            <a:tailEnd/>
          </a:ln>
        </p:spPr>
        <p:txBody>
          <a:bodyPr wrap="none" anchor="ctr"/>
          <a:lstStyle/>
          <a:p>
            <a:pPr eaLnBrk="0" hangingPunct="0"/>
            <a:r>
              <a:rPr lang="en-US" sz="1600" dirty="0" smtClean="0">
                <a:solidFill>
                  <a:srgbClr val="333399">
                    <a:lumMod val="60000"/>
                    <a:lumOff val="40000"/>
                  </a:srgbClr>
                </a:solidFill>
              </a:rPr>
              <a:t>Provides interest</a:t>
            </a:r>
            <a:endParaRPr lang="en-US" sz="1600" dirty="0">
              <a:solidFill>
                <a:srgbClr val="333399">
                  <a:lumMod val="60000"/>
                  <a:lumOff val="40000"/>
                </a:srgbClr>
              </a:solidFill>
            </a:endParaRPr>
          </a:p>
        </p:txBody>
      </p:sp>
      <p:sp>
        <p:nvSpPr>
          <p:cNvPr id="33" name="Rectangle 20"/>
          <p:cNvSpPr>
            <a:spLocks noChangeArrowheads="1"/>
          </p:cNvSpPr>
          <p:nvPr/>
        </p:nvSpPr>
        <p:spPr bwMode="auto">
          <a:xfrm>
            <a:off x="4876800" y="37338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Animals as </a:t>
            </a:r>
          </a:p>
          <a:p>
            <a:pPr eaLnBrk="0" hangingPunct="0"/>
            <a:r>
              <a:rPr lang="en-US" dirty="0" smtClean="0">
                <a:solidFill>
                  <a:srgbClr val="333399">
                    <a:lumMod val="60000"/>
                    <a:lumOff val="40000"/>
                  </a:srgbClr>
                </a:solidFill>
              </a:rPr>
              <a:t>characters</a:t>
            </a:r>
            <a:endParaRPr lang="en-US" dirty="0">
              <a:solidFill>
                <a:srgbClr val="333399">
                  <a:lumMod val="60000"/>
                  <a:lumOff val="40000"/>
                </a:srgbClr>
              </a:solidFill>
            </a:endParaRPr>
          </a:p>
        </p:txBody>
      </p:sp>
      <p:sp>
        <p:nvSpPr>
          <p:cNvPr id="36" name="Rectangle 20"/>
          <p:cNvSpPr>
            <a:spLocks noChangeArrowheads="1"/>
          </p:cNvSpPr>
          <p:nvPr/>
        </p:nvSpPr>
        <p:spPr bwMode="auto">
          <a:xfrm>
            <a:off x="533400" y="3048000"/>
            <a:ext cx="1905000" cy="685800"/>
          </a:xfrm>
          <a:prstGeom prst="ellipse">
            <a:avLst/>
          </a:prstGeom>
          <a:solidFill>
            <a:schemeClr val="bg1"/>
          </a:solidFill>
          <a:ln w="38100">
            <a:solidFill>
              <a:srgbClr val="000000"/>
            </a:solidFill>
            <a:miter lim="800000"/>
            <a:headEnd/>
            <a:tailEnd/>
          </a:ln>
        </p:spPr>
        <p:txBody>
          <a:bodyPr wrap="none" anchor="ctr"/>
          <a:lstStyle/>
          <a:p>
            <a:pPr eaLnBrk="0" hangingPunct="0"/>
            <a:r>
              <a:rPr lang="en-US" dirty="0" smtClean="0">
                <a:solidFill>
                  <a:srgbClr val="333399">
                    <a:lumMod val="60000"/>
                    <a:lumOff val="40000"/>
                  </a:srgbClr>
                </a:solidFill>
              </a:rPr>
              <a:t>Short story </a:t>
            </a:r>
          </a:p>
          <a:p>
            <a:pPr eaLnBrk="0" hangingPunct="0"/>
            <a:r>
              <a:rPr lang="en-US" dirty="0" smtClean="0">
                <a:solidFill>
                  <a:srgbClr val="333399">
                    <a:lumMod val="60000"/>
                    <a:lumOff val="40000"/>
                  </a:srgbClr>
                </a:solidFill>
              </a:rPr>
              <a:t>to teach</a:t>
            </a:r>
            <a:endParaRPr lang="en-US" dirty="0">
              <a:solidFill>
                <a:srgbClr val="333399">
                  <a:lumMod val="60000"/>
                  <a:lumOff val="40000"/>
                </a:srgbClr>
              </a:solidFill>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Classification: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Concept &amp; Attributes</a:t>
            </a:r>
          </a:p>
        </p:txBody>
      </p:sp>
    </p:spTree>
    <p:extLst>
      <p:ext uri="{BB962C8B-B14F-4D97-AF65-F5344CB8AC3E}">
        <p14:creationId xmlns:p14="http://schemas.microsoft.com/office/powerpoint/2010/main" val="36212715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General Structures of Information</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8" name="Oval 7"/>
          <p:cNvSpPr/>
          <p:nvPr/>
        </p:nvSpPr>
        <p:spPr bwMode="auto">
          <a:xfrm>
            <a:off x="1295400" y="22741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sp>
        <p:nvSpPr>
          <p:cNvPr id="9" name="Oval 8"/>
          <p:cNvSpPr/>
          <p:nvPr/>
        </p:nvSpPr>
        <p:spPr bwMode="auto">
          <a:xfrm>
            <a:off x="6019800" y="22635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FF"/>
              </a:solidFill>
            </a:endParaRPr>
          </a:p>
        </p:txBody>
      </p:sp>
      <p:sp>
        <p:nvSpPr>
          <p:cNvPr id="10" name="Oval 9"/>
          <p:cNvSpPr/>
          <p:nvPr/>
        </p:nvSpPr>
        <p:spPr bwMode="auto">
          <a:xfrm>
            <a:off x="2286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sp>
        <p:nvSpPr>
          <p:cNvPr id="11" name="Oval 10"/>
          <p:cNvSpPr/>
          <p:nvPr/>
        </p:nvSpPr>
        <p:spPr bwMode="auto">
          <a:xfrm>
            <a:off x="26670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00">
                  <a:lumMod val="10000"/>
                </a:srgbClr>
              </a:solidFill>
            </a:endParaRPr>
          </a:p>
        </p:txBody>
      </p:sp>
      <p:cxnSp>
        <p:nvCxnSpPr>
          <p:cNvPr id="13" name="Straight Connector 12"/>
          <p:cNvCxnSpPr>
            <a:stCxn id="10" idx="0"/>
            <a:endCxn id="8" idx="3"/>
          </p:cNvCxnSpPr>
          <p:nvPr/>
        </p:nvCxnSpPr>
        <p:spPr bwMode="auto">
          <a:xfrm rot="5400000" flipH="1" flipV="1">
            <a:off x="1144915" y="27051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26670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9906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00">
                  <a:lumMod val="10000"/>
                </a:srgbClr>
              </a:solidFill>
            </a:endParaRPr>
          </a:p>
        </p:txBody>
      </p:sp>
      <p:cxnSp>
        <p:nvCxnSpPr>
          <p:cNvPr id="17" name="Straight Connector 16"/>
          <p:cNvCxnSpPr>
            <a:stCxn id="8" idx="0"/>
            <a:endCxn id="16" idx="3"/>
          </p:cNvCxnSpPr>
          <p:nvPr/>
        </p:nvCxnSpPr>
        <p:spPr bwMode="auto">
          <a:xfrm rot="5400000" flipH="1" flipV="1">
            <a:off x="2651193" y="12915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12482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1219200"/>
            <a:ext cx="1828800" cy="430887"/>
          </a:xfrm>
          <a:prstGeom prst="rect">
            <a:avLst/>
          </a:prstGeom>
          <a:noFill/>
        </p:spPr>
        <p:txBody>
          <a:bodyPr wrap="square" rtlCol="0">
            <a:spAutoFit/>
          </a:bodyPr>
          <a:lstStyle/>
          <a:p>
            <a:r>
              <a:rPr lang="en-US" sz="2200" dirty="0" smtClean="0">
                <a:solidFill>
                  <a:srgbClr val="000000">
                    <a:lumMod val="10000"/>
                  </a:srgbClr>
                </a:solidFill>
              </a:rPr>
              <a:t>Information</a:t>
            </a:r>
            <a:endParaRPr lang="en-US" sz="2200" dirty="0">
              <a:solidFill>
                <a:srgbClr val="000000">
                  <a:lumMod val="10000"/>
                </a:srgbClr>
              </a:solidFill>
            </a:endParaRPr>
          </a:p>
        </p:txBody>
      </p:sp>
      <p:sp>
        <p:nvSpPr>
          <p:cNvPr id="27" name="TextBox 26"/>
          <p:cNvSpPr txBox="1"/>
          <p:nvPr/>
        </p:nvSpPr>
        <p:spPr>
          <a:xfrm>
            <a:off x="1246496" y="23902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23933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31795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31741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sp>
        <p:nvSpPr>
          <p:cNvPr id="72" name="Oval 71"/>
          <p:cNvSpPr/>
          <p:nvPr/>
        </p:nvSpPr>
        <p:spPr bwMode="auto">
          <a:xfrm>
            <a:off x="73777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cxnSp>
        <p:nvCxnSpPr>
          <p:cNvPr id="73" name="Straight Connector 72"/>
          <p:cNvCxnSpPr>
            <a:stCxn id="71" idx="0"/>
          </p:cNvCxnSpPr>
          <p:nvPr/>
        </p:nvCxnSpPr>
        <p:spPr bwMode="auto">
          <a:xfrm rot="5400000" flipH="1" flipV="1">
            <a:off x="5855669" y="27051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26670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1514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33052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cxnSp>
        <p:nvCxnSpPr>
          <p:cNvPr id="25" name="Straight Connector 24"/>
          <p:cNvCxnSpPr/>
          <p:nvPr/>
        </p:nvCxnSpPr>
        <p:spPr bwMode="auto">
          <a:xfrm rot="5400000" flipH="1" flipV="1">
            <a:off x="3162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1" name="TextBox 30"/>
          <p:cNvSpPr txBox="1"/>
          <p:nvPr/>
        </p:nvSpPr>
        <p:spPr>
          <a:xfrm>
            <a:off x="2743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Time Sequence</a:t>
            </a:r>
            <a:endParaRPr lang="en-US" dirty="0">
              <a:solidFill>
                <a:srgbClr val="FF0000"/>
              </a:solidFill>
            </a:endParaRPr>
          </a:p>
        </p:txBody>
      </p:sp>
      <p:sp>
        <p:nvSpPr>
          <p:cNvPr id="32" name="TextBox 31"/>
          <p:cNvSpPr txBox="1"/>
          <p:nvPr/>
        </p:nvSpPr>
        <p:spPr>
          <a:xfrm>
            <a:off x="2743200" y="50352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Process</a:t>
            </a:r>
            <a:endParaRPr lang="en-US" dirty="0">
              <a:solidFill>
                <a:srgbClr val="FF0000"/>
              </a:solidFill>
            </a:endParaRPr>
          </a:p>
        </p:txBody>
      </p:sp>
      <p:sp>
        <p:nvSpPr>
          <p:cNvPr id="33" name="TextBox 32"/>
          <p:cNvSpPr txBox="1"/>
          <p:nvPr/>
        </p:nvSpPr>
        <p:spPr>
          <a:xfrm>
            <a:off x="2743200" y="55686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Episode</a:t>
            </a:r>
            <a:endParaRPr lang="en-US" dirty="0">
              <a:solidFill>
                <a:srgbClr val="FF0000"/>
              </a:solidFill>
            </a:endParaRPr>
          </a:p>
        </p:txBody>
      </p:sp>
      <p:cxnSp>
        <p:nvCxnSpPr>
          <p:cNvPr id="34" name="Straight Connector 33"/>
          <p:cNvCxnSpPr/>
          <p:nvPr/>
        </p:nvCxnSpPr>
        <p:spPr bwMode="auto">
          <a:xfrm rot="5400000" flipH="1" flipV="1">
            <a:off x="5448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5" name="TextBox 34"/>
          <p:cNvSpPr txBox="1"/>
          <p:nvPr/>
        </p:nvSpPr>
        <p:spPr>
          <a:xfrm>
            <a:off x="5029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Main Idea          &amp; Details</a:t>
            </a:r>
            <a:endParaRPr lang="en-US" dirty="0">
              <a:solidFill>
                <a:srgbClr val="0000FF"/>
              </a:solidFill>
            </a:endParaRPr>
          </a:p>
        </p:txBody>
      </p:sp>
      <p:sp>
        <p:nvSpPr>
          <p:cNvPr id="37" name="TextBox 36"/>
          <p:cNvSpPr txBox="1"/>
          <p:nvPr/>
        </p:nvSpPr>
        <p:spPr>
          <a:xfrm>
            <a:off x="5029200" y="4983698"/>
            <a:ext cx="1828800" cy="502702"/>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Claim &amp; Evidence</a:t>
            </a:r>
            <a:endParaRPr lang="en-US" dirty="0">
              <a:solidFill>
                <a:srgbClr val="0000FF"/>
              </a:solidFill>
            </a:endParaRPr>
          </a:p>
        </p:txBody>
      </p:sp>
      <p:sp>
        <p:nvSpPr>
          <p:cNvPr id="38" name="TextBox 37"/>
          <p:cNvSpPr txBox="1"/>
          <p:nvPr/>
        </p:nvSpPr>
        <p:spPr>
          <a:xfrm>
            <a:off x="5029200" y="5668216"/>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Concept &amp; Attributes</a:t>
            </a:r>
            <a:endParaRPr lang="en-US" dirty="0">
              <a:solidFill>
                <a:srgbClr val="0000FF"/>
              </a:solidFill>
            </a:endParaRPr>
          </a:p>
        </p:txBody>
      </p:sp>
      <p:cxnSp>
        <p:nvCxnSpPr>
          <p:cNvPr id="39" name="Straight Connector 38"/>
          <p:cNvCxnSpPr/>
          <p:nvPr/>
        </p:nvCxnSpPr>
        <p:spPr bwMode="auto">
          <a:xfrm rot="5400000" flipH="1" flipV="1">
            <a:off x="78867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40" name="TextBox 39"/>
          <p:cNvSpPr txBox="1"/>
          <p:nvPr/>
        </p:nvSpPr>
        <p:spPr>
          <a:xfrm>
            <a:off x="74676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Venn Diagram</a:t>
            </a:r>
            <a:endParaRPr lang="en-US" dirty="0">
              <a:solidFill>
                <a:srgbClr val="0000FF"/>
              </a:solidFill>
            </a:endParaRPr>
          </a:p>
        </p:txBody>
      </p:sp>
      <p:sp>
        <p:nvSpPr>
          <p:cNvPr id="41" name="TextBox 40"/>
          <p:cNvSpPr txBox="1"/>
          <p:nvPr/>
        </p:nvSpPr>
        <p:spPr>
          <a:xfrm>
            <a:off x="7467600" y="5035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Double Bubble</a:t>
            </a:r>
            <a:endParaRPr lang="en-US" dirty="0">
              <a:solidFill>
                <a:srgbClr val="0000FF"/>
              </a:solidFill>
            </a:endParaRPr>
          </a:p>
        </p:txBody>
      </p:sp>
      <p:sp>
        <p:nvSpPr>
          <p:cNvPr id="42" name="TextBox 41"/>
          <p:cNvSpPr txBox="1"/>
          <p:nvPr/>
        </p:nvSpPr>
        <p:spPr>
          <a:xfrm>
            <a:off x="7467600" y="57210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Matrix</a:t>
            </a:r>
            <a:endParaRPr lang="en-US" dirty="0">
              <a:solidFill>
                <a:srgbClr val="0000FF"/>
              </a:solidFill>
            </a:endParaRPr>
          </a:p>
        </p:txBody>
      </p:sp>
    </p:spTree>
    <p:extLst>
      <p:ext uri="{BB962C8B-B14F-4D97-AF65-F5344CB8AC3E}">
        <p14:creationId xmlns:p14="http://schemas.microsoft.com/office/powerpoint/2010/main" val="4236743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Oval 3"/>
          <p:cNvSpPr>
            <a:spLocks noChangeArrowheads="1"/>
          </p:cNvSpPr>
          <p:nvPr/>
        </p:nvSpPr>
        <p:spPr bwMode="auto">
          <a:xfrm>
            <a:off x="2438400" y="190500"/>
            <a:ext cx="4191000" cy="838200"/>
          </a:xfrm>
          <a:prstGeom prst="ellipse">
            <a:avLst/>
          </a:prstGeom>
          <a:gradFill rotWithShape="1">
            <a:gsLst>
              <a:gs pos="0">
                <a:schemeClr val="bg1"/>
              </a:gs>
              <a:gs pos="100000">
                <a:schemeClr val="accent2">
                  <a:alpha val="76999"/>
                </a:schemeClr>
              </a:gs>
            </a:gsLst>
            <a:path path="shape">
              <a:fillToRect l="50000" t="50000" r="50000" b="50000"/>
            </a:path>
          </a:gradFill>
          <a:ln w="9525">
            <a:solidFill>
              <a:srgbClr val="CCFFFF"/>
            </a:solidFill>
            <a:round/>
            <a:headEnd/>
            <a:tailEnd/>
          </a:ln>
        </p:spPr>
        <p:txBody>
          <a:bodyPr wrap="none" anchor="ctr"/>
          <a:lstStyle/>
          <a:p>
            <a:endParaRPr lang="en-US"/>
          </a:p>
        </p:txBody>
      </p:sp>
      <p:sp>
        <p:nvSpPr>
          <p:cNvPr id="220164" name="Rectangle 4"/>
          <p:cNvSpPr>
            <a:spLocks noGrp="1" noChangeArrowheads="1"/>
          </p:cNvSpPr>
          <p:nvPr>
            <p:ph type="title" idx="4294967295"/>
          </p:nvPr>
        </p:nvSpPr>
        <p:spPr>
          <a:xfrm>
            <a:off x="2382838" y="79375"/>
            <a:ext cx="4322762" cy="987425"/>
          </a:xfrm>
        </p:spPr>
        <p:txBody>
          <a:bodyPr/>
          <a:lstStyle/>
          <a:p>
            <a:pPr eaLnBrk="1" hangingPunct="1">
              <a:defRPr/>
            </a:pPr>
            <a:r>
              <a:rPr lang="en-US" sz="40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OVERVIEW</a:t>
            </a:r>
          </a:p>
        </p:txBody>
      </p:sp>
      <p:sp>
        <p:nvSpPr>
          <p:cNvPr id="220166"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
        <p:nvSpPr>
          <p:cNvPr id="220167" name="AutoShape 7"/>
          <p:cNvSpPr>
            <a:spLocks noChangeArrowheads="1"/>
          </p:cNvSpPr>
          <p:nvPr/>
        </p:nvSpPr>
        <p:spPr bwMode="auto">
          <a:xfrm rot="620076">
            <a:off x="844550" y="1600200"/>
            <a:ext cx="2057400" cy="2133600"/>
          </a:xfrm>
          <a:prstGeom prst="rightArrow">
            <a:avLst>
              <a:gd name="adj1" fmla="val 67861"/>
              <a:gd name="adj2" fmla="val 26852"/>
            </a:avLst>
          </a:prstGeom>
          <a:solidFill>
            <a:schemeClr val="tx1"/>
          </a:solidFill>
          <a:ln w="38100" algn="ctr">
            <a:solidFill>
              <a:srgbClr val="000000"/>
            </a:solidFill>
            <a:miter lim="800000"/>
            <a:headEnd/>
            <a:tailEnd/>
          </a:ln>
        </p:spPr>
        <p:txBody>
          <a:bodyPr wrap="none" anchor="ctr"/>
          <a:lstStyle/>
          <a:p>
            <a:pPr>
              <a:lnSpc>
                <a:spcPct val="80000"/>
              </a:lnSpc>
            </a:pPr>
            <a:r>
              <a:rPr lang="en-US" sz="2400">
                <a:solidFill>
                  <a:srgbClr val="000000"/>
                </a:solidFill>
              </a:rPr>
              <a:t>Beliefs</a:t>
            </a:r>
          </a:p>
          <a:p>
            <a:pPr>
              <a:lnSpc>
                <a:spcPct val="80000"/>
              </a:lnSpc>
            </a:pPr>
            <a:r>
              <a:rPr lang="en-US" sz="2400">
                <a:solidFill>
                  <a:srgbClr val="000000"/>
                </a:solidFill>
              </a:rPr>
              <a:t>about</a:t>
            </a:r>
          </a:p>
          <a:p>
            <a:pPr>
              <a:lnSpc>
                <a:spcPct val="80000"/>
              </a:lnSpc>
            </a:pPr>
            <a:r>
              <a:rPr lang="en-US" sz="2400">
                <a:solidFill>
                  <a:srgbClr val="000000"/>
                </a:solidFill>
              </a:rPr>
              <a:t>Intelligence</a:t>
            </a:r>
          </a:p>
        </p:txBody>
      </p:sp>
      <p:sp>
        <p:nvSpPr>
          <p:cNvPr id="220168" name="AutoShape 8"/>
          <p:cNvSpPr>
            <a:spLocks noChangeArrowheads="1"/>
          </p:cNvSpPr>
          <p:nvPr/>
        </p:nvSpPr>
        <p:spPr bwMode="auto">
          <a:xfrm rot="620076">
            <a:off x="3046413" y="2020888"/>
            <a:ext cx="2524125" cy="2133600"/>
          </a:xfrm>
          <a:prstGeom prst="rightArrow">
            <a:avLst>
              <a:gd name="adj1" fmla="val 67861"/>
              <a:gd name="adj2" fmla="val 31767"/>
            </a:avLst>
          </a:prstGeom>
          <a:solidFill>
            <a:schemeClr val="tx1"/>
          </a:solidFill>
          <a:ln w="38100" algn="ctr">
            <a:solidFill>
              <a:srgbClr val="000000"/>
            </a:solidFill>
            <a:miter lim="800000"/>
            <a:headEnd/>
            <a:tailEnd/>
          </a:ln>
        </p:spPr>
        <p:txBody>
          <a:bodyPr wrap="none" anchor="ctr"/>
          <a:lstStyle/>
          <a:p>
            <a:pPr>
              <a:lnSpc>
                <a:spcPct val="80000"/>
              </a:lnSpc>
            </a:pPr>
            <a:r>
              <a:rPr lang="en-US" sz="2400">
                <a:solidFill>
                  <a:srgbClr val="000000"/>
                </a:solidFill>
              </a:rPr>
              <a:t>Constructivist</a:t>
            </a:r>
          </a:p>
          <a:p>
            <a:pPr>
              <a:lnSpc>
                <a:spcPct val="80000"/>
              </a:lnSpc>
            </a:pPr>
            <a:r>
              <a:rPr lang="en-US" sz="2400">
                <a:solidFill>
                  <a:srgbClr val="000000"/>
                </a:solidFill>
              </a:rPr>
              <a:t>Philosophy</a:t>
            </a:r>
          </a:p>
          <a:p>
            <a:pPr>
              <a:lnSpc>
                <a:spcPct val="80000"/>
              </a:lnSpc>
            </a:pPr>
            <a:r>
              <a:rPr lang="en-US" sz="2400">
                <a:solidFill>
                  <a:srgbClr val="000000"/>
                </a:solidFill>
              </a:rPr>
              <a:t>of Learning</a:t>
            </a:r>
          </a:p>
        </p:txBody>
      </p:sp>
      <p:sp>
        <p:nvSpPr>
          <p:cNvPr id="220169" name="AutoShape 9"/>
          <p:cNvSpPr>
            <a:spLocks noChangeArrowheads="1"/>
          </p:cNvSpPr>
          <p:nvPr/>
        </p:nvSpPr>
        <p:spPr bwMode="auto">
          <a:xfrm rot="620076">
            <a:off x="5634038" y="2525713"/>
            <a:ext cx="3052762" cy="2133600"/>
          </a:xfrm>
          <a:prstGeom prst="rightArrow">
            <a:avLst>
              <a:gd name="adj1" fmla="val 67861"/>
              <a:gd name="adj2" fmla="val 38420"/>
            </a:avLst>
          </a:prstGeom>
          <a:solidFill>
            <a:schemeClr val="tx1"/>
          </a:solidFill>
          <a:ln w="38100" algn="ctr">
            <a:solidFill>
              <a:srgbClr val="000000"/>
            </a:solidFill>
            <a:miter lim="800000"/>
            <a:headEnd/>
            <a:tailEnd/>
          </a:ln>
        </p:spPr>
        <p:txBody>
          <a:bodyPr wrap="none" anchor="ctr"/>
          <a:lstStyle/>
          <a:p>
            <a:pPr>
              <a:lnSpc>
                <a:spcPct val="80000"/>
              </a:lnSpc>
            </a:pPr>
            <a:r>
              <a:rPr lang="en-US" sz="2400" dirty="0" smtClean="0">
                <a:solidFill>
                  <a:srgbClr val="000000"/>
                </a:solidFill>
              </a:rPr>
              <a:t>The importance</a:t>
            </a:r>
          </a:p>
          <a:p>
            <a:pPr>
              <a:lnSpc>
                <a:spcPct val="80000"/>
              </a:lnSpc>
            </a:pPr>
            <a:r>
              <a:rPr lang="en-US" sz="2400" dirty="0" smtClean="0">
                <a:solidFill>
                  <a:srgbClr val="000000"/>
                </a:solidFill>
              </a:rPr>
              <a:t>of tools to aid</a:t>
            </a:r>
          </a:p>
          <a:p>
            <a:pPr>
              <a:lnSpc>
                <a:spcPct val="80000"/>
              </a:lnSpc>
            </a:pPr>
            <a:r>
              <a:rPr lang="en-US" sz="2400" dirty="0" smtClean="0">
                <a:solidFill>
                  <a:srgbClr val="000000"/>
                </a:solidFill>
              </a:rPr>
              <a:t>in processing</a:t>
            </a:r>
          </a:p>
          <a:p>
            <a:pPr>
              <a:lnSpc>
                <a:spcPct val="80000"/>
              </a:lnSpc>
            </a:pPr>
            <a:r>
              <a:rPr lang="en-US" sz="2400" dirty="0" smtClean="0">
                <a:solidFill>
                  <a:srgbClr val="000000"/>
                </a:solidFill>
              </a:rPr>
              <a:t>information</a:t>
            </a:r>
            <a:endParaRPr lang="en-US" sz="2400" dirty="0">
              <a:solidFill>
                <a:srgbClr val="000000"/>
              </a:solidFill>
            </a:endParaRPr>
          </a:p>
        </p:txBody>
      </p:sp>
    </p:spTree>
    <p:extLst>
      <p:ext uri="{BB962C8B-B14F-4D97-AF65-F5344CB8AC3E}">
        <p14:creationId xmlns:p14="http://schemas.microsoft.com/office/powerpoint/2010/main" val="2815411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7"/>
                                        </p:tgtEl>
                                        <p:attrNameLst>
                                          <p:attrName>style.visibility</p:attrName>
                                        </p:attrNameLst>
                                      </p:cBhvr>
                                      <p:to>
                                        <p:strVal val="visible"/>
                                      </p:to>
                                    </p:set>
                                    <p:anim calcmode="lin" valueType="num">
                                      <p:cBhvr additive="base">
                                        <p:cTn id="7" dur="500" fill="hold"/>
                                        <p:tgtEl>
                                          <p:spTgt spid="220167"/>
                                        </p:tgtEl>
                                        <p:attrNameLst>
                                          <p:attrName>ppt_x</p:attrName>
                                        </p:attrNameLst>
                                      </p:cBhvr>
                                      <p:tavLst>
                                        <p:tav tm="0">
                                          <p:val>
                                            <p:strVal val="0-#ppt_w/2"/>
                                          </p:val>
                                        </p:tav>
                                        <p:tav tm="100000">
                                          <p:val>
                                            <p:strVal val="#ppt_x"/>
                                          </p:val>
                                        </p:tav>
                                      </p:tavLst>
                                    </p:anim>
                                    <p:anim calcmode="lin" valueType="num">
                                      <p:cBhvr additive="base">
                                        <p:cTn id="8" dur="500" fill="hold"/>
                                        <p:tgtEl>
                                          <p:spTgt spid="2201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8"/>
                                        </p:tgtEl>
                                        <p:attrNameLst>
                                          <p:attrName>style.visibility</p:attrName>
                                        </p:attrNameLst>
                                      </p:cBhvr>
                                      <p:to>
                                        <p:strVal val="visible"/>
                                      </p:to>
                                    </p:set>
                                    <p:anim calcmode="lin" valueType="num">
                                      <p:cBhvr additive="base">
                                        <p:cTn id="13" dur="500" fill="hold"/>
                                        <p:tgtEl>
                                          <p:spTgt spid="220168"/>
                                        </p:tgtEl>
                                        <p:attrNameLst>
                                          <p:attrName>ppt_x</p:attrName>
                                        </p:attrNameLst>
                                      </p:cBhvr>
                                      <p:tavLst>
                                        <p:tav tm="0">
                                          <p:val>
                                            <p:strVal val="0-#ppt_w/2"/>
                                          </p:val>
                                        </p:tav>
                                        <p:tav tm="100000">
                                          <p:val>
                                            <p:strVal val="#ppt_x"/>
                                          </p:val>
                                        </p:tav>
                                      </p:tavLst>
                                    </p:anim>
                                    <p:anim calcmode="lin" valueType="num">
                                      <p:cBhvr additive="base">
                                        <p:cTn id="14" dur="500" fill="hold"/>
                                        <p:tgtEl>
                                          <p:spTgt spid="2201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9"/>
                                        </p:tgtEl>
                                        <p:attrNameLst>
                                          <p:attrName>style.visibility</p:attrName>
                                        </p:attrNameLst>
                                      </p:cBhvr>
                                      <p:to>
                                        <p:strVal val="visible"/>
                                      </p:to>
                                    </p:set>
                                    <p:anim calcmode="lin" valueType="num">
                                      <p:cBhvr additive="base">
                                        <p:cTn id="19" dur="500" fill="hold"/>
                                        <p:tgtEl>
                                          <p:spTgt spid="220169"/>
                                        </p:tgtEl>
                                        <p:attrNameLst>
                                          <p:attrName>ppt_x</p:attrName>
                                        </p:attrNameLst>
                                      </p:cBhvr>
                                      <p:tavLst>
                                        <p:tav tm="0">
                                          <p:val>
                                            <p:strVal val="0-#ppt_w/2"/>
                                          </p:val>
                                        </p:tav>
                                        <p:tav tm="100000">
                                          <p:val>
                                            <p:strVal val="#ppt_x"/>
                                          </p:val>
                                        </p:tav>
                                      </p:tavLst>
                                    </p:anim>
                                    <p:anim calcmode="lin" valueType="num">
                                      <p:cBhvr additive="base">
                                        <p:cTn id="20" dur="500" fill="hold"/>
                                        <p:tgtEl>
                                          <p:spTgt spid="220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7" grpId="0" animBg="1"/>
      <p:bldP spid="220168" grpId="0" animBg="1"/>
      <p:bldP spid="2201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grpSp>
        <p:nvGrpSpPr>
          <p:cNvPr id="2" name="Group 35"/>
          <p:cNvGrpSpPr/>
          <p:nvPr/>
        </p:nvGrpSpPr>
        <p:grpSpPr>
          <a:xfrm>
            <a:off x="6019800" y="2263514"/>
            <a:ext cx="3276600" cy="3756286"/>
            <a:chOff x="6019800" y="2263514"/>
            <a:chExt cx="3276600" cy="3756286"/>
          </a:xfrm>
        </p:grpSpPr>
        <p:sp>
          <p:nvSpPr>
            <p:cNvPr id="9" name="Oval 8"/>
            <p:cNvSpPr/>
            <p:nvPr/>
          </p:nvSpPr>
          <p:spPr bwMode="auto">
            <a:xfrm>
              <a:off x="6019800" y="22635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400" dirty="0" smtClean="0">
                <a:solidFill>
                  <a:srgbClr val="0000FF"/>
                </a:solidFill>
              </a:endParaRPr>
            </a:p>
          </p:txBody>
        </p:sp>
        <p:sp>
          <p:nvSpPr>
            <p:cNvPr id="28" name="TextBox 27"/>
            <p:cNvSpPr txBox="1"/>
            <p:nvPr/>
          </p:nvSpPr>
          <p:spPr>
            <a:xfrm>
              <a:off x="6019800" y="23933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72" name="Oval 71"/>
            <p:cNvSpPr/>
            <p:nvPr/>
          </p:nvSpPr>
          <p:spPr bwMode="auto">
            <a:xfrm>
              <a:off x="73777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2200" dirty="0" smtClean="0">
                <a:solidFill>
                  <a:srgbClr val="0000FF"/>
                </a:solidFill>
              </a:endParaRPr>
            </a:p>
          </p:txBody>
        </p:sp>
        <p:cxnSp>
          <p:nvCxnSpPr>
            <p:cNvPr id="83" name="Straight Connector 82"/>
            <p:cNvCxnSpPr>
              <a:stCxn id="72" idx="0"/>
            </p:cNvCxnSpPr>
            <p:nvPr/>
          </p:nvCxnSpPr>
          <p:spPr bwMode="auto">
            <a:xfrm rot="16200000" flipV="1">
              <a:off x="7694506" y="26670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5" name="TextBox 84"/>
            <p:cNvSpPr txBox="1"/>
            <p:nvPr/>
          </p:nvSpPr>
          <p:spPr>
            <a:xfrm>
              <a:off x="7239000" y="33052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cxnSp>
          <p:nvCxnSpPr>
            <p:cNvPr id="39" name="Straight Connector 38"/>
            <p:cNvCxnSpPr/>
            <p:nvPr/>
          </p:nvCxnSpPr>
          <p:spPr bwMode="auto">
            <a:xfrm rot="5400000" flipH="1" flipV="1">
              <a:off x="78867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40" name="TextBox 39"/>
            <p:cNvSpPr txBox="1"/>
            <p:nvPr/>
          </p:nvSpPr>
          <p:spPr>
            <a:xfrm>
              <a:off x="74676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Venn Diagram</a:t>
              </a:r>
              <a:endParaRPr lang="en-US" dirty="0">
                <a:solidFill>
                  <a:srgbClr val="0000FF"/>
                </a:solidFill>
              </a:endParaRPr>
            </a:p>
          </p:txBody>
        </p:sp>
        <p:sp>
          <p:nvSpPr>
            <p:cNvPr id="41" name="TextBox 40"/>
            <p:cNvSpPr txBox="1"/>
            <p:nvPr/>
          </p:nvSpPr>
          <p:spPr>
            <a:xfrm>
              <a:off x="7467600" y="5035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Double Bubble</a:t>
              </a:r>
              <a:endParaRPr lang="en-US" dirty="0">
                <a:solidFill>
                  <a:srgbClr val="0000FF"/>
                </a:solidFill>
              </a:endParaRPr>
            </a:p>
          </p:txBody>
        </p:sp>
        <p:sp>
          <p:nvSpPr>
            <p:cNvPr id="42" name="TextBox 41"/>
            <p:cNvSpPr txBox="1"/>
            <p:nvPr/>
          </p:nvSpPr>
          <p:spPr>
            <a:xfrm>
              <a:off x="7467600" y="57210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Matrix</a:t>
              </a:r>
              <a:endParaRPr lang="en-US" dirty="0">
                <a:solidFill>
                  <a:srgbClr val="0000FF"/>
                </a:solidFill>
              </a:endParaRPr>
            </a:p>
          </p:txBody>
        </p:sp>
      </p:grpSp>
    </p:spTree>
    <p:extLst>
      <p:ext uri="{BB962C8B-B14F-4D97-AF65-F5344CB8AC3E}">
        <p14:creationId xmlns:p14="http://schemas.microsoft.com/office/powerpoint/2010/main" val="27673703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 3.49676E-6 L -0.67917 -0.37026 " pathEditMode="relative" rAng="0" ptsTypes="AA">
                                      <p:cBhvr>
                                        <p:cTn id="6" dur="2000" fill="hold"/>
                                        <p:tgtEl>
                                          <p:spTgt spid="2"/>
                                        </p:tgtEl>
                                        <p:attrNameLst>
                                          <p:attrName>ppt_x</p:attrName>
                                          <p:attrName>ppt_y</p:attrName>
                                        </p:attrNameLst>
                                      </p:cBhvr>
                                      <p:rCtr x="-34000" y="-18500"/>
                                    </p:animMotion>
                                  </p:childTnLst>
                                </p:cTn>
                              </p:par>
                              <p:par>
                                <p:cTn id="7" presetID="6" presetClass="emph" presetSubtype="0" fill="hold" nodeType="withEffect">
                                  <p:stCondLst>
                                    <p:cond delay="0"/>
                                  </p:stCondLst>
                                  <p:childTnLst>
                                    <p:animScale>
                                      <p:cBhvr>
                                        <p:cTn id="8" dur="2000" fill="hold"/>
                                        <p:tgtEl>
                                          <p:spTgt spid="2"/>
                                        </p:tgtEl>
                                      </p:cBhvr>
                                      <p:by x="75000" y="75000"/>
                                    </p:animScale>
                                  </p:childTnLst>
                                </p:cTn>
                              </p:par>
                            </p:childTnLst>
                          </p:cTn>
                        </p:par>
                        <p:par>
                          <p:cTn id="9" fill="hold">
                            <p:stCondLst>
                              <p:cond delay="2000"/>
                            </p:stCondLst>
                            <p:childTnLst>
                              <p:par>
                                <p:cTn id="10" presetID="39" presetClass="entr" presetSubtype="0" accel="100000" fill="hold" grpId="0" nodeType="afterEffect">
                                  <p:stCondLst>
                                    <p:cond delay="0"/>
                                  </p:stCondLst>
                                  <p:childTnLst>
                                    <p:set>
                                      <p:cBhvr>
                                        <p:cTn id="11" dur="1" fill="hold">
                                          <p:stCondLst>
                                            <p:cond delay="0"/>
                                          </p:stCondLst>
                                        </p:cTn>
                                        <p:tgtEl>
                                          <p:spTgt spid="228356"/>
                                        </p:tgtEl>
                                        <p:attrNameLst>
                                          <p:attrName>style.visibility</p:attrName>
                                        </p:attrNameLst>
                                      </p:cBhvr>
                                      <p:to>
                                        <p:strVal val="visible"/>
                                      </p:to>
                                    </p:set>
                                    <p:anim calcmode="lin" valueType="num">
                                      <p:cBhvr>
                                        <p:cTn id="12" dur="500" fill="hold"/>
                                        <p:tgtEl>
                                          <p:spTgt spid="228356"/>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228356"/>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228356"/>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24" name="Oval 15"/>
          <p:cNvSpPr>
            <a:spLocks noChangeArrowheads="1"/>
          </p:cNvSpPr>
          <p:nvPr/>
        </p:nvSpPr>
        <p:spPr bwMode="auto">
          <a:xfrm>
            <a:off x="990600" y="1600200"/>
            <a:ext cx="4495800" cy="3429000"/>
          </a:xfrm>
          <a:prstGeom prst="ellipse">
            <a:avLst/>
          </a:prstGeom>
          <a:noFill/>
          <a:ln w="38100">
            <a:solidFill>
              <a:srgbClr val="000000"/>
            </a:solidFill>
            <a:round/>
            <a:headEnd/>
            <a:tailEnd/>
          </a:ln>
        </p:spPr>
        <p:txBody>
          <a:bodyPr wrap="none" anchor="ctr"/>
          <a:lstStyle/>
          <a:p>
            <a:pPr eaLnBrk="0" hangingPunct="0"/>
            <a:r>
              <a:rPr lang="en-US" sz="2400" dirty="0" smtClean="0">
                <a:solidFill>
                  <a:srgbClr val="FF0000"/>
                </a:solidFill>
              </a:rPr>
              <a:t>CONCEPT 1</a:t>
            </a: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a:solidFill>
                <a:srgbClr val="000000"/>
              </a:solidFill>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Venn Diagram</a:t>
            </a:r>
          </a:p>
        </p:txBody>
      </p:sp>
      <p:sp>
        <p:nvSpPr>
          <p:cNvPr id="25" name="Oval 15"/>
          <p:cNvSpPr>
            <a:spLocks noChangeArrowheads="1"/>
          </p:cNvSpPr>
          <p:nvPr/>
        </p:nvSpPr>
        <p:spPr bwMode="auto">
          <a:xfrm>
            <a:off x="3657600" y="1600200"/>
            <a:ext cx="4495800" cy="3429000"/>
          </a:xfrm>
          <a:prstGeom prst="ellipse">
            <a:avLst/>
          </a:prstGeom>
          <a:noFill/>
          <a:ln w="38100">
            <a:solidFill>
              <a:srgbClr val="000000"/>
            </a:solidFill>
            <a:round/>
            <a:headEnd/>
            <a:tailEnd/>
          </a:ln>
        </p:spPr>
        <p:txBody>
          <a:bodyPr wrap="none" anchor="ctr"/>
          <a:lstStyle/>
          <a:p>
            <a:pPr eaLnBrk="0" hangingPunct="0"/>
            <a:r>
              <a:rPr lang="en-US" sz="2400" dirty="0" smtClean="0">
                <a:solidFill>
                  <a:srgbClr val="0000FF"/>
                </a:solidFill>
              </a:rPr>
              <a:t>CONCEPT 2</a:t>
            </a: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a:solidFill>
                <a:srgbClr val="000000"/>
              </a:solidFill>
            </a:endParaRPr>
          </a:p>
        </p:txBody>
      </p:sp>
      <p:sp>
        <p:nvSpPr>
          <p:cNvPr id="27" name="TextBox 26"/>
          <p:cNvSpPr txBox="1"/>
          <p:nvPr/>
        </p:nvSpPr>
        <p:spPr>
          <a:xfrm>
            <a:off x="1295400" y="2514600"/>
            <a:ext cx="1828800" cy="1661993"/>
          </a:xfrm>
          <a:prstGeom prst="rect">
            <a:avLst/>
          </a:prstGeom>
          <a:noFill/>
        </p:spPr>
        <p:txBody>
          <a:bodyPr wrap="square" rtlCol="0">
            <a:spAutoFit/>
          </a:bodyPr>
          <a:lstStyle/>
          <a:p>
            <a:pPr marL="177800" indent="-177800" algn="l">
              <a:spcBef>
                <a:spcPts val="1200"/>
              </a:spcBef>
              <a:buFont typeface="Arial" pitchFamily="34" charset="0"/>
              <a:buChar char="•"/>
            </a:pPr>
            <a:r>
              <a:rPr lang="en-US" dirty="0" smtClean="0">
                <a:solidFill>
                  <a:srgbClr val="FF0000"/>
                </a:solidFill>
              </a:rPr>
              <a:t>ATTRIBUTE</a:t>
            </a:r>
          </a:p>
          <a:p>
            <a:pPr marL="177800" indent="-177800" algn="l">
              <a:spcBef>
                <a:spcPts val="1200"/>
              </a:spcBef>
              <a:buFont typeface="Arial" pitchFamily="34" charset="0"/>
              <a:buChar char="•"/>
            </a:pPr>
            <a:r>
              <a:rPr lang="en-US" dirty="0" smtClean="0">
                <a:solidFill>
                  <a:srgbClr val="FF0000"/>
                </a:solidFill>
              </a:rPr>
              <a:t>ATTRIBUTE</a:t>
            </a:r>
          </a:p>
          <a:p>
            <a:pPr marL="177800" indent="-177800" algn="l">
              <a:spcBef>
                <a:spcPts val="1200"/>
              </a:spcBef>
              <a:buFont typeface="Arial" pitchFamily="34" charset="0"/>
              <a:buChar char="•"/>
            </a:pPr>
            <a:r>
              <a:rPr lang="en-US" dirty="0" smtClean="0">
                <a:solidFill>
                  <a:srgbClr val="FF0000"/>
                </a:solidFill>
              </a:rPr>
              <a:t>ATTRIBUTE</a:t>
            </a:r>
          </a:p>
          <a:p>
            <a:pPr>
              <a:spcBef>
                <a:spcPts val="1200"/>
              </a:spcBef>
            </a:pPr>
            <a:endParaRPr lang="en-US" dirty="0">
              <a:solidFill>
                <a:srgbClr val="FF0000"/>
              </a:solidFill>
            </a:endParaRPr>
          </a:p>
        </p:txBody>
      </p:sp>
      <p:sp>
        <p:nvSpPr>
          <p:cNvPr id="28" name="TextBox 27"/>
          <p:cNvSpPr txBox="1"/>
          <p:nvPr/>
        </p:nvSpPr>
        <p:spPr>
          <a:xfrm>
            <a:off x="6096000" y="2514600"/>
            <a:ext cx="1828800" cy="1661993"/>
          </a:xfrm>
          <a:prstGeom prst="rect">
            <a:avLst/>
          </a:prstGeom>
          <a:noFill/>
        </p:spPr>
        <p:txBody>
          <a:bodyPr wrap="square" rtlCol="0">
            <a:spAutoFit/>
          </a:bodyPr>
          <a:lstStyle/>
          <a:p>
            <a:pPr marL="177800" indent="-177800" algn="l">
              <a:spcBef>
                <a:spcPts val="1200"/>
              </a:spcBef>
              <a:buFont typeface="Arial" pitchFamily="34" charset="0"/>
              <a:buChar char="•"/>
            </a:pPr>
            <a:r>
              <a:rPr lang="en-US" dirty="0" smtClean="0">
                <a:solidFill>
                  <a:srgbClr val="0000FF"/>
                </a:solidFill>
              </a:rPr>
              <a:t>ATTRIBUTE</a:t>
            </a:r>
          </a:p>
          <a:p>
            <a:pPr marL="177800" indent="-177800" algn="l">
              <a:spcBef>
                <a:spcPts val="1200"/>
              </a:spcBef>
              <a:buFont typeface="Arial" pitchFamily="34" charset="0"/>
              <a:buChar char="•"/>
            </a:pPr>
            <a:r>
              <a:rPr lang="en-US" dirty="0" smtClean="0">
                <a:solidFill>
                  <a:srgbClr val="0000FF"/>
                </a:solidFill>
              </a:rPr>
              <a:t>ATTRIBUTE</a:t>
            </a:r>
          </a:p>
          <a:p>
            <a:pPr marL="177800" indent="-177800" algn="l">
              <a:spcBef>
                <a:spcPts val="1200"/>
              </a:spcBef>
              <a:buFont typeface="Arial" pitchFamily="34" charset="0"/>
              <a:buChar char="•"/>
            </a:pPr>
            <a:r>
              <a:rPr lang="en-US" dirty="0" smtClean="0">
                <a:solidFill>
                  <a:srgbClr val="0000FF"/>
                </a:solidFill>
              </a:rPr>
              <a:t>ATTRIBUTE</a:t>
            </a:r>
          </a:p>
          <a:p>
            <a:pPr>
              <a:spcBef>
                <a:spcPts val="1200"/>
              </a:spcBef>
            </a:pPr>
            <a:endParaRPr lang="en-US" dirty="0">
              <a:solidFill>
                <a:srgbClr val="0000FF"/>
              </a:solidFill>
            </a:endParaRPr>
          </a:p>
        </p:txBody>
      </p:sp>
      <p:sp>
        <p:nvSpPr>
          <p:cNvPr id="34" name="TextBox 33"/>
          <p:cNvSpPr txBox="1"/>
          <p:nvPr/>
        </p:nvSpPr>
        <p:spPr>
          <a:xfrm>
            <a:off x="3733800" y="2681407"/>
            <a:ext cx="1828800" cy="1661993"/>
          </a:xfrm>
          <a:prstGeom prst="rect">
            <a:avLst/>
          </a:prstGeom>
          <a:noFill/>
        </p:spPr>
        <p:txBody>
          <a:bodyPr wrap="square" rtlCol="0">
            <a:spAutoFit/>
          </a:bodyPr>
          <a:lstStyle/>
          <a:p>
            <a:pPr marL="177800" indent="-177800" algn="l">
              <a:spcBef>
                <a:spcPts val="1200"/>
              </a:spcBef>
              <a:buFont typeface="Arial" pitchFamily="34" charset="0"/>
              <a:buChar char="•"/>
            </a:pPr>
            <a:r>
              <a:rPr lang="en-US" dirty="0" smtClean="0">
                <a:solidFill>
                  <a:srgbClr val="990099"/>
                </a:solidFill>
              </a:rPr>
              <a:t>ATTRIBUTE</a:t>
            </a:r>
          </a:p>
          <a:p>
            <a:pPr marL="177800" indent="-177800" algn="l">
              <a:spcBef>
                <a:spcPts val="1200"/>
              </a:spcBef>
              <a:buFont typeface="Arial" pitchFamily="34" charset="0"/>
              <a:buChar char="•"/>
            </a:pPr>
            <a:r>
              <a:rPr lang="en-US" dirty="0" smtClean="0">
                <a:solidFill>
                  <a:srgbClr val="990099"/>
                </a:solidFill>
              </a:rPr>
              <a:t>ATTRIBUTE</a:t>
            </a:r>
          </a:p>
          <a:p>
            <a:pPr marL="177800" indent="-177800" algn="l">
              <a:spcBef>
                <a:spcPts val="1200"/>
              </a:spcBef>
              <a:buFont typeface="Arial" pitchFamily="34" charset="0"/>
              <a:buChar char="•"/>
            </a:pPr>
            <a:r>
              <a:rPr lang="en-US" dirty="0" smtClean="0">
                <a:solidFill>
                  <a:srgbClr val="990099"/>
                </a:solidFill>
              </a:rPr>
              <a:t>ATTRIBUTE</a:t>
            </a:r>
          </a:p>
          <a:p>
            <a:pPr>
              <a:spcBef>
                <a:spcPts val="1200"/>
              </a:spcBef>
            </a:pPr>
            <a:endParaRPr lang="en-US" dirty="0">
              <a:solidFill>
                <a:srgbClr val="990099"/>
              </a:solidFill>
            </a:endParaRPr>
          </a:p>
        </p:txBody>
      </p:sp>
    </p:spTree>
    <p:extLst>
      <p:ext uri="{BB962C8B-B14F-4D97-AF65-F5344CB8AC3E}">
        <p14:creationId xmlns:p14="http://schemas.microsoft.com/office/powerpoint/2010/main" val="96068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458200" cy="38100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24" name="Oval 15"/>
          <p:cNvSpPr>
            <a:spLocks noChangeArrowheads="1"/>
          </p:cNvSpPr>
          <p:nvPr/>
        </p:nvSpPr>
        <p:spPr bwMode="auto">
          <a:xfrm>
            <a:off x="990600" y="1600200"/>
            <a:ext cx="4495800" cy="3429000"/>
          </a:xfrm>
          <a:prstGeom prst="ellipse">
            <a:avLst/>
          </a:prstGeom>
          <a:noFill/>
          <a:ln w="38100">
            <a:solidFill>
              <a:srgbClr val="000000"/>
            </a:solidFill>
            <a:round/>
            <a:headEnd/>
            <a:tailEnd/>
          </a:ln>
        </p:spPr>
        <p:txBody>
          <a:bodyPr wrap="none" anchor="ctr"/>
          <a:lstStyle/>
          <a:p>
            <a:pPr eaLnBrk="0" hangingPunct="0"/>
            <a:r>
              <a:rPr lang="en-US" sz="2400" dirty="0" smtClean="0">
                <a:solidFill>
                  <a:srgbClr val="FF0000"/>
                </a:solidFill>
              </a:rPr>
              <a:t>Taco Bell</a:t>
            </a: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a:solidFill>
                <a:srgbClr val="000000"/>
              </a:solidFill>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Venn Diagram</a:t>
            </a:r>
          </a:p>
        </p:txBody>
      </p:sp>
      <p:sp>
        <p:nvSpPr>
          <p:cNvPr id="25" name="Oval 15"/>
          <p:cNvSpPr>
            <a:spLocks noChangeArrowheads="1"/>
          </p:cNvSpPr>
          <p:nvPr/>
        </p:nvSpPr>
        <p:spPr bwMode="auto">
          <a:xfrm>
            <a:off x="3657600" y="1600200"/>
            <a:ext cx="4495800" cy="3429000"/>
          </a:xfrm>
          <a:prstGeom prst="ellipse">
            <a:avLst/>
          </a:prstGeom>
          <a:noFill/>
          <a:ln w="38100">
            <a:solidFill>
              <a:srgbClr val="000000"/>
            </a:solidFill>
            <a:round/>
            <a:headEnd/>
            <a:tailEnd/>
          </a:ln>
        </p:spPr>
        <p:txBody>
          <a:bodyPr wrap="none" anchor="ctr"/>
          <a:lstStyle/>
          <a:p>
            <a:pPr eaLnBrk="0" hangingPunct="0"/>
            <a:r>
              <a:rPr lang="en-US" sz="2400" dirty="0" smtClean="0">
                <a:solidFill>
                  <a:srgbClr val="0000FF"/>
                </a:solidFill>
              </a:rPr>
              <a:t>Chipotle</a:t>
            </a: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smtClean="0">
              <a:solidFill>
                <a:srgbClr val="000000"/>
              </a:solidFill>
            </a:endParaRPr>
          </a:p>
          <a:p>
            <a:pPr eaLnBrk="0" hangingPunct="0"/>
            <a:endParaRPr lang="en-US" sz="2400" dirty="0">
              <a:solidFill>
                <a:srgbClr val="000000"/>
              </a:solidFill>
            </a:endParaRPr>
          </a:p>
        </p:txBody>
      </p:sp>
      <p:sp>
        <p:nvSpPr>
          <p:cNvPr id="27" name="TextBox 26"/>
          <p:cNvSpPr txBox="1"/>
          <p:nvPr/>
        </p:nvSpPr>
        <p:spPr>
          <a:xfrm>
            <a:off x="1295400" y="2508409"/>
            <a:ext cx="1905000" cy="2215991"/>
          </a:xfrm>
          <a:prstGeom prst="rect">
            <a:avLst/>
          </a:prstGeom>
          <a:noFill/>
        </p:spPr>
        <p:txBody>
          <a:bodyPr wrap="square" rtlCol="0">
            <a:spAutoFit/>
          </a:bodyPr>
          <a:lstStyle/>
          <a:p>
            <a:pPr marL="177800" indent="-177800" algn="l">
              <a:spcBef>
                <a:spcPts val="1200"/>
              </a:spcBef>
              <a:buFont typeface="Arial" pitchFamily="34" charset="0"/>
              <a:buChar char="•"/>
            </a:pPr>
            <a:r>
              <a:rPr lang="en-US" dirty="0" smtClean="0">
                <a:solidFill>
                  <a:srgbClr val="FF0000"/>
                </a:solidFill>
              </a:rPr>
              <a:t>Pre-made</a:t>
            </a:r>
          </a:p>
          <a:p>
            <a:pPr marL="177800" indent="-177800" algn="l">
              <a:spcBef>
                <a:spcPts val="1200"/>
              </a:spcBef>
              <a:buFont typeface="Arial" pitchFamily="34" charset="0"/>
              <a:buChar char="•"/>
            </a:pPr>
            <a:r>
              <a:rPr lang="en-US" dirty="0" smtClean="0">
                <a:solidFill>
                  <a:srgbClr val="FF0000"/>
                </a:solidFill>
              </a:rPr>
              <a:t>Has drive-through</a:t>
            </a:r>
          </a:p>
          <a:p>
            <a:pPr marL="177800" indent="-177800" algn="l">
              <a:spcBef>
                <a:spcPts val="1200"/>
              </a:spcBef>
              <a:buFont typeface="Arial" pitchFamily="34" charset="0"/>
              <a:buChar char="•"/>
            </a:pPr>
            <a:r>
              <a:rPr lang="en-US" dirty="0" smtClean="0">
                <a:solidFill>
                  <a:srgbClr val="FF0000"/>
                </a:solidFill>
              </a:rPr>
              <a:t>Extensive menu</a:t>
            </a:r>
          </a:p>
          <a:p>
            <a:pPr>
              <a:spcBef>
                <a:spcPts val="1200"/>
              </a:spcBef>
            </a:pPr>
            <a:endParaRPr lang="en-US" dirty="0">
              <a:solidFill>
                <a:srgbClr val="FF0000"/>
              </a:solidFill>
            </a:endParaRPr>
          </a:p>
        </p:txBody>
      </p:sp>
      <p:sp>
        <p:nvSpPr>
          <p:cNvPr id="28" name="TextBox 27"/>
          <p:cNvSpPr txBox="1"/>
          <p:nvPr/>
        </p:nvSpPr>
        <p:spPr>
          <a:xfrm>
            <a:off x="6096000" y="2514600"/>
            <a:ext cx="1828800" cy="2492990"/>
          </a:xfrm>
          <a:prstGeom prst="rect">
            <a:avLst/>
          </a:prstGeom>
          <a:noFill/>
        </p:spPr>
        <p:txBody>
          <a:bodyPr wrap="square" rtlCol="0">
            <a:spAutoFit/>
          </a:bodyPr>
          <a:lstStyle/>
          <a:p>
            <a:pPr marL="177800" indent="-177800" algn="l">
              <a:spcBef>
                <a:spcPts val="1200"/>
              </a:spcBef>
              <a:buFont typeface="Arial" pitchFamily="34" charset="0"/>
              <a:buChar char="•"/>
            </a:pPr>
            <a:r>
              <a:rPr lang="en-US" dirty="0" smtClean="0">
                <a:solidFill>
                  <a:srgbClr val="0000FF"/>
                </a:solidFill>
              </a:rPr>
              <a:t>Freshly made</a:t>
            </a:r>
          </a:p>
          <a:p>
            <a:pPr marL="177800" indent="-177800" algn="l">
              <a:spcBef>
                <a:spcPts val="1200"/>
              </a:spcBef>
              <a:buFont typeface="Arial" pitchFamily="34" charset="0"/>
              <a:buChar char="•"/>
            </a:pPr>
            <a:r>
              <a:rPr lang="en-US" dirty="0" smtClean="0">
                <a:solidFill>
                  <a:srgbClr val="0000FF"/>
                </a:solidFill>
              </a:rPr>
              <a:t>No drive-through</a:t>
            </a:r>
          </a:p>
          <a:p>
            <a:pPr marL="177800" indent="-177800" algn="l">
              <a:spcBef>
                <a:spcPts val="1200"/>
              </a:spcBef>
              <a:buFont typeface="Arial" pitchFamily="34" charset="0"/>
              <a:buChar char="•"/>
            </a:pPr>
            <a:r>
              <a:rPr lang="en-US" dirty="0" smtClean="0">
                <a:solidFill>
                  <a:srgbClr val="0000FF"/>
                </a:solidFill>
              </a:rPr>
              <a:t>Limited menu</a:t>
            </a:r>
          </a:p>
          <a:p>
            <a:pPr>
              <a:spcBef>
                <a:spcPts val="1200"/>
              </a:spcBef>
            </a:pPr>
            <a:endParaRPr lang="en-US" dirty="0">
              <a:solidFill>
                <a:srgbClr val="0000FF"/>
              </a:solidFill>
            </a:endParaRPr>
          </a:p>
        </p:txBody>
      </p:sp>
      <p:sp>
        <p:nvSpPr>
          <p:cNvPr id="34" name="TextBox 33"/>
          <p:cNvSpPr txBox="1"/>
          <p:nvPr/>
        </p:nvSpPr>
        <p:spPr>
          <a:xfrm>
            <a:off x="3657600" y="2757607"/>
            <a:ext cx="1828800" cy="1661993"/>
          </a:xfrm>
          <a:prstGeom prst="rect">
            <a:avLst/>
          </a:prstGeom>
          <a:noFill/>
        </p:spPr>
        <p:txBody>
          <a:bodyPr wrap="square" rtlCol="0">
            <a:spAutoFit/>
          </a:bodyPr>
          <a:lstStyle/>
          <a:p>
            <a:pPr marL="177800" indent="-177800" algn="l">
              <a:spcBef>
                <a:spcPts val="1200"/>
              </a:spcBef>
              <a:buFont typeface="Arial" pitchFamily="34" charset="0"/>
              <a:buChar char="•"/>
            </a:pPr>
            <a:r>
              <a:rPr lang="en-US" dirty="0" smtClean="0">
                <a:solidFill>
                  <a:srgbClr val="990099"/>
                </a:solidFill>
              </a:rPr>
              <a:t>Mexican food</a:t>
            </a:r>
          </a:p>
          <a:p>
            <a:pPr marL="177800" indent="-177800" algn="l">
              <a:spcBef>
                <a:spcPts val="1200"/>
              </a:spcBef>
              <a:buFont typeface="Arial" pitchFamily="34" charset="0"/>
              <a:buChar char="•"/>
            </a:pPr>
            <a:r>
              <a:rPr lang="en-US" dirty="0" smtClean="0">
                <a:solidFill>
                  <a:srgbClr val="990099"/>
                </a:solidFill>
              </a:rPr>
              <a:t>Inexpensive</a:t>
            </a:r>
          </a:p>
          <a:p>
            <a:pPr marL="177800" indent="-177800" algn="l">
              <a:spcBef>
                <a:spcPts val="1200"/>
              </a:spcBef>
              <a:buFont typeface="Arial" pitchFamily="34" charset="0"/>
              <a:buChar char="•"/>
            </a:pPr>
            <a:r>
              <a:rPr lang="en-US" dirty="0" smtClean="0">
                <a:solidFill>
                  <a:srgbClr val="990099"/>
                </a:solidFill>
              </a:rPr>
              <a:t>Fast food</a:t>
            </a:r>
          </a:p>
          <a:p>
            <a:pPr>
              <a:spcBef>
                <a:spcPts val="1200"/>
              </a:spcBef>
            </a:pPr>
            <a:endParaRPr lang="en-US" dirty="0">
              <a:solidFill>
                <a:srgbClr val="990099"/>
              </a:solidFill>
            </a:endParaRPr>
          </a:p>
        </p:txBody>
      </p:sp>
    </p:spTree>
    <p:extLst>
      <p:ext uri="{BB962C8B-B14F-4D97-AF65-F5344CB8AC3E}">
        <p14:creationId xmlns:p14="http://schemas.microsoft.com/office/powerpoint/2010/main" val="11152347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534400" cy="48006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Double Bubble Diagram</a:t>
            </a:r>
          </a:p>
        </p:txBody>
      </p:sp>
      <p:cxnSp>
        <p:nvCxnSpPr>
          <p:cNvPr id="20" name="Straight Connector 19"/>
          <p:cNvCxnSpPr>
            <a:stCxn id="24" idx="6"/>
            <a:endCxn id="7" idx="2"/>
          </p:cNvCxnSpPr>
          <p:nvPr/>
        </p:nvCxnSpPr>
        <p:spPr bwMode="auto">
          <a:xfrm>
            <a:off x="3505200" y="3807759"/>
            <a:ext cx="2133600" cy="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21" name="Straight Connector 20"/>
          <p:cNvCxnSpPr>
            <a:endCxn id="8" idx="3"/>
          </p:cNvCxnSpPr>
          <p:nvPr/>
        </p:nvCxnSpPr>
        <p:spPr bwMode="auto">
          <a:xfrm flipV="1">
            <a:off x="2667000" y="2853832"/>
            <a:ext cx="1473948" cy="956168"/>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26" name="Straight Connector 25"/>
          <p:cNvCxnSpPr>
            <a:stCxn id="8" idx="5"/>
          </p:cNvCxnSpPr>
          <p:nvPr/>
        </p:nvCxnSpPr>
        <p:spPr bwMode="auto">
          <a:xfrm rot="16200000" flipH="1">
            <a:off x="5261942" y="2594942"/>
            <a:ext cx="956168" cy="1473948"/>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28" name="Straight Connector 27"/>
          <p:cNvCxnSpPr>
            <a:stCxn id="10" idx="7"/>
          </p:cNvCxnSpPr>
          <p:nvPr/>
        </p:nvCxnSpPr>
        <p:spPr bwMode="auto">
          <a:xfrm rot="5400000" flipH="1" flipV="1">
            <a:off x="5239530" y="3573523"/>
            <a:ext cx="1000993" cy="1473948"/>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0" name="Straight Connector 29"/>
          <p:cNvCxnSpPr>
            <a:endCxn id="10" idx="1"/>
          </p:cNvCxnSpPr>
          <p:nvPr/>
        </p:nvCxnSpPr>
        <p:spPr bwMode="auto">
          <a:xfrm>
            <a:off x="2667000" y="3810000"/>
            <a:ext cx="1473948" cy="1000993"/>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rot="5400000">
            <a:off x="1714500" y="4457700"/>
            <a:ext cx="1600200" cy="304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rot="16200000" flipV="1">
            <a:off x="1752600" y="2895600"/>
            <a:ext cx="1524000" cy="304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990600" y="3048001"/>
            <a:ext cx="1676400" cy="793379"/>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0800000" flipV="1">
            <a:off x="990600" y="3810000"/>
            <a:ext cx="1676400" cy="685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5400000" flipH="1" flipV="1">
            <a:off x="5889812" y="2796988"/>
            <a:ext cx="1631576" cy="4572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6477000" y="3048000"/>
            <a:ext cx="1752600" cy="7620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6477000" y="3810000"/>
            <a:ext cx="1752600" cy="685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16200000" flipH="1">
            <a:off x="5905500" y="4381500"/>
            <a:ext cx="1600200" cy="457200"/>
          </a:xfrm>
          <a:prstGeom prst="line">
            <a:avLst/>
          </a:prstGeom>
          <a:solidFill>
            <a:srgbClr val="00FFFF"/>
          </a:solidFill>
          <a:ln w="38100" cap="flat" cmpd="sng" algn="ctr">
            <a:solidFill>
              <a:schemeClr val="tx1"/>
            </a:solidFill>
            <a:prstDash val="solid"/>
            <a:round/>
            <a:headEnd type="none" w="med" len="med"/>
            <a:tailEnd type="none" w="med" len="med"/>
          </a:ln>
          <a:effectLst/>
        </p:spPr>
      </p:cxnSp>
      <p:sp>
        <p:nvSpPr>
          <p:cNvPr id="24" name="Oval 15"/>
          <p:cNvSpPr>
            <a:spLocks noChangeArrowheads="1"/>
          </p:cNvSpPr>
          <p:nvPr/>
        </p:nvSpPr>
        <p:spPr bwMode="auto">
          <a:xfrm>
            <a:off x="1828800" y="3043517"/>
            <a:ext cx="1676400" cy="1528483"/>
          </a:xfrm>
          <a:prstGeom prst="ellipse">
            <a:avLst/>
          </a:prstGeom>
          <a:solidFill>
            <a:schemeClr val="bg1"/>
          </a:solidFill>
          <a:ln w="38100">
            <a:solidFill>
              <a:srgbClr val="000000"/>
            </a:solidFill>
            <a:round/>
            <a:headEnd/>
            <a:tailEnd/>
          </a:ln>
        </p:spPr>
        <p:txBody>
          <a:bodyPr wrap="none" anchor="ctr"/>
          <a:lstStyle/>
          <a:p>
            <a:pPr eaLnBrk="0" hangingPunct="0"/>
            <a:r>
              <a:rPr lang="en-US" sz="2200" dirty="0" smtClean="0">
                <a:solidFill>
                  <a:srgbClr val="FF0000"/>
                </a:solidFill>
              </a:rPr>
              <a:t>CONCEPT</a:t>
            </a:r>
          </a:p>
          <a:p>
            <a:pPr eaLnBrk="0" hangingPunct="0"/>
            <a:r>
              <a:rPr lang="en-US" sz="2200" dirty="0" smtClean="0">
                <a:solidFill>
                  <a:srgbClr val="FF0000"/>
                </a:solidFill>
              </a:rPr>
              <a:t>1</a:t>
            </a:r>
          </a:p>
        </p:txBody>
      </p:sp>
      <p:sp>
        <p:nvSpPr>
          <p:cNvPr id="7" name="Oval 15"/>
          <p:cNvSpPr>
            <a:spLocks noChangeArrowheads="1"/>
          </p:cNvSpPr>
          <p:nvPr/>
        </p:nvSpPr>
        <p:spPr bwMode="auto">
          <a:xfrm>
            <a:off x="5638800" y="3043517"/>
            <a:ext cx="1676400" cy="1528483"/>
          </a:xfrm>
          <a:prstGeom prst="ellipse">
            <a:avLst/>
          </a:prstGeom>
          <a:solidFill>
            <a:schemeClr val="bg1"/>
          </a:solidFill>
          <a:ln w="38100">
            <a:solidFill>
              <a:srgbClr val="000000"/>
            </a:solidFill>
            <a:round/>
            <a:headEnd/>
            <a:tailEnd/>
          </a:ln>
        </p:spPr>
        <p:txBody>
          <a:bodyPr wrap="none" anchor="ctr"/>
          <a:lstStyle/>
          <a:p>
            <a:pPr eaLnBrk="0" hangingPunct="0"/>
            <a:r>
              <a:rPr lang="en-US" sz="2200" dirty="0" smtClean="0">
                <a:solidFill>
                  <a:srgbClr val="0000FF"/>
                </a:solidFill>
              </a:rPr>
              <a:t>CONCEPT</a:t>
            </a:r>
          </a:p>
          <a:p>
            <a:pPr eaLnBrk="0" hangingPunct="0"/>
            <a:r>
              <a:rPr lang="en-US" sz="2200" dirty="0" smtClean="0">
                <a:solidFill>
                  <a:srgbClr val="0000FF"/>
                </a:solidFill>
              </a:rPr>
              <a:t>2</a:t>
            </a:r>
          </a:p>
        </p:txBody>
      </p:sp>
      <p:sp>
        <p:nvSpPr>
          <p:cNvPr id="8" name="Oval 15"/>
          <p:cNvSpPr>
            <a:spLocks noChangeArrowheads="1"/>
          </p:cNvSpPr>
          <p:nvPr/>
        </p:nvSpPr>
        <p:spPr bwMode="auto">
          <a:xfrm>
            <a:off x="3962400" y="1905001"/>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990099"/>
                </a:solidFill>
              </a:rPr>
              <a:t>attribute</a:t>
            </a:r>
          </a:p>
        </p:txBody>
      </p:sp>
      <p:sp>
        <p:nvSpPr>
          <p:cNvPr id="9" name="Oval 15"/>
          <p:cNvSpPr>
            <a:spLocks noChangeArrowheads="1"/>
          </p:cNvSpPr>
          <p:nvPr/>
        </p:nvSpPr>
        <p:spPr bwMode="auto">
          <a:xfrm>
            <a:off x="3962400" y="32766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990099"/>
                </a:solidFill>
              </a:rPr>
              <a:t>attribute</a:t>
            </a:r>
          </a:p>
        </p:txBody>
      </p:sp>
      <p:sp>
        <p:nvSpPr>
          <p:cNvPr id="10" name="Oval 15"/>
          <p:cNvSpPr>
            <a:spLocks noChangeArrowheads="1"/>
          </p:cNvSpPr>
          <p:nvPr/>
        </p:nvSpPr>
        <p:spPr bwMode="auto">
          <a:xfrm>
            <a:off x="3962400" y="46482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990099"/>
                </a:solidFill>
              </a:rPr>
              <a:t>attribute</a:t>
            </a:r>
          </a:p>
        </p:txBody>
      </p:sp>
      <p:sp>
        <p:nvSpPr>
          <p:cNvPr id="11" name="Oval 15"/>
          <p:cNvSpPr>
            <a:spLocks noChangeArrowheads="1"/>
          </p:cNvSpPr>
          <p:nvPr/>
        </p:nvSpPr>
        <p:spPr bwMode="auto">
          <a:xfrm>
            <a:off x="381000" y="25146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attribute</a:t>
            </a:r>
          </a:p>
        </p:txBody>
      </p:sp>
      <p:sp>
        <p:nvSpPr>
          <p:cNvPr id="12" name="Oval 15"/>
          <p:cNvSpPr>
            <a:spLocks noChangeArrowheads="1"/>
          </p:cNvSpPr>
          <p:nvPr/>
        </p:nvSpPr>
        <p:spPr bwMode="auto">
          <a:xfrm>
            <a:off x="381000" y="39175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attribute</a:t>
            </a:r>
          </a:p>
        </p:txBody>
      </p:sp>
      <p:sp>
        <p:nvSpPr>
          <p:cNvPr id="13" name="Oval 15"/>
          <p:cNvSpPr>
            <a:spLocks noChangeArrowheads="1"/>
          </p:cNvSpPr>
          <p:nvPr/>
        </p:nvSpPr>
        <p:spPr bwMode="auto">
          <a:xfrm>
            <a:off x="1752600" y="16764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attribute</a:t>
            </a:r>
          </a:p>
        </p:txBody>
      </p:sp>
      <p:sp>
        <p:nvSpPr>
          <p:cNvPr id="14" name="Oval 15"/>
          <p:cNvSpPr>
            <a:spLocks noChangeArrowheads="1"/>
          </p:cNvSpPr>
          <p:nvPr/>
        </p:nvSpPr>
        <p:spPr bwMode="auto">
          <a:xfrm>
            <a:off x="1752600" y="48319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attribute</a:t>
            </a:r>
          </a:p>
        </p:txBody>
      </p:sp>
      <p:sp>
        <p:nvSpPr>
          <p:cNvPr id="15" name="Oval 15"/>
          <p:cNvSpPr>
            <a:spLocks noChangeArrowheads="1"/>
          </p:cNvSpPr>
          <p:nvPr/>
        </p:nvSpPr>
        <p:spPr bwMode="auto">
          <a:xfrm>
            <a:off x="7543800" y="25146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attribute</a:t>
            </a:r>
          </a:p>
        </p:txBody>
      </p:sp>
      <p:sp>
        <p:nvSpPr>
          <p:cNvPr id="16" name="Oval 15"/>
          <p:cNvSpPr>
            <a:spLocks noChangeArrowheads="1"/>
          </p:cNvSpPr>
          <p:nvPr/>
        </p:nvSpPr>
        <p:spPr bwMode="auto">
          <a:xfrm>
            <a:off x="7543800" y="39175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attribute</a:t>
            </a:r>
          </a:p>
        </p:txBody>
      </p:sp>
      <p:sp>
        <p:nvSpPr>
          <p:cNvPr id="17" name="Oval 15"/>
          <p:cNvSpPr>
            <a:spLocks noChangeArrowheads="1"/>
          </p:cNvSpPr>
          <p:nvPr/>
        </p:nvSpPr>
        <p:spPr bwMode="auto">
          <a:xfrm>
            <a:off x="6324600" y="16764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attribute</a:t>
            </a:r>
          </a:p>
        </p:txBody>
      </p:sp>
      <p:sp>
        <p:nvSpPr>
          <p:cNvPr id="18" name="Oval 15"/>
          <p:cNvSpPr>
            <a:spLocks noChangeArrowheads="1"/>
          </p:cNvSpPr>
          <p:nvPr/>
        </p:nvSpPr>
        <p:spPr bwMode="auto">
          <a:xfrm>
            <a:off x="6324600" y="48319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attribute</a:t>
            </a:r>
          </a:p>
        </p:txBody>
      </p:sp>
    </p:spTree>
    <p:extLst>
      <p:ext uri="{BB962C8B-B14F-4D97-AF65-F5344CB8AC3E}">
        <p14:creationId xmlns:p14="http://schemas.microsoft.com/office/powerpoint/2010/main" val="26540932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32" name="Rectangle 4"/>
          <p:cNvSpPr>
            <a:spLocks noChangeArrowheads="1"/>
          </p:cNvSpPr>
          <p:nvPr/>
        </p:nvSpPr>
        <p:spPr bwMode="auto">
          <a:xfrm>
            <a:off x="304800" y="1447800"/>
            <a:ext cx="8534400" cy="4800600"/>
          </a:xfrm>
          <a:prstGeom prst="rect">
            <a:avLst/>
          </a:prstGeom>
          <a:solidFill>
            <a:srgbClr val="FFFFFF"/>
          </a:solidFill>
          <a:ln w="57150">
            <a:solidFill>
              <a:schemeClr val="tx1"/>
            </a:solidFill>
            <a:miter lim="800000"/>
            <a:headEnd/>
            <a:tailEnd/>
          </a:ln>
        </p:spPr>
        <p:txBody>
          <a:bodyPr wrap="none" anchor="ctr"/>
          <a:lstStyle/>
          <a:p>
            <a:endParaRPr lang="en-US">
              <a:solidFill>
                <a:srgbClr val="000000"/>
              </a:solidFill>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Double Bubble Diagram</a:t>
            </a:r>
          </a:p>
        </p:txBody>
      </p:sp>
      <p:cxnSp>
        <p:nvCxnSpPr>
          <p:cNvPr id="20" name="Straight Connector 19"/>
          <p:cNvCxnSpPr>
            <a:stCxn id="24" idx="6"/>
            <a:endCxn id="7" idx="2"/>
          </p:cNvCxnSpPr>
          <p:nvPr/>
        </p:nvCxnSpPr>
        <p:spPr bwMode="auto">
          <a:xfrm>
            <a:off x="3505200" y="3807759"/>
            <a:ext cx="2133600" cy="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21" name="Straight Connector 20"/>
          <p:cNvCxnSpPr>
            <a:endCxn id="8" idx="3"/>
          </p:cNvCxnSpPr>
          <p:nvPr/>
        </p:nvCxnSpPr>
        <p:spPr bwMode="auto">
          <a:xfrm flipV="1">
            <a:off x="2667000" y="2853832"/>
            <a:ext cx="1473948" cy="956168"/>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26" name="Straight Connector 25"/>
          <p:cNvCxnSpPr>
            <a:stCxn id="8" idx="5"/>
          </p:cNvCxnSpPr>
          <p:nvPr/>
        </p:nvCxnSpPr>
        <p:spPr bwMode="auto">
          <a:xfrm rot="16200000" flipH="1">
            <a:off x="5261942" y="2594942"/>
            <a:ext cx="956168" cy="1473948"/>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28" name="Straight Connector 27"/>
          <p:cNvCxnSpPr>
            <a:stCxn id="10" idx="7"/>
          </p:cNvCxnSpPr>
          <p:nvPr/>
        </p:nvCxnSpPr>
        <p:spPr bwMode="auto">
          <a:xfrm rot="5400000" flipH="1" flipV="1">
            <a:off x="5239530" y="3573523"/>
            <a:ext cx="1000993" cy="1473948"/>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0" name="Straight Connector 29"/>
          <p:cNvCxnSpPr>
            <a:endCxn id="10" idx="1"/>
          </p:cNvCxnSpPr>
          <p:nvPr/>
        </p:nvCxnSpPr>
        <p:spPr bwMode="auto">
          <a:xfrm>
            <a:off x="2667000" y="3810000"/>
            <a:ext cx="1473948" cy="1000993"/>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rot="16200000" flipV="1">
            <a:off x="1752600" y="2895600"/>
            <a:ext cx="1524000" cy="304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990600" y="3048001"/>
            <a:ext cx="1676400" cy="793379"/>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0800000" flipV="1">
            <a:off x="990600" y="3810000"/>
            <a:ext cx="1676400" cy="685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5400000" flipH="1" flipV="1">
            <a:off x="5889812" y="2796988"/>
            <a:ext cx="1631576" cy="4572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6477000" y="3048000"/>
            <a:ext cx="1752600" cy="7620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6477000" y="3810000"/>
            <a:ext cx="1752600" cy="685800"/>
          </a:xfrm>
          <a:prstGeom prst="line">
            <a:avLst/>
          </a:prstGeom>
          <a:solidFill>
            <a:srgbClr val="00FFFF"/>
          </a:solidFill>
          <a:ln w="381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16200000" flipH="1">
            <a:off x="5905500" y="4381500"/>
            <a:ext cx="1600200" cy="457200"/>
          </a:xfrm>
          <a:prstGeom prst="line">
            <a:avLst/>
          </a:prstGeom>
          <a:solidFill>
            <a:srgbClr val="00FFFF"/>
          </a:solidFill>
          <a:ln w="38100" cap="flat" cmpd="sng" algn="ctr">
            <a:solidFill>
              <a:schemeClr val="tx1"/>
            </a:solidFill>
            <a:prstDash val="solid"/>
            <a:round/>
            <a:headEnd type="none" w="med" len="med"/>
            <a:tailEnd type="none" w="med" len="med"/>
          </a:ln>
          <a:effectLst/>
        </p:spPr>
      </p:cxnSp>
      <p:sp>
        <p:nvSpPr>
          <p:cNvPr id="7" name="Oval 15"/>
          <p:cNvSpPr>
            <a:spLocks noChangeArrowheads="1"/>
          </p:cNvSpPr>
          <p:nvPr/>
        </p:nvSpPr>
        <p:spPr bwMode="auto">
          <a:xfrm>
            <a:off x="5638800" y="3043517"/>
            <a:ext cx="1676400" cy="1528483"/>
          </a:xfrm>
          <a:prstGeom prst="ellipse">
            <a:avLst/>
          </a:prstGeom>
          <a:solidFill>
            <a:schemeClr val="bg1"/>
          </a:solidFill>
          <a:ln w="38100">
            <a:solidFill>
              <a:srgbClr val="000000"/>
            </a:solidFill>
            <a:round/>
            <a:headEnd/>
            <a:tailEnd/>
          </a:ln>
        </p:spPr>
        <p:txBody>
          <a:bodyPr wrap="none" anchor="ctr"/>
          <a:lstStyle/>
          <a:p>
            <a:pPr eaLnBrk="0" hangingPunct="0"/>
            <a:r>
              <a:rPr lang="en-US" sz="2200" dirty="0" smtClean="0">
                <a:solidFill>
                  <a:srgbClr val="0000FF"/>
                </a:solidFill>
              </a:rPr>
              <a:t>Chipotle</a:t>
            </a:r>
          </a:p>
        </p:txBody>
      </p:sp>
      <p:sp>
        <p:nvSpPr>
          <p:cNvPr id="8" name="Oval 15"/>
          <p:cNvSpPr>
            <a:spLocks noChangeArrowheads="1"/>
          </p:cNvSpPr>
          <p:nvPr/>
        </p:nvSpPr>
        <p:spPr bwMode="auto">
          <a:xfrm>
            <a:off x="3962400" y="1905001"/>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990099"/>
                </a:solidFill>
              </a:rPr>
              <a:t>Mexican</a:t>
            </a:r>
          </a:p>
          <a:p>
            <a:pPr eaLnBrk="0" hangingPunct="0"/>
            <a:r>
              <a:rPr lang="en-US" sz="2000" dirty="0" smtClean="0">
                <a:solidFill>
                  <a:srgbClr val="990099"/>
                </a:solidFill>
              </a:rPr>
              <a:t>food</a:t>
            </a:r>
          </a:p>
        </p:txBody>
      </p:sp>
      <p:sp>
        <p:nvSpPr>
          <p:cNvPr id="9" name="Oval 15"/>
          <p:cNvSpPr>
            <a:spLocks noChangeArrowheads="1"/>
          </p:cNvSpPr>
          <p:nvPr/>
        </p:nvSpPr>
        <p:spPr bwMode="auto">
          <a:xfrm>
            <a:off x="3962400" y="32766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err="1" smtClean="0">
                <a:solidFill>
                  <a:srgbClr val="990099"/>
                </a:solidFill>
              </a:rPr>
              <a:t>Inex</a:t>
            </a:r>
            <a:r>
              <a:rPr lang="en-US" sz="2000" dirty="0" smtClean="0">
                <a:solidFill>
                  <a:srgbClr val="990099"/>
                </a:solidFill>
              </a:rPr>
              <a:t>-</a:t>
            </a:r>
          </a:p>
          <a:p>
            <a:pPr eaLnBrk="0" hangingPunct="0"/>
            <a:r>
              <a:rPr lang="en-US" sz="2000" dirty="0" smtClean="0">
                <a:solidFill>
                  <a:srgbClr val="990099"/>
                </a:solidFill>
              </a:rPr>
              <a:t>pensive</a:t>
            </a:r>
          </a:p>
        </p:txBody>
      </p:sp>
      <p:sp>
        <p:nvSpPr>
          <p:cNvPr id="10" name="Oval 15"/>
          <p:cNvSpPr>
            <a:spLocks noChangeArrowheads="1"/>
          </p:cNvSpPr>
          <p:nvPr/>
        </p:nvSpPr>
        <p:spPr bwMode="auto">
          <a:xfrm>
            <a:off x="3962400" y="46482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990099"/>
                </a:solidFill>
              </a:rPr>
              <a:t>Fast</a:t>
            </a:r>
          </a:p>
          <a:p>
            <a:pPr eaLnBrk="0" hangingPunct="0"/>
            <a:r>
              <a:rPr lang="en-US" sz="2000" dirty="0" smtClean="0">
                <a:solidFill>
                  <a:srgbClr val="990099"/>
                </a:solidFill>
              </a:rPr>
              <a:t>food</a:t>
            </a:r>
          </a:p>
        </p:txBody>
      </p:sp>
      <p:sp>
        <p:nvSpPr>
          <p:cNvPr id="11" name="Oval 15"/>
          <p:cNvSpPr>
            <a:spLocks noChangeArrowheads="1"/>
          </p:cNvSpPr>
          <p:nvPr/>
        </p:nvSpPr>
        <p:spPr bwMode="auto">
          <a:xfrm>
            <a:off x="381000" y="25146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Drive</a:t>
            </a:r>
          </a:p>
          <a:p>
            <a:pPr eaLnBrk="0" hangingPunct="0"/>
            <a:r>
              <a:rPr lang="en-US" sz="2000" dirty="0" smtClean="0">
                <a:solidFill>
                  <a:srgbClr val="FF0000"/>
                </a:solidFill>
              </a:rPr>
              <a:t>through</a:t>
            </a:r>
          </a:p>
        </p:txBody>
      </p:sp>
      <p:sp>
        <p:nvSpPr>
          <p:cNvPr id="12" name="Oval 15"/>
          <p:cNvSpPr>
            <a:spLocks noChangeArrowheads="1"/>
          </p:cNvSpPr>
          <p:nvPr/>
        </p:nvSpPr>
        <p:spPr bwMode="auto">
          <a:xfrm>
            <a:off x="381000" y="39175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Extensive</a:t>
            </a:r>
          </a:p>
          <a:p>
            <a:pPr eaLnBrk="0" hangingPunct="0"/>
            <a:r>
              <a:rPr lang="en-US" sz="2000" dirty="0" smtClean="0">
                <a:solidFill>
                  <a:srgbClr val="FF0000"/>
                </a:solidFill>
              </a:rPr>
              <a:t>menu</a:t>
            </a:r>
          </a:p>
        </p:txBody>
      </p:sp>
      <p:sp>
        <p:nvSpPr>
          <p:cNvPr id="13" name="Oval 15"/>
          <p:cNvSpPr>
            <a:spLocks noChangeArrowheads="1"/>
          </p:cNvSpPr>
          <p:nvPr/>
        </p:nvSpPr>
        <p:spPr bwMode="auto">
          <a:xfrm>
            <a:off x="1752600" y="16764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Pre-made</a:t>
            </a:r>
          </a:p>
        </p:txBody>
      </p:sp>
      <p:sp>
        <p:nvSpPr>
          <p:cNvPr id="15" name="Oval 15"/>
          <p:cNvSpPr>
            <a:spLocks noChangeArrowheads="1"/>
          </p:cNvSpPr>
          <p:nvPr/>
        </p:nvSpPr>
        <p:spPr bwMode="auto">
          <a:xfrm>
            <a:off x="7543800" y="25146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No drive</a:t>
            </a:r>
          </a:p>
          <a:p>
            <a:pPr eaLnBrk="0" hangingPunct="0"/>
            <a:r>
              <a:rPr lang="en-US" sz="2000" dirty="0" smtClean="0">
                <a:solidFill>
                  <a:srgbClr val="0000FF"/>
                </a:solidFill>
              </a:rPr>
              <a:t>through</a:t>
            </a:r>
          </a:p>
        </p:txBody>
      </p:sp>
      <p:sp>
        <p:nvSpPr>
          <p:cNvPr id="16" name="Oval 15"/>
          <p:cNvSpPr>
            <a:spLocks noChangeArrowheads="1"/>
          </p:cNvSpPr>
          <p:nvPr/>
        </p:nvSpPr>
        <p:spPr bwMode="auto">
          <a:xfrm>
            <a:off x="7543800" y="39175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Limited</a:t>
            </a:r>
          </a:p>
          <a:p>
            <a:pPr eaLnBrk="0" hangingPunct="0"/>
            <a:r>
              <a:rPr lang="en-US" sz="2000" dirty="0" smtClean="0">
                <a:solidFill>
                  <a:srgbClr val="0000FF"/>
                </a:solidFill>
              </a:rPr>
              <a:t>menu</a:t>
            </a:r>
          </a:p>
        </p:txBody>
      </p:sp>
      <p:sp>
        <p:nvSpPr>
          <p:cNvPr id="17" name="Oval 15"/>
          <p:cNvSpPr>
            <a:spLocks noChangeArrowheads="1"/>
          </p:cNvSpPr>
          <p:nvPr/>
        </p:nvSpPr>
        <p:spPr bwMode="auto">
          <a:xfrm>
            <a:off x="6324600" y="1676400"/>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Freshly</a:t>
            </a:r>
          </a:p>
          <a:p>
            <a:pPr eaLnBrk="0" hangingPunct="0"/>
            <a:r>
              <a:rPr lang="en-US" sz="2000" dirty="0" smtClean="0">
                <a:solidFill>
                  <a:srgbClr val="0000FF"/>
                </a:solidFill>
              </a:rPr>
              <a:t>made</a:t>
            </a:r>
          </a:p>
        </p:txBody>
      </p:sp>
      <p:cxnSp>
        <p:nvCxnSpPr>
          <p:cNvPr id="31" name="Straight Connector 30"/>
          <p:cNvCxnSpPr/>
          <p:nvPr/>
        </p:nvCxnSpPr>
        <p:spPr bwMode="auto">
          <a:xfrm rot="5400000">
            <a:off x="1714500" y="4457700"/>
            <a:ext cx="1600200" cy="304800"/>
          </a:xfrm>
          <a:prstGeom prst="line">
            <a:avLst/>
          </a:prstGeom>
          <a:solidFill>
            <a:srgbClr val="00FFFF"/>
          </a:solidFill>
          <a:ln w="38100" cap="flat" cmpd="sng" algn="ctr">
            <a:solidFill>
              <a:schemeClr val="tx1"/>
            </a:solidFill>
            <a:prstDash val="solid"/>
            <a:round/>
            <a:headEnd type="none" w="med" len="med"/>
            <a:tailEnd type="none" w="med" len="med"/>
          </a:ln>
          <a:effectLst/>
        </p:spPr>
      </p:cxnSp>
      <p:sp>
        <p:nvSpPr>
          <p:cNvPr id="18" name="Oval 15"/>
          <p:cNvSpPr>
            <a:spLocks noChangeArrowheads="1"/>
          </p:cNvSpPr>
          <p:nvPr/>
        </p:nvSpPr>
        <p:spPr bwMode="auto">
          <a:xfrm>
            <a:off x="6324600" y="48319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0000FF"/>
                </a:solidFill>
              </a:rPr>
              <a:t>Owned</a:t>
            </a:r>
          </a:p>
          <a:p>
            <a:pPr eaLnBrk="0" hangingPunct="0"/>
            <a:r>
              <a:rPr lang="en-US" sz="2000" dirty="0" smtClean="0">
                <a:solidFill>
                  <a:srgbClr val="0000FF"/>
                </a:solidFill>
              </a:rPr>
              <a:t>By</a:t>
            </a:r>
          </a:p>
          <a:p>
            <a:pPr eaLnBrk="0" hangingPunct="0"/>
            <a:r>
              <a:rPr lang="en-US" sz="2000" dirty="0" err="1" smtClean="0">
                <a:solidFill>
                  <a:srgbClr val="0000FF"/>
                </a:solidFill>
              </a:rPr>
              <a:t>McD’s</a:t>
            </a:r>
            <a:endParaRPr lang="en-US" sz="2000" dirty="0" smtClean="0">
              <a:solidFill>
                <a:srgbClr val="0000FF"/>
              </a:solidFill>
            </a:endParaRPr>
          </a:p>
        </p:txBody>
      </p:sp>
      <p:sp>
        <p:nvSpPr>
          <p:cNvPr id="34" name="Oval 15"/>
          <p:cNvSpPr>
            <a:spLocks noChangeArrowheads="1"/>
          </p:cNvSpPr>
          <p:nvPr/>
        </p:nvSpPr>
        <p:spPr bwMode="auto">
          <a:xfrm>
            <a:off x="1752600" y="4831976"/>
            <a:ext cx="1219200" cy="1111624"/>
          </a:xfrm>
          <a:prstGeom prst="ellipse">
            <a:avLst/>
          </a:prstGeom>
          <a:solidFill>
            <a:schemeClr val="bg1"/>
          </a:solidFill>
          <a:ln w="38100">
            <a:solidFill>
              <a:srgbClr val="000000"/>
            </a:solidFill>
            <a:round/>
            <a:headEnd/>
            <a:tailEnd/>
          </a:ln>
        </p:spPr>
        <p:txBody>
          <a:bodyPr wrap="none" anchor="ctr"/>
          <a:lstStyle/>
          <a:p>
            <a:pPr eaLnBrk="0" hangingPunct="0"/>
            <a:r>
              <a:rPr lang="en-US" sz="2000" dirty="0" smtClean="0">
                <a:solidFill>
                  <a:srgbClr val="FF0000"/>
                </a:solidFill>
              </a:rPr>
              <a:t>Owned</a:t>
            </a:r>
          </a:p>
          <a:p>
            <a:pPr eaLnBrk="0" hangingPunct="0"/>
            <a:r>
              <a:rPr lang="en-US" sz="2000" dirty="0" smtClean="0">
                <a:solidFill>
                  <a:srgbClr val="FF0000"/>
                </a:solidFill>
              </a:rPr>
              <a:t>By</a:t>
            </a:r>
          </a:p>
          <a:p>
            <a:pPr eaLnBrk="0" hangingPunct="0"/>
            <a:r>
              <a:rPr lang="en-US" sz="2000" dirty="0" smtClean="0">
                <a:solidFill>
                  <a:srgbClr val="FF0000"/>
                </a:solidFill>
              </a:rPr>
              <a:t>KFC</a:t>
            </a:r>
          </a:p>
        </p:txBody>
      </p:sp>
      <p:sp>
        <p:nvSpPr>
          <p:cNvPr id="24" name="Oval 15"/>
          <p:cNvSpPr>
            <a:spLocks noChangeArrowheads="1"/>
          </p:cNvSpPr>
          <p:nvPr/>
        </p:nvSpPr>
        <p:spPr bwMode="auto">
          <a:xfrm>
            <a:off x="1828800" y="3043517"/>
            <a:ext cx="1676400" cy="1528483"/>
          </a:xfrm>
          <a:prstGeom prst="ellipse">
            <a:avLst/>
          </a:prstGeom>
          <a:solidFill>
            <a:schemeClr val="bg1"/>
          </a:solidFill>
          <a:ln w="38100">
            <a:solidFill>
              <a:srgbClr val="000000"/>
            </a:solidFill>
            <a:round/>
            <a:headEnd/>
            <a:tailEnd/>
          </a:ln>
        </p:spPr>
        <p:txBody>
          <a:bodyPr wrap="none" anchor="ctr"/>
          <a:lstStyle/>
          <a:p>
            <a:pPr eaLnBrk="0" hangingPunct="0"/>
            <a:r>
              <a:rPr lang="en-US" sz="2200" dirty="0" smtClean="0">
                <a:solidFill>
                  <a:srgbClr val="FF0000"/>
                </a:solidFill>
              </a:rPr>
              <a:t>Taco Bell</a:t>
            </a:r>
          </a:p>
        </p:txBody>
      </p:sp>
    </p:spTree>
    <p:extLst>
      <p:ext uri="{BB962C8B-B14F-4D97-AF65-F5344CB8AC3E}">
        <p14:creationId xmlns:p14="http://schemas.microsoft.com/office/powerpoint/2010/main" val="32978344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Matrix</a:t>
            </a:r>
          </a:p>
        </p:txBody>
      </p:sp>
      <p:graphicFrame>
        <p:nvGraphicFramePr>
          <p:cNvPr id="31" name="Table 30"/>
          <p:cNvGraphicFramePr>
            <a:graphicFrameLocks noGrp="1"/>
          </p:cNvGraphicFramePr>
          <p:nvPr/>
        </p:nvGraphicFramePr>
        <p:xfrm>
          <a:off x="609600" y="1397000"/>
          <a:ext cx="8153399" cy="3131988"/>
        </p:xfrm>
        <a:graphic>
          <a:graphicData uri="http://schemas.openxmlformats.org/drawingml/2006/table">
            <a:tbl>
              <a:tblPr firstRow="1" bandRow="1">
                <a:tableStyleId>{5940675A-B579-460E-94D1-54222C63F5DA}</a:tableStyleId>
              </a:tblPr>
              <a:tblGrid>
                <a:gridCol w="1583184"/>
                <a:gridCol w="1314043"/>
                <a:gridCol w="1314043"/>
                <a:gridCol w="1314043"/>
                <a:gridCol w="1314043"/>
                <a:gridCol w="1314043"/>
              </a:tblGrid>
              <a:tr h="508000">
                <a:tc>
                  <a:txBody>
                    <a:bodyPr/>
                    <a:lstStyle/>
                    <a:p>
                      <a:pPr algn="ctr"/>
                      <a:endParaRPr lang="en-US" sz="2000" dirty="0"/>
                    </a:p>
                  </a:txBody>
                  <a:tcPr anchor="ctr">
                    <a:solidFill>
                      <a:schemeClr val="bg1"/>
                    </a:solidFill>
                  </a:tcPr>
                </a:tc>
                <a:tc>
                  <a:txBody>
                    <a:bodyPr/>
                    <a:lstStyle/>
                    <a:p>
                      <a:pPr algn="ctr"/>
                      <a:r>
                        <a:rPr lang="en-US" sz="2000" dirty="0" smtClean="0"/>
                        <a:t>Attribute </a:t>
                      </a:r>
                      <a:endParaRPr lang="en-US" sz="2000" dirty="0"/>
                    </a:p>
                  </a:txBody>
                  <a:tcPr anchor="ctr">
                    <a:solidFill>
                      <a:schemeClr val="bg1"/>
                    </a:solidFill>
                  </a:tcPr>
                </a:tc>
                <a:tc>
                  <a:txBody>
                    <a:bodyPr/>
                    <a:lstStyle/>
                    <a:p>
                      <a:pPr algn="ctr"/>
                      <a:r>
                        <a:rPr lang="en-US" sz="2000" dirty="0" smtClean="0"/>
                        <a:t>Attribute</a:t>
                      </a:r>
                      <a:endParaRPr lang="en-US" sz="2000" dirty="0"/>
                    </a:p>
                  </a:txBody>
                  <a:tcPr anchor="ctr">
                    <a:solidFill>
                      <a:schemeClr val="bg1"/>
                    </a:solidFill>
                  </a:tcPr>
                </a:tc>
                <a:tc>
                  <a:txBody>
                    <a:bodyPr/>
                    <a:lstStyle/>
                    <a:p>
                      <a:pPr algn="ctr"/>
                      <a:r>
                        <a:rPr lang="en-US" sz="2000" dirty="0" smtClean="0"/>
                        <a:t>Attribute</a:t>
                      </a:r>
                      <a:endParaRPr lang="en-US" sz="2000" dirty="0"/>
                    </a:p>
                  </a:txBody>
                  <a:tcPr anchor="ctr">
                    <a:solidFill>
                      <a:schemeClr val="bg1"/>
                    </a:solidFill>
                  </a:tcPr>
                </a:tc>
                <a:tc>
                  <a:txBody>
                    <a:bodyPr/>
                    <a:lstStyle/>
                    <a:p>
                      <a:pPr algn="ctr"/>
                      <a:r>
                        <a:rPr lang="en-US" sz="2000" dirty="0" smtClean="0"/>
                        <a:t>Attribute</a:t>
                      </a:r>
                      <a:endParaRPr lang="en-US" sz="2000" dirty="0"/>
                    </a:p>
                  </a:txBody>
                  <a:tcPr anchor="ctr">
                    <a:solidFill>
                      <a:schemeClr val="bg1"/>
                    </a:solidFill>
                  </a:tcPr>
                </a:tc>
                <a:tc>
                  <a:txBody>
                    <a:bodyPr/>
                    <a:lstStyle/>
                    <a:p>
                      <a:pPr algn="ctr"/>
                      <a:r>
                        <a:rPr lang="en-US" sz="2000" dirty="0" smtClean="0"/>
                        <a:t>Attribute</a:t>
                      </a:r>
                      <a:endParaRPr lang="en-US" sz="2000" dirty="0"/>
                    </a:p>
                  </a:txBody>
                  <a:tcPr anchor="ctr">
                    <a:solidFill>
                      <a:schemeClr val="bg1"/>
                    </a:solidFill>
                  </a:tcPr>
                </a:tc>
              </a:tr>
              <a:tr h="655997">
                <a:tc>
                  <a:txBody>
                    <a:bodyPr/>
                    <a:lstStyle/>
                    <a:p>
                      <a:r>
                        <a:rPr lang="en-US" sz="2000" b="1" dirty="0" smtClean="0"/>
                        <a:t>Concept  1</a:t>
                      </a:r>
                      <a:endParaRPr lang="en-US" sz="2000" b="1" dirty="0"/>
                    </a:p>
                  </a:txBody>
                  <a:tcPr anchor="ctr">
                    <a:solidFill>
                      <a:schemeClr val="bg1"/>
                    </a:solidFill>
                  </a:tcPr>
                </a:tc>
                <a:tc>
                  <a:txBody>
                    <a:bodyPr/>
                    <a:lstStyle/>
                    <a:p>
                      <a:endParaRPr lang="en-US" sz="2000"/>
                    </a:p>
                  </a:txBody>
                  <a:tcPr>
                    <a:solidFill>
                      <a:schemeClr val="bg1"/>
                    </a:solidFill>
                  </a:tcPr>
                </a:tc>
                <a:tc>
                  <a:txBody>
                    <a:bodyPr/>
                    <a:lstStyle/>
                    <a:p>
                      <a:endParaRPr lang="en-US" sz="2000" dirty="0"/>
                    </a:p>
                  </a:txBody>
                  <a:tcPr>
                    <a:solidFill>
                      <a:schemeClr val="bg1"/>
                    </a:solidFill>
                  </a:tcPr>
                </a:tc>
                <a:tc>
                  <a:txBody>
                    <a:bodyPr/>
                    <a:lstStyle/>
                    <a:p>
                      <a:endParaRPr lang="en-US" sz="2000" dirty="0"/>
                    </a:p>
                  </a:txBody>
                  <a:tcPr>
                    <a:solidFill>
                      <a:schemeClr val="bg1"/>
                    </a:solidFill>
                  </a:tcPr>
                </a:tc>
                <a:tc>
                  <a:txBody>
                    <a:bodyPr/>
                    <a:lstStyle/>
                    <a:p>
                      <a:endParaRPr lang="en-US" sz="2000"/>
                    </a:p>
                  </a:txBody>
                  <a:tcPr>
                    <a:solidFill>
                      <a:schemeClr val="bg1"/>
                    </a:solidFill>
                  </a:tcPr>
                </a:tc>
                <a:tc>
                  <a:txBody>
                    <a:bodyPr/>
                    <a:lstStyle/>
                    <a:p>
                      <a:endParaRPr lang="en-US" sz="2000" dirty="0"/>
                    </a:p>
                  </a:txBody>
                  <a:tcPr>
                    <a:solidFill>
                      <a:schemeClr val="bg1"/>
                    </a:solidFill>
                  </a:tcPr>
                </a:tc>
              </a:tr>
              <a:tr h="655997">
                <a:tc>
                  <a:txBody>
                    <a:bodyPr/>
                    <a:lstStyle/>
                    <a:p>
                      <a:r>
                        <a:rPr lang="en-US" sz="2000" b="1" dirty="0" smtClean="0"/>
                        <a:t>Concept  2</a:t>
                      </a:r>
                      <a:endParaRPr lang="en-US" sz="2000" b="1" dirty="0"/>
                    </a:p>
                  </a:txBody>
                  <a:tcPr anchor="ctr">
                    <a:solidFill>
                      <a:schemeClr val="bg1"/>
                    </a:solidFill>
                  </a:tcPr>
                </a:tc>
                <a:tc>
                  <a:txBody>
                    <a:bodyPr/>
                    <a:lstStyle/>
                    <a:p>
                      <a:endParaRPr lang="en-US" sz="2000" dirty="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r>
              <a:tr h="655997">
                <a:tc>
                  <a:txBody>
                    <a:bodyPr/>
                    <a:lstStyle/>
                    <a:p>
                      <a:r>
                        <a:rPr lang="en-US" sz="2000" b="1" dirty="0" smtClean="0"/>
                        <a:t>Concept  3</a:t>
                      </a:r>
                      <a:endParaRPr lang="en-US" sz="2000" b="1" dirty="0"/>
                    </a:p>
                  </a:txBody>
                  <a:tcPr anchor="ct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r>
              <a:tr h="655997">
                <a:tc>
                  <a:txBody>
                    <a:bodyPr/>
                    <a:lstStyle/>
                    <a:p>
                      <a:r>
                        <a:rPr lang="en-US" sz="2000" b="1" dirty="0" smtClean="0"/>
                        <a:t>Concept  4</a:t>
                      </a:r>
                      <a:endParaRPr lang="en-US" sz="2000" b="1" dirty="0"/>
                    </a:p>
                  </a:txBody>
                  <a:tcPr anchor="ct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dirty="0"/>
                    </a:p>
                  </a:txBody>
                  <a:tcPr>
                    <a:solidFill>
                      <a:schemeClr val="bg1"/>
                    </a:solidFill>
                  </a:tcPr>
                </a:tc>
              </a:tr>
            </a:tbl>
          </a:graphicData>
        </a:graphic>
      </p:graphicFrame>
    </p:spTree>
    <p:extLst>
      <p:ext uri="{BB962C8B-B14F-4D97-AF65-F5344CB8AC3E}">
        <p14:creationId xmlns:p14="http://schemas.microsoft.com/office/powerpoint/2010/main" val="33742729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Analytical: </a:t>
            </a:r>
            <a:b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b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Matrix</a:t>
            </a:r>
          </a:p>
        </p:txBody>
      </p:sp>
      <p:graphicFrame>
        <p:nvGraphicFramePr>
          <p:cNvPr id="31" name="Table 30"/>
          <p:cNvGraphicFramePr>
            <a:graphicFrameLocks noGrp="1"/>
          </p:cNvGraphicFramePr>
          <p:nvPr/>
        </p:nvGraphicFramePr>
        <p:xfrm>
          <a:off x="228599" y="1397000"/>
          <a:ext cx="8534400" cy="3921760"/>
        </p:xfrm>
        <a:graphic>
          <a:graphicData uri="http://schemas.openxmlformats.org/drawingml/2006/table">
            <a:tbl>
              <a:tblPr firstRow="1" bandRow="1">
                <a:tableStyleId>{5940675A-B579-460E-94D1-54222C63F5DA}</a:tableStyleId>
              </a:tblPr>
              <a:tblGrid>
                <a:gridCol w="2057401"/>
                <a:gridCol w="1143000"/>
                <a:gridCol w="1371600"/>
                <a:gridCol w="1371600"/>
                <a:gridCol w="1295400"/>
                <a:gridCol w="1295399"/>
              </a:tblGrid>
              <a:tr h="508000">
                <a:tc>
                  <a:txBody>
                    <a:bodyPr/>
                    <a:lstStyle/>
                    <a:p>
                      <a:pPr algn="ctr"/>
                      <a:endParaRPr lang="en-US" sz="2000" dirty="0"/>
                    </a:p>
                  </a:txBody>
                  <a:tcPr anchor="ctr">
                    <a:solidFill>
                      <a:schemeClr val="bg1"/>
                    </a:solidFill>
                  </a:tcPr>
                </a:tc>
                <a:tc>
                  <a:txBody>
                    <a:bodyPr/>
                    <a:lstStyle/>
                    <a:p>
                      <a:pPr algn="ctr"/>
                      <a:r>
                        <a:rPr lang="en-US" sz="2000" b="1" dirty="0" smtClean="0"/>
                        <a:t>Form</a:t>
                      </a:r>
                      <a:endParaRPr lang="en-US" sz="2000" b="1" dirty="0"/>
                    </a:p>
                  </a:txBody>
                  <a:tcPr anchor="ctr">
                    <a:solidFill>
                      <a:schemeClr val="bg1"/>
                    </a:solidFill>
                  </a:tcPr>
                </a:tc>
                <a:tc>
                  <a:txBody>
                    <a:bodyPr/>
                    <a:lstStyle/>
                    <a:p>
                      <a:pPr algn="ctr"/>
                      <a:r>
                        <a:rPr lang="en-US" sz="2000" b="1" dirty="0" smtClean="0"/>
                        <a:t>Level</a:t>
                      </a:r>
                      <a:endParaRPr lang="en-US" sz="2000" b="1" dirty="0"/>
                    </a:p>
                  </a:txBody>
                  <a:tcPr anchor="ctr">
                    <a:solidFill>
                      <a:schemeClr val="bg1"/>
                    </a:solidFill>
                  </a:tcPr>
                </a:tc>
                <a:tc>
                  <a:txBody>
                    <a:bodyPr/>
                    <a:lstStyle/>
                    <a:p>
                      <a:pPr algn="ctr"/>
                      <a:r>
                        <a:rPr lang="en-US" sz="2000" b="1" dirty="0" smtClean="0"/>
                        <a:t>Develops</a:t>
                      </a:r>
                      <a:endParaRPr lang="en-US" sz="2000" b="1" dirty="0"/>
                    </a:p>
                  </a:txBody>
                  <a:tcPr anchor="ctr">
                    <a:solidFill>
                      <a:schemeClr val="bg1"/>
                    </a:solidFill>
                  </a:tcPr>
                </a:tc>
                <a:tc>
                  <a:txBody>
                    <a:bodyPr/>
                    <a:lstStyle/>
                    <a:p>
                      <a:pPr algn="ctr"/>
                      <a:r>
                        <a:rPr lang="en-US" sz="2000" b="1" dirty="0" smtClean="0"/>
                        <a:t>Rain</a:t>
                      </a:r>
                      <a:endParaRPr lang="en-US" sz="2000" b="1" dirty="0"/>
                    </a:p>
                  </a:txBody>
                  <a:tcPr anchor="ctr">
                    <a:solidFill>
                      <a:schemeClr val="bg1"/>
                    </a:solidFill>
                  </a:tcPr>
                </a:tc>
                <a:tc>
                  <a:txBody>
                    <a:bodyPr/>
                    <a:lstStyle/>
                    <a:p>
                      <a:pPr algn="ctr"/>
                      <a:r>
                        <a:rPr lang="en-US" sz="2000" b="1" dirty="0" smtClean="0"/>
                        <a:t>Thunder</a:t>
                      </a:r>
                      <a:endParaRPr lang="en-US" sz="2000" b="1" dirty="0"/>
                    </a:p>
                  </a:txBody>
                  <a:tcPr anchor="ctr">
                    <a:solidFill>
                      <a:schemeClr val="bg1"/>
                    </a:solidFill>
                  </a:tcPr>
                </a:tc>
              </a:tr>
              <a:tr h="655997">
                <a:tc>
                  <a:txBody>
                    <a:bodyPr/>
                    <a:lstStyle/>
                    <a:p>
                      <a:r>
                        <a:rPr lang="en-US" sz="2000" b="1" dirty="0" smtClean="0"/>
                        <a:t>Stratus</a:t>
                      </a:r>
                      <a:endParaRPr lang="en-US" sz="2000" b="1" dirty="0"/>
                    </a:p>
                  </a:txBody>
                  <a:tcPr anchor="ctr">
                    <a:solidFill>
                      <a:schemeClr val="bg1"/>
                    </a:solidFill>
                  </a:tcPr>
                </a:tc>
                <a:tc>
                  <a:txBody>
                    <a:bodyPr/>
                    <a:lstStyle/>
                    <a:p>
                      <a:r>
                        <a:rPr lang="en-US" sz="2000" dirty="0" smtClean="0"/>
                        <a:t>flat/</a:t>
                      </a:r>
                    </a:p>
                    <a:p>
                      <a:r>
                        <a:rPr lang="en-US" sz="2000" dirty="0" smtClean="0"/>
                        <a:t>layered</a:t>
                      </a:r>
                      <a:endParaRPr lang="en-US" sz="2000" dirty="0"/>
                    </a:p>
                  </a:txBody>
                  <a:tcPr>
                    <a:solidFill>
                      <a:schemeClr val="bg1"/>
                    </a:solidFill>
                  </a:tcPr>
                </a:tc>
                <a:tc>
                  <a:txBody>
                    <a:bodyPr/>
                    <a:lstStyle/>
                    <a:p>
                      <a:r>
                        <a:rPr lang="en-US" sz="2000" dirty="0" smtClean="0"/>
                        <a:t>low level</a:t>
                      </a:r>
                      <a:endParaRPr lang="en-US" sz="2000" dirty="0"/>
                    </a:p>
                  </a:txBody>
                  <a:tcPr>
                    <a:solidFill>
                      <a:schemeClr val="bg1"/>
                    </a:solidFill>
                  </a:tcPr>
                </a:tc>
                <a:tc>
                  <a:txBody>
                    <a:bodyPr/>
                    <a:lstStyle/>
                    <a:p>
                      <a:r>
                        <a:rPr lang="en-US" sz="2000" dirty="0" smtClean="0"/>
                        <a:t>stable</a:t>
                      </a:r>
                      <a:r>
                        <a:rPr lang="en-US" sz="2000" baseline="0" dirty="0" smtClean="0"/>
                        <a:t> air</a:t>
                      </a:r>
                      <a:endParaRPr lang="en-US" sz="2000" dirty="0"/>
                    </a:p>
                  </a:txBody>
                  <a:tcPr>
                    <a:solidFill>
                      <a:schemeClr val="bg1"/>
                    </a:solidFill>
                  </a:tcPr>
                </a:tc>
                <a:tc>
                  <a:txBody>
                    <a:bodyPr/>
                    <a:lstStyle/>
                    <a:p>
                      <a:r>
                        <a:rPr lang="en-US" sz="2000" dirty="0" smtClean="0"/>
                        <a:t>none</a:t>
                      </a:r>
                      <a:endParaRPr lang="en-US" sz="2000" dirty="0"/>
                    </a:p>
                  </a:txBody>
                  <a:tcPr>
                    <a:solidFill>
                      <a:schemeClr val="bg1"/>
                    </a:solidFill>
                  </a:tcPr>
                </a:tc>
                <a:tc>
                  <a:txBody>
                    <a:bodyPr/>
                    <a:lstStyle/>
                    <a:p>
                      <a:r>
                        <a:rPr lang="en-US" sz="2000" dirty="0" smtClean="0"/>
                        <a:t>none</a:t>
                      </a:r>
                      <a:endParaRPr lang="en-US" sz="2000" dirty="0"/>
                    </a:p>
                  </a:txBody>
                  <a:tcPr>
                    <a:solidFill>
                      <a:schemeClr val="bg1"/>
                    </a:solidFill>
                  </a:tcPr>
                </a:tc>
              </a:tr>
              <a:tr h="655997">
                <a:tc>
                  <a:txBody>
                    <a:bodyPr/>
                    <a:lstStyle/>
                    <a:p>
                      <a:r>
                        <a:rPr lang="en-US" sz="2000" b="1" dirty="0" smtClean="0"/>
                        <a:t>Stratocumulus</a:t>
                      </a:r>
                      <a:endParaRPr lang="en-US" sz="2000" b="1" dirty="0"/>
                    </a:p>
                  </a:txBody>
                  <a:tcPr anchor="ctr">
                    <a:solidFill>
                      <a:schemeClr val="bg1"/>
                    </a:solidFill>
                  </a:tcPr>
                </a:tc>
                <a:tc>
                  <a:txBody>
                    <a:bodyPr/>
                    <a:lstStyle/>
                    <a:p>
                      <a:r>
                        <a:rPr lang="en-US" sz="2000" dirty="0" smtClean="0"/>
                        <a:t>thick</a:t>
                      </a:r>
                      <a:endParaRPr lang="en-US" sz="2000" dirty="0"/>
                    </a:p>
                  </a:txBody>
                  <a:tcPr>
                    <a:solidFill>
                      <a:schemeClr val="bg1"/>
                    </a:solidFill>
                  </a:tcPr>
                </a:tc>
                <a:tc>
                  <a:txBody>
                    <a:bodyPr/>
                    <a:lstStyle/>
                    <a:p>
                      <a:r>
                        <a:rPr lang="en-US" sz="2000" dirty="0" smtClean="0"/>
                        <a:t>low-mid</a:t>
                      </a:r>
                      <a:endParaRPr lang="en-US" sz="2000" dirty="0"/>
                    </a:p>
                  </a:txBody>
                  <a:tcPr>
                    <a:solidFill>
                      <a:schemeClr val="bg1"/>
                    </a:solidFill>
                  </a:tcPr>
                </a:tc>
                <a:tc>
                  <a:txBody>
                    <a:bodyPr/>
                    <a:lstStyle/>
                    <a:p>
                      <a:r>
                        <a:rPr lang="en-US" sz="2000" dirty="0" smtClean="0"/>
                        <a:t>warm mixes w/cool</a:t>
                      </a:r>
                      <a:endParaRPr lang="en-US" sz="2000" dirty="0"/>
                    </a:p>
                  </a:txBody>
                  <a:tcPr>
                    <a:solidFill>
                      <a:schemeClr val="bg1"/>
                    </a:solidFill>
                  </a:tcPr>
                </a:tc>
                <a:tc>
                  <a:txBody>
                    <a:bodyPr/>
                    <a:lstStyle/>
                    <a:p>
                      <a:r>
                        <a:rPr lang="en-US" sz="2000" dirty="0" smtClean="0"/>
                        <a:t>drizzle</a:t>
                      </a:r>
                      <a:endParaRPr lang="en-US" sz="2000" dirty="0"/>
                    </a:p>
                  </a:txBody>
                  <a:tcPr>
                    <a:solidFill>
                      <a:schemeClr val="bg1"/>
                    </a:solidFill>
                  </a:tcPr>
                </a:tc>
                <a:tc>
                  <a:txBody>
                    <a:bodyPr/>
                    <a:lstStyle/>
                    <a:p>
                      <a:r>
                        <a:rPr lang="en-US" sz="2000" dirty="0" smtClean="0"/>
                        <a:t>none</a:t>
                      </a:r>
                      <a:endParaRPr lang="en-US" sz="2000" dirty="0"/>
                    </a:p>
                  </a:txBody>
                  <a:tcPr>
                    <a:solidFill>
                      <a:schemeClr val="bg1"/>
                    </a:solidFill>
                  </a:tcPr>
                </a:tc>
              </a:tr>
              <a:tr h="655997">
                <a:tc>
                  <a:txBody>
                    <a:bodyPr/>
                    <a:lstStyle/>
                    <a:p>
                      <a:r>
                        <a:rPr lang="en-US" sz="2000" b="1" dirty="0" smtClean="0"/>
                        <a:t>Cumulus</a:t>
                      </a:r>
                      <a:endParaRPr lang="en-US" sz="2000" b="1" dirty="0"/>
                    </a:p>
                  </a:txBody>
                  <a:tcPr anchor="ctr">
                    <a:solidFill>
                      <a:schemeClr val="bg1"/>
                    </a:solidFill>
                  </a:tcPr>
                </a:tc>
                <a:tc>
                  <a:txBody>
                    <a:bodyPr/>
                    <a:lstStyle/>
                    <a:p>
                      <a:r>
                        <a:rPr lang="en-US" sz="2000" dirty="0" smtClean="0"/>
                        <a:t>puffy</a:t>
                      </a:r>
                      <a:endParaRPr lang="en-US" sz="2000" dirty="0"/>
                    </a:p>
                  </a:txBody>
                  <a:tcPr>
                    <a:solidFill>
                      <a:schemeClr val="bg1"/>
                    </a:solidFill>
                  </a:tcPr>
                </a:tc>
                <a:tc>
                  <a:txBody>
                    <a:bodyPr/>
                    <a:lstStyle/>
                    <a:p>
                      <a:r>
                        <a:rPr lang="en-US" sz="2000" dirty="0" smtClean="0"/>
                        <a:t>mid-level</a:t>
                      </a:r>
                      <a:endParaRPr lang="en-US" sz="2000" dirty="0"/>
                    </a:p>
                  </a:txBody>
                  <a:tcPr>
                    <a:solidFill>
                      <a:schemeClr val="bg1"/>
                    </a:solidFill>
                  </a:tcPr>
                </a:tc>
                <a:tc>
                  <a:txBody>
                    <a:bodyPr/>
                    <a:lstStyle/>
                    <a:p>
                      <a:r>
                        <a:rPr lang="en-US" sz="2000" dirty="0" smtClean="0"/>
                        <a:t>fair</a:t>
                      </a:r>
                      <a:r>
                        <a:rPr lang="en-US" sz="2000" baseline="0" dirty="0" smtClean="0"/>
                        <a:t> weather</a:t>
                      </a:r>
                      <a:endParaRPr lang="en-US" sz="2000" dirty="0"/>
                    </a:p>
                  </a:txBody>
                  <a:tcPr>
                    <a:solidFill>
                      <a:schemeClr val="bg1"/>
                    </a:solidFill>
                  </a:tcPr>
                </a:tc>
                <a:tc>
                  <a:txBody>
                    <a:bodyPr/>
                    <a:lstStyle/>
                    <a:p>
                      <a:r>
                        <a:rPr lang="en-US" sz="2000" dirty="0" smtClean="0"/>
                        <a:t>none</a:t>
                      </a:r>
                      <a:endParaRPr lang="en-US" sz="2000" dirty="0"/>
                    </a:p>
                  </a:txBody>
                  <a:tcPr>
                    <a:solidFill>
                      <a:schemeClr val="bg1"/>
                    </a:solidFill>
                  </a:tcPr>
                </a:tc>
                <a:tc>
                  <a:txBody>
                    <a:bodyPr/>
                    <a:lstStyle/>
                    <a:p>
                      <a:r>
                        <a:rPr lang="en-US" sz="2000" dirty="0" smtClean="0"/>
                        <a:t>none</a:t>
                      </a:r>
                      <a:endParaRPr lang="en-US" sz="2000" dirty="0"/>
                    </a:p>
                  </a:txBody>
                  <a:tcPr>
                    <a:solidFill>
                      <a:schemeClr val="bg1"/>
                    </a:solidFill>
                  </a:tcPr>
                </a:tc>
              </a:tr>
              <a:tr h="655997">
                <a:tc>
                  <a:txBody>
                    <a:bodyPr/>
                    <a:lstStyle/>
                    <a:p>
                      <a:r>
                        <a:rPr lang="en-US" sz="2000" b="1" dirty="0" smtClean="0"/>
                        <a:t>Cumulonimbus</a:t>
                      </a:r>
                      <a:endParaRPr lang="en-US" sz="2000" b="1" dirty="0"/>
                    </a:p>
                  </a:txBody>
                  <a:tcPr anchor="ctr">
                    <a:solidFill>
                      <a:schemeClr val="bg1"/>
                    </a:solidFill>
                  </a:tcPr>
                </a:tc>
                <a:tc>
                  <a:txBody>
                    <a:bodyPr/>
                    <a:lstStyle/>
                    <a:p>
                      <a:r>
                        <a:rPr lang="en-US" sz="2000" dirty="0" smtClean="0"/>
                        <a:t>tall</a:t>
                      </a:r>
                      <a:r>
                        <a:rPr lang="en-US" sz="2000" baseline="0" dirty="0" smtClean="0"/>
                        <a:t> with large base</a:t>
                      </a:r>
                      <a:endParaRPr lang="en-US" sz="2000" dirty="0"/>
                    </a:p>
                  </a:txBody>
                  <a:tcPr>
                    <a:solidFill>
                      <a:schemeClr val="bg1"/>
                    </a:solidFill>
                  </a:tcPr>
                </a:tc>
                <a:tc>
                  <a:txBody>
                    <a:bodyPr/>
                    <a:lstStyle/>
                    <a:p>
                      <a:r>
                        <a:rPr lang="en-US" sz="2000" dirty="0" smtClean="0"/>
                        <a:t>high-level</a:t>
                      </a:r>
                      <a:endParaRPr lang="en-US" sz="2000" dirty="0"/>
                    </a:p>
                  </a:txBody>
                  <a:tcPr>
                    <a:solidFill>
                      <a:schemeClr val="bg1"/>
                    </a:solidFill>
                  </a:tcPr>
                </a:tc>
                <a:tc>
                  <a:txBody>
                    <a:bodyPr/>
                    <a:lstStyle/>
                    <a:p>
                      <a:r>
                        <a:rPr lang="en-US" sz="2000" dirty="0" smtClean="0"/>
                        <a:t>air</a:t>
                      </a:r>
                      <a:r>
                        <a:rPr lang="en-US" sz="2000" baseline="0" dirty="0" smtClean="0"/>
                        <a:t> heated by ground</a:t>
                      </a:r>
                      <a:endParaRPr lang="en-US" sz="2000" dirty="0"/>
                    </a:p>
                  </a:txBody>
                  <a:tcPr>
                    <a:solidFill>
                      <a:schemeClr val="bg1"/>
                    </a:solidFill>
                  </a:tcPr>
                </a:tc>
                <a:tc>
                  <a:txBody>
                    <a:bodyPr/>
                    <a:lstStyle/>
                    <a:p>
                      <a:r>
                        <a:rPr lang="en-US" sz="2000" dirty="0" smtClean="0"/>
                        <a:t>yes</a:t>
                      </a:r>
                      <a:endParaRPr lang="en-US" sz="2000" dirty="0"/>
                    </a:p>
                  </a:txBody>
                  <a:tcPr>
                    <a:solidFill>
                      <a:schemeClr val="bg1"/>
                    </a:solidFill>
                  </a:tcPr>
                </a:tc>
                <a:tc>
                  <a:txBody>
                    <a:bodyPr/>
                    <a:lstStyle/>
                    <a:p>
                      <a:r>
                        <a:rPr lang="en-US" sz="2000" dirty="0" smtClean="0"/>
                        <a:t>yes</a:t>
                      </a:r>
                      <a:endParaRPr lang="en-US" sz="2000" dirty="0"/>
                    </a:p>
                  </a:txBody>
                  <a:tcPr>
                    <a:solidFill>
                      <a:schemeClr val="bg1"/>
                    </a:solidFill>
                  </a:tcPr>
                </a:tc>
              </a:tr>
            </a:tbl>
          </a:graphicData>
        </a:graphic>
      </p:graphicFrame>
    </p:spTree>
    <p:extLst>
      <p:ext uri="{BB962C8B-B14F-4D97-AF65-F5344CB8AC3E}">
        <p14:creationId xmlns:p14="http://schemas.microsoft.com/office/powerpoint/2010/main" val="4042478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23" name="Rectangle 4"/>
          <p:cNvSpPr txBox="1">
            <a:spLocks noChangeArrowheads="1"/>
          </p:cNvSpPr>
          <p:nvPr/>
        </p:nvSpPr>
        <p:spPr bwMode="auto">
          <a:xfrm>
            <a:off x="0" y="0"/>
            <a:ext cx="91440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Closure</a:t>
            </a:r>
          </a:p>
        </p:txBody>
      </p:sp>
      <p:sp>
        <p:nvSpPr>
          <p:cNvPr id="5" name="Text Box 3"/>
          <p:cNvSpPr txBox="1">
            <a:spLocks noChangeArrowheads="1"/>
          </p:cNvSpPr>
          <p:nvPr/>
        </p:nvSpPr>
        <p:spPr bwMode="auto">
          <a:xfrm>
            <a:off x="990600" y="1066800"/>
            <a:ext cx="7696200" cy="3493264"/>
          </a:xfrm>
          <a:prstGeom prst="rect">
            <a:avLst/>
          </a:prstGeom>
          <a:noFill/>
          <a:ln w="9525">
            <a:noFill/>
            <a:miter lim="800000"/>
            <a:headEnd/>
            <a:tailEnd/>
          </a:ln>
          <a:effectLst/>
        </p:spPr>
        <p:txBody>
          <a:bodyPr wrap="square">
            <a:spAutoFit/>
          </a:bodyPr>
          <a:lstStyle/>
          <a:p>
            <a:pPr algn="l" eaLnBrk="0" hangingPunct="0">
              <a:spcBef>
                <a:spcPts val="600"/>
              </a:spcBef>
              <a:defRPr/>
            </a:pPr>
            <a:r>
              <a:rPr lang="en-US" sz="3600" dirty="0" smtClean="0">
                <a:solidFill>
                  <a:srgbClr val="000000"/>
                </a:solidFill>
                <a:latin typeface="Calibri" pitchFamily="34" charset="0"/>
              </a:rPr>
              <a:t>Predict the information structure(s) that will be most prevalent with the materials you use in your content area.</a:t>
            </a:r>
          </a:p>
          <a:p>
            <a:pPr algn="l" eaLnBrk="0" hangingPunct="0">
              <a:spcBef>
                <a:spcPts val="600"/>
              </a:spcBef>
              <a:defRPr/>
            </a:pPr>
            <a:r>
              <a:rPr lang="en-US" sz="3600" dirty="0" smtClean="0">
                <a:solidFill>
                  <a:srgbClr val="000000"/>
                </a:solidFill>
                <a:latin typeface="Calibri" pitchFamily="34" charset="0"/>
              </a:rPr>
              <a:t>Defend your prediction… </a:t>
            </a:r>
            <a:r>
              <a:rPr lang="en-US" sz="3600" i="1" dirty="0" smtClean="0">
                <a:solidFill>
                  <a:srgbClr val="000000"/>
                </a:solidFill>
                <a:latin typeface="Calibri" pitchFamily="34" charset="0"/>
              </a:rPr>
              <a:t>Why do you think this type of structure will be prevalent?</a:t>
            </a:r>
            <a:r>
              <a:rPr lang="en-US" sz="3600" dirty="0" smtClean="0">
                <a:solidFill>
                  <a:srgbClr val="000000"/>
                </a:solidFill>
                <a:latin typeface="Calibri" pitchFamily="34" charset="0"/>
              </a:rPr>
              <a:t> </a:t>
            </a:r>
            <a:endParaRPr lang="en-US" sz="3600" dirty="0">
              <a:solidFill>
                <a:srgbClr val="000000"/>
              </a:solidFill>
              <a:latin typeface="Calibri" pitchFamily="34" charset="0"/>
            </a:endParaRPr>
          </a:p>
        </p:txBody>
      </p:sp>
    </p:spTree>
    <p:extLst>
      <p:ext uri="{BB962C8B-B14F-4D97-AF65-F5344CB8AC3E}">
        <p14:creationId xmlns:p14="http://schemas.microsoft.com/office/powerpoint/2010/main" val="40570647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p:cNvSpPr/>
          <p:nvPr/>
        </p:nvSpPr>
        <p:spPr bwMode="auto">
          <a:xfrm>
            <a:off x="1295400" y="22741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sp>
        <p:nvSpPr>
          <p:cNvPr id="45" name="Oval 44"/>
          <p:cNvSpPr/>
          <p:nvPr/>
        </p:nvSpPr>
        <p:spPr bwMode="auto">
          <a:xfrm>
            <a:off x="6019800" y="22635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FF"/>
              </a:solidFill>
              <a:effectLst/>
              <a:latin typeface="Arial" charset="0"/>
            </a:endParaRPr>
          </a:p>
        </p:txBody>
      </p:sp>
      <p:sp>
        <p:nvSpPr>
          <p:cNvPr id="46" name="Oval 45"/>
          <p:cNvSpPr/>
          <p:nvPr/>
        </p:nvSpPr>
        <p:spPr bwMode="auto">
          <a:xfrm>
            <a:off x="2286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sp>
        <p:nvSpPr>
          <p:cNvPr id="47" name="Oval 46"/>
          <p:cNvSpPr/>
          <p:nvPr/>
        </p:nvSpPr>
        <p:spPr bwMode="auto">
          <a:xfrm>
            <a:off x="2667000"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cxnSp>
        <p:nvCxnSpPr>
          <p:cNvPr id="48" name="Straight Connector 47"/>
          <p:cNvCxnSpPr>
            <a:stCxn id="46" idx="0"/>
            <a:endCxn id="44" idx="3"/>
          </p:cNvCxnSpPr>
          <p:nvPr/>
        </p:nvCxnSpPr>
        <p:spPr bwMode="auto">
          <a:xfrm rot="5400000" flipH="1" flipV="1">
            <a:off x="1144915" y="27051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49" name="Straight Connector 48"/>
          <p:cNvCxnSpPr>
            <a:stCxn id="47" idx="0"/>
            <a:endCxn id="44" idx="5"/>
          </p:cNvCxnSpPr>
          <p:nvPr/>
        </p:nvCxnSpPr>
        <p:spPr bwMode="auto">
          <a:xfrm rot="16200000" flipV="1">
            <a:off x="2983753" y="26670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50" name="Oval 49"/>
          <p:cNvSpPr/>
          <p:nvPr/>
        </p:nvSpPr>
        <p:spPr bwMode="auto">
          <a:xfrm>
            <a:off x="3276600" y="9906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cxnSp>
        <p:nvCxnSpPr>
          <p:cNvPr id="51" name="Straight Connector 50"/>
          <p:cNvCxnSpPr>
            <a:stCxn id="44" idx="0"/>
            <a:endCxn id="50" idx="3"/>
          </p:cNvCxnSpPr>
          <p:nvPr/>
        </p:nvCxnSpPr>
        <p:spPr bwMode="auto">
          <a:xfrm rot="5400000" flipH="1" flipV="1">
            <a:off x="2651193" y="12915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52" name="Straight Connector 51"/>
          <p:cNvCxnSpPr>
            <a:stCxn id="45" idx="0"/>
            <a:endCxn id="50" idx="5"/>
          </p:cNvCxnSpPr>
          <p:nvPr/>
        </p:nvCxnSpPr>
        <p:spPr bwMode="auto">
          <a:xfrm rot="16200000" flipV="1">
            <a:off x="5880790" y="12482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53" name="TextBox 52"/>
          <p:cNvSpPr txBox="1"/>
          <p:nvPr/>
        </p:nvSpPr>
        <p:spPr>
          <a:xfrm>
            <a:off x="3581400" y="1219200"/>
            <a:ext cx="1828800" cy="430887"/>
          </a:xfrm>
          <a:prstGeom prst="rect">
            <a:avLst/>
          </a:prstGeom>
          <a:noFill/>
        </p:spPr>
        <p:txBody>
          <a:bodyPr wrap="square" rtlCol="0">
            <a:spAutoFit/>
          </a:bodyPr>
          <a:lstStyle/>
          <a:p>
            <a:r>
              <a:rPr lang="en-US" sz="2200" dirty="0" smtClean="0">
                <a:solidFill>
                  <a:schemeClr val="accent4">
                    <a:lumMod val="10000"/>
                  </a:schemeClr>
                </a:solidFill>
              </a:rPr>
              <a:t>Information</a:t>
            </a:r>
            <a:endParaRPr lang="en-US" sz="2200" dirty="0">
              <a:solidFill>
                <a:schemeClr val="accent4">
                  <a:lumMod val="10000"/>
                </a:schemeClr>
              </a:solidFill>
            </a:endParaRPr>
          </a:p>
        </p:txBody>
      </p:sp>
      <p:sp>
        <p:nvSpPr>
          <p:cNvPr id="54" name="TextBox 53"/>
          <p:cNvSpPr txBox="1"/>
          <p:nvPr/>
        </p:nvSpPr>
        <p:spPr>
          <a:xfrm>
            <a:off x="1246496" y="23902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55" name="TextBox 54"/>
          <p:cNvSpPr txBox="1"/>
          <p:nvPr/>
        </p:nvSpPr>
        <p:spPr>
          <a:xfrm>
            <a:off x="6019800" y="23933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56" name="TextBox 55"/>
          <p:cNvSpPr txBox="1"/>
          <p:nvPr/>
        </p:nvSpPr>
        <p:spPr>
          <a:xfrm>
            <a:off x="76200" y="31795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57" name="TextBox 56"/>
          <p:cNvSpPr txBox="1"/>
          <p:nvPr/>
        </p:nvSpPr>
        <p:spPr>
          <a:xfrm>
            <a:off x="2541896" y="31741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58" name="Oval 57"/>
          <p:cNvSpPr/>
          <p:nvPr/>
        </p:nvSpPr>
        <p:spPr bwMode="auto">
          <a:xfrm>
            <a:off x="49393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sp>
        <p:nvSpPr>
          <p:cNvPr id="59" name="Oval 58"/>
          <p:cNvSpPr/>
          <p:nvPr/>
        </p:nvSpPr>
        <p:spPr bwMode="auto">
          <a:xfrm>
            <a:off x="7377752" y="31123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cxnSp>
        <p:nvCxnSpPr>
          <p:cNvPr id="60" name="Straight Connector 59"/>
          <p:cNvCxnSpPr>
            <a:stCxn id="58" idx="0"/>
          </p:cNvCxnSpPr>
          <p:nvPr/>
        </p:nvCxnSpPr>
        <p:spPr bwMode="auto">
          <a:xfrm rot="5400000" flipH="1" flipV="1">
            <a:off x="5855669" y="27051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61" name="Straight Connector 60"/>
          <p:cNvCxnSpPr>
            <a:stCxn id="59" idx="0"/>
          </p:cNvCxnSpPr>
          <p:nvPr/>
        </p:nvCxnSpPr>
        <p:spPr bwMode="auto">
          <a:xfrm rot="16200000" flipV="1">
            <a:off x="7694506" y="26670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62" name="TextBox 61"/>
          <p:cNvSpPr txBox="1"/>
          <p:nvPr/>
        </p:nvSpPr>
        <p:spPr>
          <a:xfrm>
            <a:off x="4896136" y="31514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63" name="TextBox 62"/>
          <p:cNvSpPr txBox="1"/>
          <p:nvPr/>
        </p:nvSpPr>
        <p:spPr>
          <a:xfrm>
            <a:off x="7239000" y="33052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REVIEW</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cxnSp>
        <p:nvCxnSpPr>
          <p:cNvPr id="25" name="Straight Connector 24"/>
          <p:cNvCxnSpPr/>
          <p:nvPr/>
        </p:nvCxnSpPr>
        <p:spPr bwMode="auto">
          <a:xfrm rot="5400000" flipH="1" flipV="1">
            <a:off x="3162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1" name="TextBox 30"/>
          <p:cNvSpPr txBox="1"/>
          <p:nvPr/>
        </p:nvSpPr>
        <p:spPr>
          <a:xfrm>
            <a:off x="2743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Time Sequence</a:t>
            </a:r>
            <a:endParaRPr lang="en-US" dirty="0">
              <a:solidFill>
                <a:srgbClr val="FF0000"/>
              </a:solidFill>
            </a:endParaRPr>
          </a:p>
        </p:txBody>
      </p:sp>
      <p:sp>
        <p:nvSpPr>
          <p:cNvPr id="32" name="TextBox 31"/>
          <p:cNvSpPr txBox="1"/>
          <p:nvPr/>
        </p:nvSpPr>
        <p:spPr>
          <a:xfrm>
            <a:off x="2743200" y="50352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Process</a:t>
            </a:r>
            <a:endParaRPr lang="en-US" dirty="0">
              <a:solidFill>
                <a:srgbClr val="FF0000"/>
              </a:solidFill>
            </a:endParaRPr>
          </a:p>
        </p:txBody>
      </p:sp>
      <p:sp>
        <p:nvSpPr>
          <p:cNvPr id="33" name="TextBox 32"/>
          <p:cNvSpPr txBox="1"/>
          <p:nvPr/>
        </p:nvSpPr>
        <p:spPr>
          <a:xfrm>
            <a:off x="2743200" y="55686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Episode</a:t>
            </a:r>
            <a:endParaRPr lang="en-US" dirty="0">
              <a:solidFill>
                <a:srgbClr val="FF0000"/>
              </a:solidFill>
            </a:endParaRPr>
          </a:p>
        </p:txBody>
      </p:sp>
      <p:cxnSp>
        <p:nvCxnSpPr>
          <p:cNvPr id="34" name="Straight Connector 33"/>
          <p:cNvCxnSpPr/>
          <p:nvPr/>
        </p:nvCxnSpPr>
        <p:spPr bwMode="auto">
          <a:xfrm rot="5400000" flipH="1" flipV="1">
            <a:off x="54483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35" name="TextBox 34"/>
          <p:cNvSpPr txBox="1"/>
          <p:nvPr/>
        </p:nvSpPr>
        <p:spPr>
          <a:xfrm>
            <a:off x="50292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Main Idea          &amp; Details</a:t>
            </a:r>
            <a:endParaRPr lang="en-US" dirty="0">
              <a:solidFill>
                <a:srgbClr val="0000FF"/>
              </a:solidFill>
            </a:endParaRPr>
          </a:p>
        </p:txBody>
      </p:sp>
      <p:sp>
        <p:nvSpPr>
          <p:cNvPr id="37" name="TextBox 36"/>
          <p:cNvSpPr txBox="1"/>
          <p:nvPr/>
        </p:nvSpPr>
        <p:spPr>
          <a:xfrm>
            <a:off x="5029200" y="4983698"/>
            <a:ext cx="1828800" cy="502702"/>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Claim &amp; Evidence</a:t>
            </a:r>
            <a:endParaRPr lang="en-US" dirty="0">
              <a:solidFill>
                <a:srgbClr val="0000FF"/>
              </a:solidFill>
            </a:endParaRPr>
          </a:p>
        </p:txBody>
      </p:sp>
      <p:sp>
        <p:nvSpPr>
          <p:cNvPr id="38" name="TextBox 37"/>
          <p:cNvSpPr txBox="1"/>
          <p:nvPr/>
        </p:nvSpPr>
        <p:spPr>
          <a:xfrm>
            <a:off x="5029200" y="5668216"/>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Concept &amp; Attributes</a:t>
            </a:r>
            <a:endParaRPr lang="en-US" dirty="0">
              <a:solidFill>
                <a:srgbClr val="0000FF"/>
              </a:solidFill>
            </a:endParaRPr>
          </a:p>
        </p:txBody>
      </p:sp>
      <p:cxnSp>
        <p:nvCxnSpPr>
          <p:cNvPr id="39" name="Straight Connector 38"/>
          <p:cNvCxnSpPr/>
          <p:nvPr/>
        </p:nvCxnSpPr>
        <p:spPr bwMode="auto">
          <a:xfrm rot="5400000" flipH="1" flipV="1">
            <a:off x="7886700" y="40005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40" name="TextBox 39"/>
          <p:cNvSpPr txBox="1"/>
          <p:nvPr/>
        </p:nvSpPr>
        <p:spPr>
          <a:xfrm>
            <a:off x="7467600" y="43434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Venn Diagram</a:t>
            </a:r>
            <a:endParaRPr lang="en-US" dirty="0">
              <a:solidFill>
                <a:srgbClr val="0000FF"/>
              </a:solidFill>
            </a:endParaRPr>
          </a:p>
        </p:txBody>
      </p:sp>
      <p:sp>
        <p:nvSpPr>
          <p:cNvPr id="41" name="TextBox 40"/>
          <p:cNvSpPr txBox="1"/>
          <p:nvPr/>
        </p:nvSpPr>
        <p:spPr>
          <a:xfrm>
            <a:off x="7467600" y="5035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Double Bubble</a:t>
            </a:r>
            <a:endParaRPr lang="en-US" dirty="0">
              <a:solidFill>
                <a:srgbClr val="0000FF"/>
              </a:solidFill>
            </a:endParaRPr>
          </a:p>
        </p:txBody>
      </p:sp>
      <p:sp>
        <p:nvSpPr>
          <p:cNvPr id="42" name="TextBox 41"/>
          <p:cNvSpPr txBox="1"/>
          <p:nvPr/>
        </p:nvSpPr>
        <p:spPr>
          <a:xfrm>
            <a:off x="7467600" y="57210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Matrix</a:t>
            </a:r>
            <a:endParaRPr lang="en-US" dirty="0">
              <a:solidFill>
                <a:srgbClr val="0000FF"/>
              </a:solidFill>
            </a:endParaRPr>
          </a:p>
        </p:txBody>
      </p:sp>
    </p:spTree>
    <p:extLst>
      <p:ext uri="{BB962C8B-B14F-4D97-AF65-F5344CB8AC3E}">
        <p14:creationId xmlns:p14="http://schemas.microsoft.com/office/powerpoint/2010/main" val="34316636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up)">
                                      <p:cBhvr>
                                        <p:cTn id="14" dur="5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up)">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up)">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up)">
                                      <p:cBhvr>
                                        <p:cTn id="43" dur="500"/>
                                        <p:tgtEl>
                                          <p:spTgt spid="49"/>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up)">
                                      <p:cBhvr>
                                        <p:cTn id="47" dur="500"/>
                                        <p:tgtEl>
                                          <p:spTgt spid="4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up)">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up)">
                                      <p:cBhvr>
                                        <p:cTn id="55" dur="500"/>
                                        <p:tgtEl>
                                          <p:spTgt spid="60"/>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up)">
                                      <p:cBhvr>
                                        <p:cTn id="59" dur="500"/>
                                        <p:tgtEl>
                                          <p:spTgt spid="58"/>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up)">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up)">
                                      <p:cBhvr>
                                        <p:cTn id="67" dur="500"/>
                                        <p:tgtEl>
                                          <p:spTgt spid="61"/>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up)">
                                      <p:cBhvr>
                                        <p:cTn id="71" dur="500"/>
                                        <p:tgtEl>
                                          <p:spTgt spid="5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up)">
                                      <p:cBhvr>
                                        <p:cTn id="74" dur="500"/>
                                        <p:tgtEl>
                                          <p:spTgt spid="6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up)">
                                      <p:cBhvr>
                                        <p:cTn id="79" dur="500"/>
                                        <p:tgtEl>
                                          <p:spTgt spid="25"/>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up)">
                                      <p:cBhvr>
                                        <p:cTn id="83" dur="500"/>
                                        <p:tgtEl>
                                          <p:spTgt spid="31"/>
                                        </p:tgtEl>
                                      </p:cBhvr>
                                    </p:animEffect>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ipe(up)">
                                      <p:cBhvr>
                                        <p:cTn id="87" dur="500"/>
                                        <p:tgtEl>
                                          <p:spTgt spid="32"/>
                                        </p:tgtEl>
                                      </p:cBhvr>
                                    </p:animEffect>
                                  </p:childTnLst>
                                </p:cTn>
                              </p:par>
                            </p:childTnLst>
                          </p:cTn>
                        </p:par>
                        <p:par>
                          <p:cTn id="88" fill="hold">
                            <p:stCondLst>
                              <p:cond delay="1500"/>
                            </p:stCondLst>
                            <p:childTnLst>
                              <p:par>
                                <p:cTn id="89" presetID="22" presetClass="entr" presetSubtype="1" fill="hold" grpId="0" nodeType="after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up)">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up)">
                                      <p:cBhvr>
                                        <p:cTn id="96" dur="500"/>
                                        <p:tgtEl>
                                          <p:spTgt spid="34"/>
                                        </p:tgtEl>
                                      </p:cBhvr>
                                    </p:animEffect>
                                  </p:childTnLst>
                                </p:cTn>
                              </p:par>
                            </p:childTnLst>
                          </p:cTn>
                        </p:par>
                        <p:par>
                          <p:cTn id="97" fill="hold">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up)">
                                      <p:cBhvr>
                                        <p:cTn id="100" dur="500"/>
                                        <p:tgtEl>
                                          <p:spTgt spid="35"/>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wipe(up)">
                                      <p:cBhvr>
                                        <p:cTn id="104" dur="500"/>
                                        <p:tgtEl>
                                          <p:spTgt spid="37"/>
                                        </p:tgtEl>
                                      </p:cBhvr>
                                    </p:animEffect>
                                  </p:childTnLst>
                                </p:cTn>
                              </p:par>
                            </p:childTnLst>
                          </p:cTn>
                        </p:par>
                        <p:par>
                          <p:cTn id="105" fill="hold">
                            <p:stCondLst>
                              <p:cond delay="1500"/>
                            </p:stCondLst>
                            <p:childTnLst>
                              <p:par>
                                <p:cTn id="106" presetID="22" presetClass="entr" presetSubtype="1" fill="hold" grpId="0"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up)">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up)">
                                      <p:cBhvr>
                                        <p:cTn id="113" dur="500"/>
                                        <p:tgtEl>
                                          <p:spTgt spid="39"/>
                                        </p:tgtEl>
                                      </p:cBhvr>
                                    </p:animEffect>
                                  </p:childTnLst>
                                </p:cTn>
                              </p:par>
                            </p:childTnLst>
                          </p:cTn>
                        </p:par>
                        <p:par>
                          <p:cTn id="114" fill="hold">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up)">
                                      <p:cBhvr>
                                        <p:cTn id="117" dur="500"/>
                                        <p:tgtEl>
                                          <p:spTgt spid="40"/>
                                        </p:tgtEl>
                                      </p:cBhvr>
                                    </p:animEffect>
                                  </p:childTnLst>
                                </p:cTn>
                              </p:par>
                            </p:childTnLst>
                          </p:cTn>
                        </p:par>
                        <p:par>
                          <p:cTn id="118" fill="hold">
                            <p:stCondLst>
                              <p:cond delay="1000"/>
                            </p:stCondLst>
                            <p:childTnLst>
                              <p:par>
                                <p:cTn id="119" presetID="22" presetClass="entr" presetSubtype="1" fill="hold" grpId="0" nodeType="after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childTnLst>
                          </p:cTn>
                        </p:par>
                        <p:par>
                          <p:cTn id="122" fill="hold">
                            <p:stCondLst>
                              <p:cond delay="1500"/>
                            </p:stCondLst>
                            <p:childTnLst>
                              <p:par>
                                <p:cTn id="123" presetID="22" presetClass="entr" presetSubtype="1"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wipe(up)">
                                      <p:cBhvr>
                                        <p:cTn id="1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4" grpId="0"/>
      <p:bldP spid="55" grpId="0"/>
      <p:bldP spid="56" grpId="0"/>
      <p:bldP spid="57" grpId="0"/>
      <p:bldP spid="58" grpId="0" animBg="1"/>
      <p:bldP spid="59" grpId="0" animBg="1"/>
      <p:bldP spid="62" grpId="0"/>
      <p:bldP spid="63" grpId="0"/>
      <p:bldP spid="31" grpId="0"/>
      <p:bldP spid="32" grpId="0"/>
      <p:bldP spid="33" grpId="0"/>
      <p:bldP spid="35" grpId="0"/>
      <p:bldP spid="37" grpId="0"/>
      <p:bldP spid="38" grpId="0"/>
      <p:bldP spid="40" grpId="0"/>
      <p:bldP spid="41" grpId="0"/>
      <p:bldP spid="4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solidFill>
                <a:srgbClr val="000000"/>
              </a:solidFill>
              <a:effectLst>
                <a:outerShdw blurRad="38100" dist="38100" dir="2700000" algn="tl">
                  <a:srgbClr val="000000"/>
                </a:outerShdw>
              </a:effectLst>
            </a:endParaRPr>
          </a:p>
        </p:txBody>
      </p:sp>
      <p:sp>
        <p:nvSpPr>
          <p:cNvPr id="23" name="Rectangle 4"/>
          <p:cNvSpPr txBox="1">
            <a:spLocks noChangeArrowheads="1"/>
          </p:cNvSpPr>
          <p:nvPr/>
        </p:nvSpPr>
        <p:spPr bwMode="auto">
          <a:xfrm>
            <a:off x="0" y="123349"/>
            <a:ext cx="4343400" cy="1295400"/>
          </a:xfrm>
          <a:prstGeom prst="rect">
            <a:avLst/>
          </a:prstGeom>
          <a:noFill/>
          <a:ln w="9525">
            <a:noFill/>
            <a:miter lim="800000"/>
            <a:headEnd/>
            <a:tailEnd/>
          </a:ln>
        </p:spPr>
        <p:txBody>
          <a:bodyPr vert="horz" wrap="square" lIns="91409" tIns="45705" rIns="91409" bIns="45705" numCol="1" anchor="ctr" anchorCtr="0" compatLnSpc="1">
            <a:prstTxWarp prst="textNoShape">
              <a:avLst/>
            </a:prstTxWarp>
          </a:bodyPr>
          <a:lstStyle/>
          <a:p>
            <a:pPr>
              <a:defRPr/>
            </a:pPr>
            <a:r>
              <a:rPr lang="en-US" sz="44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Practice:</a:t>
            </a:r>
          </a:p>
          <a:p>
            <a:pPr>
              <a:defRPr/>
            </a:pPr>
            <a:r>
              <a:rPr lang="en-US" sz="3600" b="0" kern="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Labeling Passages and Creating NLRs</a:t>
            </a:r>
          </a:p>
        </p:txBody>
      </p:sp>
      <p:sp>
        <p:nvSpPr>
          <p:cNvPr id="5" name="Text Box 3"/>
          <p:cNvSpPr txBox="1">
            <a:spLocks noChangeArrowheads="1"/>
          </p:cNvSpPr>
          <p:nvPr/>
        </p:nvSpPr>
        <p:spPr bwMode="auto">
          <a:xfrm>
            <a:off x="0" y="1714887"/>
            <a:ext cx="4267200" cy="5216813"/>
          </a:xfrm>
          <a:prstGeom prst="rect">
            <a:avLst/>
          </a:prstGeom>
          <a:noFill/>
          <a:ln w="9525">
            <a:noFill/>
            <a:miter lim="800000"/>
            <a:headEnd/>
            <a:tailEnd/>
          </a:ln>
          <a:effectLst/>
        </p:spPr>
        <p:txBody>
          <a:bodyPr wrap="square">
            <a:spAutoFit/>
          </a:bodyPr>
          <a:lstStyle/>
          <a:p>
            <a:pPr marL="395288" indent="-395288" algn="l" eaLnBrk="0" hangingPunct="0">
              <a:spcBef>
                <a:spcPts val="600"/>
              </a:spcBef>
              <a:buFont typeface="+mj-lt"/>
              <a:buAutoNum type="arabicPeriod"/>
              <a:defRPr/>
            </a:pPr>
            <a:r>
              <a:rPr lang="en-US" sz="2800" dirty="0" smtClean="0">
                <a:solidFill>
                  <a:srgbClr val="000000"/>
                </a:solidFill>
                <a:latin typeface="Calibri" pitchFamily="34" charset="0"/>
              </a:rPr>
              <a:t>Work in groups of 3 or 4.</a:t>
            </a:r>
          </a:p>
          <a:p>
            <a:pPr marL="395288" indent="-395288" algn="l" eaLnBrk="0" hangingPunct="0">
              <a:spcBef>
                <a:spcPts val="600"/>
              </a:spcBef>
              <a:buFont typeface="+mj-lt"/>
              <a:buAutoNum type="arabicPeriod"/>
              <a:defRPr/>
            </a:pPr>
            <a:r>
              <a:rPr lang="en-US" sz="2800" dirty="0" smtClean="0">
                <a:solidFill>
                  <a:srgbClr val="000000"/>
                </a:solidFill>
                <a:latin typeface="Calibri" pitchFamily="34" charset="0"/>
              </a:rPr>
              <a:t>Choose one excerpt each. Each person should choose from a different category.</a:t>
            </a:r>
          </a:p>
          <a:p>
            <a:pPr marL="395288" indent="-395288" algn="l" eaLnBrk="0" hangingPunct="0">
              <a:spcBef>
                <a:spcPts val="600"/>
              </a:spcBef>
              <a:buFont typeface="+mj-lt"/>
              <a:buAutoNum type="arabicPeriod"/>
              <a:defRPr/>
            </a:pPr>
            <a:r>
              <a:rPr lang="en-US" sz="2800" dirty="0" smtClean="0">
                <a:solidFill>
                  <a:srgbClr val="000000"/>
                </a:solidFill>
                <a:latin typeface="Calibri" pitchFamily="34" charset="0"/>
              </a:rPr>
              <a:t>For each excerpt…</a:t>
            </a:r>
          </a:p>
          <a:p>
            <a:pPr marL="682625" lvl="1" indent="-225425" algn="l" eaLnBrk="0" hangingPunct="0">
              <a:spcBef>
                <a:spcPts val="600"/>
              </a:spcBef>
              <a:buFont typeface="Arial" pitchFamily="34" charset="0"/>
              <a:buChar char="•"/>
              <a:defRPr/>
            </a:pPr>
            <a:r>
              <a:rPr lang="en-US" sz="2800" dirty="0" smtClean="0">
                <a:solidFill>
                  <a:srgbClr val="000000"/>
                </a:solidFill>
                <a:latin typeface="Calibri" pitchFamily="34" charset="0"/>
              </a:rPr>
              <a:t>Read independently</a:t>
            </a:r>
          </a:p>
          <a:p>
            <a:pPr marL="682625" lvl="1" indent="-225425" algn="l" eaLnBrk="0" hangingPunct="0">
              <a:spcBef>
                <a:spcPts val="600"/>
              </a:spcBef>
              <a:buFont typeface="Arial" pitchFamily="34" charset="0"/>
              <a:buChar char="•"/>
              <a:defRPr/>
            </a:pPr>
            <a:r>
              <a:rPr lang="en-US" sz="2800" dirty="0" smtClean="0">
                <a:solidFill>
                  <a:srgbClr val="000000"/>
                </a:solidFill>
                <a:latin typeface="Calibri" pitchFamily="34" charset="0"/>
              </a:rPr>
              <a:t>Determine the specific structure</a:t>
            </a:r>
          </a:p>
          <a:p>
            <a:pPr marL="682625" lvl="1" indent="-225425" algn="l" eaLnBrk="0" hangingPunct="0">
              <a:spcBef>
                <a:spcPts val="600"/>
              </a:spcBef>
              <a:buFont typeface="Arial" pitchFamily="34" charset="0"/>
              <a:buChar char="•"/>
              <a:defRPr/>
            </a:pPr>
            <a:r>
              <a:rPr lang="en-US" sz="2800" dirty="0">
                <a:solidFill>
                  <a:srgbClr val="000000"/>
                </a:solidFill>
                <a:latin typeface="Calibri" pitchFamily="34" charset="0"/>
              </a:rPr>
              <a:t>D</a:t>
            </a:r>
            <a:r>
              <a:rPr lang="en-US" sz="2800" dirty="0" smtClean="0">
                <a:solidFill>
                  <a:srgbClr val="000000"/>
                </a:solidFill>
                <a:latin typeface="Calibri" pitchFamily="34" charset="0"/>
              </a:rPr>
              <a:t>raw a corresponding NLR</a:t>
            </a:r>
          </a:p>
        </p:txBody>
      </p:sp>
      <p:pic>
        <p:nvPicPr>
          <p:cNvPr id="190466" name="Picture 2"/>
          <p:cNvPicPr>
            <a:picLocks noChangeAspect="1" noChangeArrowheads="1"/>
          </p:cNvPicPr>
          <p:nvPr/>
        </p:nvPicPr>
        <p:blipFill>
          <a:blip r:embed="rId2" cstate="print"/>
          <a:srcRect l="29375" t="5000" r="29375" b="6000"/>
          <a:stretch>
            <a:fillRect/>
          </a:stretch>
        </p:blipFill>
        <p:spPr bwMode="auto">
          <a:xfrm>
            <a:off x="4414463" y="457200"/>
            <a:ext cx="4577137" cy="6172200"/>
          </a:xfrm>
          <a:prstGeom prst="rect">
            <a:avLst/>
          </a:prstGeom>
          <a:no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40</a:t>
            </a:r>
            <a:endParaRPr lang="en-US" dirty="0"/>
          </a:p>
        </p:txBody>
      </p:sp>
      <p:sp>
        <p:nvSpPr>
          <p:cNvPr id="7" name="Rectangle 6"/>
          <p:cNvSpPr/>
          <p:nvPr/>
        </p:nvSpPr>
        <p:spPr bwMode="auto">
          <a:xfrm>
            <a:off x="5334000" y="2514600"/>
            <a:ext cx="3581400" cy="381000"/>
          </a:xfrm>
          <a:prstGeom prst="rect">
            <a:avLst/>
          </a:prstGeom>
          <a:solidFill>
            <a:srgbClr val="FFFF00">
              <a:alpha val="4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334000" y="3456296"/>
            <a:ext cx="3581400" cy="381000"/>
          </a:xfrm>
          <a:prstGeom prst="rect">
            <a:avLst/>
          </a:prstGeom>
          <a:solidFill>
            <a:srgbClr val="FFFF00">
              <a:alpha val="4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334000" y="5576248"/>
            <a:ext cx="3581400" cy="381000"/>
          </a:xfrm>
          <a:prstGeom prst="rect">
            <a:avLst/>
          </a:prstGeom>
          <a:solidFill>
            <a:srgbClr val="FFFF00">
              <a:alpha val="4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5334000" y="4191000"/>
            <a:ext cx="3581400" cy="381000"/>
          </a:xfrm>
          <a:prstGeom prst="rect">
            <a:avLst/>
          </a:prstGeom>
          <a:solidFill>
            <a:srgbClr val="FFFF00">
              <a:alpha val="4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4495800" y="2438400"/>
            <a:ext cx="914400" cy="457200"/>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9233851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3"/>
          <p:cNvSpPr>
            <a:spLocks noChangeArrowheads="1"/>
          </p:cNvSpPr>
          <p:nvPr/>
        </p:nvSpPr>
        <p:spPr bwMode="auto">
          <a:xfrm>
            <a:off x="0" y="914400"/>
            <a:ext cx="9144000" cy="5943600"/>
          </a:xfrm>
          <a:prstGeom prst="rect">
            <a:avLst/>
          </a:prstGeom>
          <a:solidFill>
            <a:schemeClr val="tx1"/>
          </a:solidFill>
          <a:ln w="9525" algn="ctr">
            <a:noFill/>
            <a:miter lim="800000"/>
            <a:headEnd/>
            <a:tailEnd/>
          </a:ln>
        </p:spPr>
        <p:txBody>
          <a:bodyPr wrap="none" anchor="ctr"/>
          <a:lstStyle/>
          <a:p>
            <a:pPr algn="ctr"/>
            <a:endParaRPr lang="en-US"/>
          </a:p>
        </p:txBody>
      </p:sp>
      <p:pic>
        <p:nvPicPr>
          <p:cNvPr id="14" name="Picture 13" descr="Double Bubble Map of Intelligence.emf"/>
          <p:cNvPicPr>
            <a:picLocks noChangeAspect="1"/>
          </p:cNvPicPr>
          <p:nvPr/>
        </p:nvPicPr>
        <p:blipFill>
          <a:blip r:embed="rId2" cstate="print"/>
          <a:srcRect l="7497" t="20511" r="871" b="32452"/>
          <a:stretch>
            <a:fillRect/>
          </a:stretch>
        </p:blipFill>
        <p:spPr>
          <a:xfrm>
            <a:off x="457200" y="990600"/>
            <a:ext cx="8534400" cy="5854889"/>
          </a:xfrm>
          <a:prstGeom prst="rect">
            <a:avLst/>
          </a:prstGeom>
        </p:spPr>
      </p:pic>
      <p:sp>
        <p:nvSpPr>
          <p:cNvPr id="23556" name="WordArt 4"/>
          <p:cNvSpPr>
            <a:spLocks noChangeArrowheads="1" noChangeShapeType="1" noTextEdit="1"/>
          </p:cNvSpPr>
          <p:nvPr/>
        </p:nvSpPr>
        <p:spPr bwMode="auto">
          <a:xfrm>
            <a:off x="76200" y="76200"/>
            <a:ext cx="2667000" cy="228600"/>
          </a:xfrm>
          <a:prstGeom prst="rect">
            <a:avLst/>
          </a:prstGeom>
        </p:spPr>
        <p:txBody>
          <a:bodyPr wrap="none" fromWordArt="1">
            <a:prstTxWarp prst="textPlain">
              <a:avLst>
                <a:gd name="adj" fmla="val 50000"/>
              </a:avLst>
            </a:prstTxWarp>
          </a:bodyPr>
          <a:lstStyle/>
          <a:p>
            <a:pPr algn="ctr"/>
            <a:r>
              <a:rPr lang="en-US" sz="2800" kern="10" dirty="0">
                <a:ln w="9525">
                  <a:solidFill>
                    <a:schemeClr val="tx1"/>
                  </a:solidFill>
                  <a:round/>
                  <a:headEnd/>
                  <a:tailEnd/>
                </a:ln>
                <a:solidFill>
                  <a:srgbClr val="FFFFFF"/>
                </a:solidFill>
                <a:latin typeface="Gill Sans MT" pitchFamily="34" charset="0"/>
                <a:cs typeface="Arial"/>
              </a:rPr>
              <a:t>Double Bubble Map:</a:t>
            </a:r>
          </a:p>
        </p:txBody>
      </p:sp>
      <p:sp>
        <p:nvSpPr>
          <p:cNvPr id="23557" name="WordArt 5"/>
          <p:cNvSpPr>
            <a:spLocks noChangeArrowheads="1" noChangeShapeType="1" noTextEdit="1"/>
          </p:cNvSpPr>
          <p:nvPr/>
        </p:nvSpPr>
        <p:spPr bwMode="auto">
          <a:xfrm>
            <a:off x="76200" y="381000"/>
            <a:ext cx="3581400" cy="457200"/>
          </a:xfrm>
          <a:prstGeom prst="rect">
            <a:avLst/>
          </a:prstGeom>
        </p:spPr>
        <p:txBody>
          <a:bodyPr wrap="none" fromWordArt="1">
            <a:prstTxWarp prst="textPlain">
              <a:avLst>
                <a:gd name="adj" fmla="val 50000"/>
              </a:avLst>
            </a:prstTxWarp>
          </a:bodyPr>
          <a:lstStyle/>
          <a:p>
            <a:pPr algn="ctr"/>
            <a:r>
              <a:rPr lang="en-US" sz="2800" kern="10" dirty="0">
                <a:ln w="25400">
                  <a:solidFill>
                    <a:schemeClr val="tx1"/>
                  </a:solidFill>
                  <a:round/>
                  <a:headEnd/>
                  <a:tailEnd/>
                </a:ln>
                <a:gradFill rotWithShape="1">
                  <a:gsLst>
                    <a:gs pos="0">
                      <a:srgbClr val="DDDDDD"/>
                    </a:gs>
                    <a:gs pos="100000">
                      <a:srgbClr val="99FF66"/>
                    </a:gs>
                  </a:gsLst>
                  <a:lin ang="5400000" scaled="1"/>
                </a:gradFill>
                <a:latin typeface="Gill Sans MT" pitchFamily="34" charset="0"/>
                <a:cs typeface="Arial"/>
              </a:rPr>
              <a:t>INTELLIGENCE</a:t>
            </a:r>
          </a:p>
        </p:txBody>
      </p:sp>
      <p:sp>
        <p:nvSpPr>
          <p:cNvPr id="221209" name="Text Box 25"/>
          <p:cNvSpPr txBox="1">
            <a:spLocks noChangeArrowheads="1"/>
          </p:cNvSpPr>
          <p:nvPr/>
        </p:nvSpPr>
        <p:spPr bwMode="auto">
          <a:xfrm>
            <a:off x="1787856" y="3294063"/>
            <a:ext cx="2057400" cy="1089529"/>
          </a:xfrm>
          <a:prstGeom prst="rect">
            <a:avLst/>
          </a:prstGeom>
          <a:noFill/>
          <a:ln w="9525" algn="ctr">
            <a:noFill/>
            <a:miter lim="800000"/>
            <a:headEnd/>
            <a:tailEnd/>
          </a:ln>
        </p:spPr>
        <p:txBody>
          <a:bodyPr>
            <a:spAutoFit/>
          </a:bodyPr>
          <a:lstStyle/>
          <a:p>
            <a:pPr algn="ctr">
              <a:lnSpc>
                <a:spcPct val="90000"/>
              </a:lnSpc>
              <a:spcBef>
                <a:spcPct val="50000"/>
              </a:spcBef>
            </a:pPr>
            <a:r>
              <a:rPr lang="en-US" sz="2400" dirty="0">
                <a:solidFill>
                  <a:srgbClr val="CC0000"/>
                </a:solidFill>
                <a:latin typeface="Calibri" pitchFamily="34" charset="0"/>
              </a:rPr>
              <a:t>Intelligence is fixed, deriving from ability.</a:t>
            </a:r>
          </a:p>
        </p:txBody>
      </p:sp>
      <p:sp>
        <p:nvSpPr>
          <p:cNvPr id="221210" name="Text Box 26"/>
          <p:cNvSpPr txBox="1">
            <a:spLocks noChangeArrowheads="1"/>
          </p:cNvSpPr>
          <p:nvPr/>
        </p:nvSpPr>
        <p:spPr bwMode="auto">
          <a:xfrm>
            <a:off x="5638800" y="3352800"/>
            <a:ext cx="2057400" cy="1421928"/>
          </a:xfrm>
          <a:prstGeom prst="rect">
            <a:avLst/>
          </a:prstGeom>
          <a:noFill/>
          <a:ln w="9525" algn="ctr">
            <a:noFill/>
            <a:miter lim="800000"/>
            <a:headEnd/>
            <a:tailEnd/>
          </a:ln>
        </p:spPr>
        <p:txBody>
          <a:bodyPr>
            <a:spAutoFit/>
          </a:bodyPr>
          <a:lstStyle/>
          <a:p>
            <a:pPr algn="ctr">
              <a:lnSpc>
                <a:spcPct val="90000"/>
              </a:lnSpc>
              <a:spcBef>
                <a:spcPct val="50000"/>
              </a:spcBef>
            </a:pPr>
            <a:r>
              <a:rPr lang="en-US" sz="2400">
                <a:solidFill>
                  <a:srgbClr val="CC0000"/>
                </a:solidFill>
                <a:latin typeface="Calibri" pitchFamily="34" charset="0"/>
              </a:rPr>
              <a:t>Intelligence is malleable, deriving from    effort.</a:t>
            </a:r>
          </a:p>
        </p:txBody>
      </p:sp>
      <p:sp>
        <p:nvSpPr>
          <p:cNvPr id="9" name="Text Box 25"/>
          <p:cNvSpPr txBox="1">
            <a:spLocks noChangeArrowheads="1"/>
          </p:cNvSpPr>
          <p:nvPr/>
        </p:nvSpPr>
        <p:spPr bwMode="auto">
          <a:xfrm>
            <a:off x="-76200" y="4459288"/>
            <a:ext cx="1752600" cy="1421928"/>
          </a:xfrm>
          <a:prstGeom prst="rect">
            <a:avLst/>
          </a:prstGeom>
          <a:noFill/>
          <a:ln w="9525" algn="ctr">
            <a:noFill/>
            <a:miter lim="800000"/>
            <a:headEnd/>
            <a:tailEnd/>
          </a:ln>
        </p:spPr>
        <p:txBody>
          <a:bodyPr>
            <a:spAutoFit/>
          </a:bodyPr>
          <a:lstStyle/>
          <a:p>
            <a:pPr algn="ctr">
              <a:lnSpc>
                <a:spcPct val="90000"/>
              </a:lnSpc>
              <a:spcBef>
                <a:spcPct val="50000"/>
              </a:spcBef>
            </a:pPr>
            <a:r>
              <a:rPr lang="en-US" sz="2400">
                <a:solidFill>
                  <a:srgbClr val="CC0000"/>
                </a:solidFill>
                <a:latin typeface="Calibri" pitchFamily="34" charset="0"/>
              </a:rPr>
              <a:t>Emphasis on teacher-provided content</a:t>
            </a:r>
          </a:p>
        </p:txBody>
      </p:sp>
      <p:sp>
        <p:nvSpPr>
          <p:cNvPr id="10" name="Text Box 25"/>
          <p:cNvSpPr txBox="1">
            <a:spLocks noChangeArrowheads="1"/>
          </p:cNvSpPr>
          <p:nvPr/>
        </p:nvSpPr>
        <p:spPr bwMode="auto">
          <a:xfrm>
            <a:off x="7620000" y="4564063"/>
            <a:ext cx="1600200" cy="2086725"/>
          </a:xfrm>
          <a:prstGeom prst="rect">
            <a:avLst/>
          </a:prstGeom>
          <a:noFill/>
          <a:ln w="9525" algn="ctr">
            <a:noFill/>
            <a:miter lim="800000"/>
            <a:headEnd/>
            <a:tailEnd/>
          </a:ln>
        </p:spPr>
        <p:txBody>
          <a:bodyPr>
            <a:spAutoFit/>
          </a:bodyPr>
          <a:lstStyle/>
          <a:p>
            <a:pPr algn="ctr">
              <a:lnSpc>
                <a:spcPct val="90000"/>
              </a:lnSpc>
              <a:spcBef>
                <a:spcPct val="50000"/>
              </a:spcBef>
            </a:pPr>
            <a:r>
              <a:rPr lang="en-US" sz="2400">
                <a:solidFill>
                  <a:srgbClr val="CC0000"/>
                </a:solidFill>
                <a:latin typeface="Calibri" pitchFamily="34" charset="0"/>
              </a:rPr>
              <a:t>Emphasis on processes to make meaning of content</a:t>
            </a:r>
          </a:p>
        </p:txBody>
      </p:sp>
      <p:cxnSp>
        <p:nvCxnSpPr>
          <p:cNvPr id="12" name="Straight Arrow Connector 11"/>
          <p:cNvCxnSpPr>
            <a:cxnSpLocks noChangeShapeType="1"/>
            <a:endCxn id="9" idx="0"/>
          </p:cNvCxnSpPr>
          <p:nvPr/>
        </p:nvCxnSpPr>
        <p:spPr bwMode="auto">
          <a:xfrm rot="5400000">
            <a:off x="674688" y="4219575"/>
            <a:ext cx="365126" cy="114301"/>
          </a:xfrm>
          <a:prstGeom prst="straightConnector1">
            <a:avLst/>
          </a:prstGeom>
          <a:noFill/>
          <a:ln w="44450" algn="ctr">
            <a:solidFill>
              <a:srgbClr val="FF0000"/>
            </a:solidFill>
            <a:round/>
            <a:headEnd/>
            <a:tailEnd type="arrow" w="med" len="med"/>
          </a:ln>
        </p:spPr>
      </p:cxnSp>
      <p:cxnSp>
        <p:nvCxnSpPr>
          <p:cNvPr id="13" name="Straight Arrow Connector 12"/>
          <p:cNvCxnSpPr>
            <a:cxnSpLocks noChangeShapeType="1"/>
          </p:cNvCxnSpPr>
          <p:nvPr/>
        </p:nvCxnSpPr>
        <p:spPr bwMode="auto">
          <a:xfrm rot="5400000">
            <a:off x="8191501" y="4305300"/>
            <a:ext cx="533400" cy="3175"/>
          </a:xfrm>
          <a:prstGeom prst="straightConnector1">
            <a:avLst/>
          </a:prstGeom>
          <a:noFill/>
          <a:ln w="44450" algn="ctr">
            <a:solidFill>
              <a:srgbClr val="FF0000"/>
            </a:solidFill>
            <a:round/>
            <a:headEnd/>
            <a:tailEnd type="arrow" w="med" len="med"/>
          </a:ln>
        </p:spPr>
      </p:cxnSp>
      <p:sp>
        <p:nvSpPr>
          <p:cNvPr id="15"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4</a:t>
            </a:r>
            <a:endParaRPr lang="en-US" dirty="0"/>
          </a:p>
        </p:txBody>
      </p:sp>
    </p:spTree>
    <p:extLst>
      <p:ext uri="{BB962C8B-B14F-4D97-AF65-F5344CB8AC3E}">
        <p14:creationId xmlns:p14="http://schemas.microsoft.com/office/powerpoint/2010/main" val="449757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209"/>
                                        </p:tgtEl>
                                        <p:attrNameLst>
                                          <p:attrName>style.visibility</p:attrName>
                                        </p:attrNameLst>
                                      </p:cBhvr>
                                      <p:to>
                                        <p:strVal val="visible"/>
                                      </p:to>
                                    </p:set>
                                    <p:animEffect transition="in" filter="fade">
                                      <p:cBhvr>
                                        <p:cTn id="7" dur="2000"/>
                                        <p:tgtEl>
                                          <p:spTgt spid="2212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1210"/>
                                        </p:tgtEl>
                                        <p:attrNameLst>
                                          <p:attrName>style.visibility</p:attrName>
                                        </p:attrNameLst>
                                      </p:cBhvr>
                                      <p:to>
                                        <p:strVal val="visible"/>
                                      </p:to>
                                    </p:set>
                                    <p:animEffect transition="in" filter="fade">
                                      <p:cBhvr>
                                        <p:cTn id="12" dur="2000"/>
                                        <p:tgtEl>
                                          <p:spTgt spid="2212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9" grpId="0"/>
      <p:bldP spid="221210"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with NLRs</a:t>
            </a:r>
            <a:endParaRPr lang="en-US" dirty="0"/>
          </a:p>
        </p:txBody>
      </p:sp>
      <p:sp>
        <p:nvSpPr>
          <p:cNvPr id="3" name="Content Placeholder 2"/>
          <p:cNvSpPr>
            <a:spLocks noGrp="1"/>
          </p:cNvSpPr>
          <p:nvPr>
            <p:ph idx="1"/>
          </p:nvPr>
        </p:nvSpPr>
        <p:spPr/>
        <p:txBody>
          <a:bodyPr/>
          <a:lstStyle/>
          <a:p>
            <a:pPr marL="0" indent="0">
              <a:buNone/>
            </a:pPr>
            <a:r>
              <a:rPr lang="en-US" dirty="0" smtClean="0"/>
              <a:t>4. </a:t>
            </a:r>
            <a:r>
              <a:rPr lang="en-US" dirty="0">
                <a:solidFill>
                  <a:srgbClr val="000000"/>
                </a:solidFill>
                <a:latin typeface="Calibri" pitchFamily="34" charset="0"/>
              </a:rPr>
              <a:t>Compare your NLRs to “official” versions</a:t>
            </a:r>
            <a:r>
              <a:rPr lang="en-US" dirty="0" smtClean="0">
                <a:solidFill>
                  <a:srgbClr val="000000"/>
                </a:solidFill>
                <a:latin typeface="Calibri" pitchFamily="34" charset="0"/>
              </a:rPr>
              <a:t>.</a:t>
            </a:r>
          </a:p>
          <a:p>
            <a:pPr marL="0" indent="0">
              <a:buNone/>
            </a:pPr>
            <a:r>
              <a:rPr lang="en-US" dirty="0" smtClean="0">
                <a:solidFill>
                  <a:srgbClr val="000000"/>
                </a:solidFill>
                <a:latin typeface="Calibri" pitchFamily="34" charset="0"/>
              </a:rPr>
              <a:t>5. Discuss in your small groups. </a:t>
            </a:r>
          </a:p>
          <a:p>
            <a:r>
              <a:rPr lang="en-US" dirty="0" smtClean="0">
                <a:solidFill>
                  <a:srgbClr val="000000"/>
                </a:solidFill>
                <a:latin typeface="Calibri" pitchFamily="34" charset="0"/>
              </a:rPr>
              <a:t>How did you determine the structure?</a:t>
            </a:r>
          </a:p>
          <a:p>
            <a:r>
              <a:rPr lang="en-US" dirty="0" smtClean="0">
                <a:solidFill>
                  <a:srgbClr val="000000"/>
                </a:solidFill>
                <a:latin typeface="Calibri" pitchFamily="34" charset="0"/>
              </a:rPr>
              <a:t>Describe your NLR. What were you thinking as you drew it and filled it in? </a:t>
            </a:r>
          </a:p>
          <a:p>
            <a:r>
              <a:rPr lang="en-US" dirty="0" smtClean="0">
                <a:solidFill>
                  <a:srgbClr val="000000"/>
                </a:solidFill>
                <a:latin typeface="Calibri" pitchFamily="34" charset="0"/>
              </a:rPr>
              <a:t>How did you do? How did completing this assignment require you to construct meaning?</a:t>
            </a:r>
            <a:endParaRPr lang="en-US" dirty="0">
              <a:solidFill>
                <a:srgbClr val="000000"/>
              </a:solidFill>
              <a:latin typeface="Calibri" pitchFamily="34" charset="0"/>
            </a:endParaRPr>
          </a:p>
          <a:p>
            <a:pPr marL="0" indent="0">
              <a:buNone/>
            </a:pPr>
            <a:endParaRPr lang="en-US" dirty="0"/>
          </a:p>
        </p:txBody>
      </p:sp>
    </p:spTree>
    <p:extLst>
      <p:ext uri="{BB962C8B-B14F-4D97-AF65-F5344CB8AC3E}">
        <p14:creationId xmlns:p14="http://schemas.microsoft.com/office/powerpoint/2010/main" val="412969762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idx="4294967295"/>
          </p:nvPr>
        </p:nvSpPr>
        <p:spPr>
          <a:xfrm>
            <a:off x="0" y="0"/>
            <a:ext cx="9144000" cy="987425"/>
          </a:xfrm>
        </p:spPr>
        <p:txBody>
          <a:bodyPr/>
          <a:lstStyle/>
          <a:p>
            <a:pPr eaLnBrk="1" hangingPunct="1">
              <a:defRPr/>
            </a:pPr>
            <a:r>
              <a:rPr lang="en-US" sz="3600" b="1" dirty="0" smtClean="0">
                <a:solidFill>
                  <a:schemeClr val="tx1"/>
                </a:solidFill>
                <a:latin typeface="Gill Sans MT" pitchFamily="34" charset="0"/>
              </a:rPr>
              <a:t>General Structures of Information</a:t>
            </a:r>
          </a:p>
        </p:txBody>
      </p:sp>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
        <p:nvSpPr>
          <p:cNvPr id="8" name="Oval 7"/>
          <p:cNvSpPr/>
          <p:nvPr/>
        </p:nvSpPr>
        <p:spPr bwMode="auto">
          <a:xfrm>
            <a:off x="1295400" y="21979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sp>
        <p:nvSpPr>
          <p:cNvPr id="9" name="Oval 8"/>
          <p:cNvSpPr/>
          <p:nvPr/>
        </p:nvSpPr>
        <p:spPr bwMode="auto">
          <a:xfrm>
            <a:off x="6019800" y="21873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FF"/>
              </a:solidFill>
              <a:effectLst/>
              <a:latin typeface="Arial" charset="0"/>
            </a:endParaRPr>
          </a:p>
        </p:txBody>
      </p:sp>
      <p:sp>
        <p:nvSpPr>
          <p:cNvPr id="10" name="Oval 9"/>
          <p:cNvSpPr/>
          <p:nvPr/>
        </p:nvSpPr>
        <p:spPr bwMode="auto">
          <a:xfrm>
            <a:off x="228600"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sp>
        <p:nvSpPr>
          <p:cNvPr id="11" name="Oval 10"/>
          <p:cNvSpPr/>
          <p:nvPr/>
        </p:nvSpPr>
        <p:spPr bwMode="auto">
          <a:xfrm>
            <a:off x="2667000"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cxnSp>
        <p:nvCxnSpPr>
          <p:cNvPr id="13" name="Straight Connector 12"/>
          <p:cNvCxnSpPr>
            <a:stCxn id="10" idx="0"/>
            <a:endCxn id="8" idx="3"/>
          </p:cNvCxnSpPr>
          <p:nvPr/>
        </p:nvCxnSpPr>
        <p:spPr bwMode="auto">
          <a:xfrm rot="5400000" flipH="1" flipV="1">
            <a:off x="1144915" y="26289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25908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9144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cxnSp>
        <p:nvCxnSpPr>
          <p:cNvPr id="17" name="Straight Connector 16"/>
          <p:cNvCxnSpPr>
            <a:stCxn id="8" idx="0"/>
            <a:endCxn id="16" idx="3"/>
          </p:cNvCxnSpPr>
          <p:nvPr/>
        </p:nvCxnSpPr>
        <p:spPr bwMode="auto">
          <a:xfrm rot="5400000" flipH="1" flipV="1">
            <a:off x="2651193" y="12153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11720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1143000"/>
            <a:ext cx="1828800" cy="430887"/>
          </a:xfrm>
          <a:prstGeom prst="rect">
            <a:avLst/>
          </a:prstGeom>
          <a:noFill/>
        </p:spPr>
        <p:txBody>
          <a:bodyPr wrap="square" rtlCol="0">
            <a:spAutoFit/>
          </a:bodyPr>
          <a:lstStyle/>
          <a:p>
            <a:r>
              <a:rPr lang="en-US" sz="2200" dirty="0" smtClean="0">
                <a:solidFill>
                  <a:schemeClr val="accent4">
                    <a:lumMod val="10000"/>
                  </a:schemeClr>
                </a:solidFill>
              </a:rPr>
              <a:t>Information</a:t>
            </a:r>
            <a:endParaRPr lang="en-US" sz="2200" dirty="0">
              <a:solidFill>
                <a:schemeClr val="accent4">
                  <a:lumMod val="10000"/>
                </a:schemeClr>
              </a:solidFill>
            </a:endParaRPr>
          </a:p>
        </p:txBody>
      </p:sp>
      <p:sp>
        <p:nvSpPr>
          <p:cNvPr id="27" name="TextBox 26"/>
          <p:cNvSpPr txBox="1"/>
          <p:nvPr/>
        </p:nvSpPr>
        <p:spPr>
          <a:xfrm>
            <a:off x="1246496" y="23140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23171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31033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30979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sp>
        <p:nvSpPr>
          <p:cNvPr id="72" name="Oval 71"/>
          <p:cNvSpPr/>
          <p:nvPr/>
        </p:nvSpPr>
        <p:spPr bwMode="auto">
          <a:xfrm>
            <a:off x="7377752"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cxnSp>
        <p:nvCxnSpPr>
          <p:cNvPr id="73" name="Straight Connector 72"/>
          <p:cNvCxnSpPr>
            <a:stCxn id="71" idx="0"/>
          </p:cNvCxnSpPr>
          <p:nvPr/>
        </p:nvCxnSpPr>
        <p:spPr bwMode="auto">
          <a:xfrm rot="5400000" flipH="1" flipV="1">
            <a:off x="5855669" y="26289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25908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0752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32290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cxnSp>
        <p:nvCxnSpPr>
          <p:cNvPr id="88" name="Straight Connector 87"/>
          <p:cNvCxnSpPr/>
          <p:nvPr/>
        </p:nvCxnSpPr>
        <p:spPr bwMode="auto">
          <a:xfrm rot="5400000" flipH="1" flipV="1">
            <a:off x="3162300" y="39243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93" name="TextBox 92"/>
          <p:cNvSpPr txBox="1"/>
          <p:nvPr/>
        </p:nvSpPr>
        <p:spPr>
          <a:xfrm>
            <a:off x="2743200" y="4267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Time Sequence</a:t>
            </a:r>
            <a:endParaRPr lang="en-US" dirty="0">
              <a:solidFill>
                <a:srgbClr val="FF0000"/>
              </a:solidFill>
            </a:endParaRPr>
          </a:p>
        </p:txBody>
      </p:sp>
      <p:sp>
        <p:nvSpPr>
          <p:cNvPr id="98" name="TextBox 97"/>
          <p:cNvSpPr txBox="1"/>
          <p:nvPr/>
        </p:nvSpPr>
        <p:spPr>
          <a:xfrm>
            <a:off x="2743200" y="49590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Process</a:t>
            </a:r>
            <a:endParaRPr lang="en-US" dirty="0">
              <a:solidFill>
                <a:srgbClr val="FF0000"/>
              </a:solidFill>
            </a:endParaRPr>
          </a:p>
        </p:txBody>
      </p:sp>
      <p:sp>
        <p:nvSpPr>
          <p:cNvPr id="99" name="TextBox 98"/>
          <p:cNvSpPr txBox="1"/>
          <p:nvPr/>
        </p:nvSpPr>
        <p:spPr>
          <a:xfrm>
            <a:off x="2743200" y="54924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FF0000"/>
                </a:solidFill>
              </a:rPr>
              <a:t>Episode</a:t>
            </a:r>
            <a:endParaRPr lang="en-US" dirty="0">
              <a:solidFill>
                <a:srgbClr val="FF0000"/>
              </a:solidFill>
            </a:endParaRPr>
          </a:p>
        </p:txBody>
      </p:sp>
      <p:cxnSp>
        <p:nvCxnSpPr>
          <p:cNvPr id="100" name="Straight Connector 99"/>
          <p:cNvCxnSpPr/>
          <p:nvPr/>
        </p:nvCxnSpPr>
        <p:spPr bwMode="auto">
          <a:xfrm rot="5400000" flipH="1" flipV="1">
            <a:off x="5448300" y="39243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01" name="TextBox 100"/>
          <p:cNvSpPr txBox="1"/>
          <p:nvPr/>
        </p:nvSpPr>
        <p:spPr>
          <a:xfrm>
            <a:off x="5029200" y="4267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Main Idea          &amp; Details</a:t>
            </a:r>
            <a:endParaRPr lang="en-US" dirty="0">
              <a:solidFill>
                <a:srgbClr val="0000FF"/>
              </a:solidFill>
            </a:endParaRPr>
          </a:p>
        </p:txBody>
      </p:sp>
      <p:sp>
        <p:nvSpPr>
          <p:cNvPr id="102" name="TextBox 101"/>
          <p:cNvSpPr txBox="1"/>
          <p:nvPr/>
        </p:nvSpPr>
        <p:spPr>
          <a:xfrm>
            <a:off x="5029200" y="4907498"/>
            <a:ext cx="1828800" cy="502702"/>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Claim &amp; Evidence</a:t>
            </a:r>
            <a:endParaRPr lang="en-US" dirty="0">
              <a:solidFill>
                <a:srgbClr val="0000FF"/>
              </a:solidFill>
            </a:endParaRPr>
          </a:p>
        </p:txBody>
      </p:sp>
      <p:sp>
        <p:nvSpPr>
          <p:cNvPr id="103" name="TextBox 102"/>
          <p:cNvSpPr txBox="1"/>
          <p:nvPr/>
        </p:nvSpPr>
        <p:spPr>
          <a:xfrm>
            <a:off x="5029200" y="5592016"/>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Concept &amp; Attributes</a:t>
            </a:r>
            <a:endParaRPr lang="en-US" dirty="0">
              <a:solidFill>
                <a:srgbClr val="0000FF"/>
              </a:solidFill>
            </a:endParaRPr>
          </a:p>
        </p:txBody>
      </p:sp>
      <p:cxnSp>
        <p:nvCxnSpPr>
          <p:cNvPr id="104" name="Straight Connector 103"/>
          <p:cNvCxnSpPr/>
          <p:nvPr/>
        </p:nvCxnSpPr>
        <p:spPr bwMode="auto">
          <a:xfrm rot="5400000" flipH="1" flipV="1">
            <a:off x="7886700" y="3924300"/>
            <a:ext cx="533400" cy="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05" name="TextBox 104"/>
          <p:cNvSpPr txBox="1"/>
          <p:nvPr/>
        </p:nvSpPr>
        <p:spPr>
          <a:xfrm>
            <a:off x="7467600" y="42672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Venn Diagram</a:t>
            </a:r>
            <a:endParaRPr lang="en-US" dirty="0">
              <a:solidFill>
                <a:srgbClr val="0000FF"/>
              </a:solidFill>
            </a:endParaRPr>
          </a:p>
        </p:txBody>
      </p:sp>
      <p:sp>
        <p:nvSpPr>
          <p:cNvPr id="106" name="TextBox 105"/>
          <p:cNvSpPr txBox="1"/>
          <p:nvPr/>
        </p:nvSpPr>
        <p:spPr>
          <a:xfrm>
            <a:off x="7467600" y="4959000"/>
            <a:ext cx="1828800" cy="503984"/>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Double Bubble</a:t>
            </a:r>
            <a:endParaRPr lang="en-US" dirty="0">
              <a:solidFill>
                <a:srgbClr val="0000FF"/>
              </a:solidFill>
            </a:endParaRPr>
          </a:p>
        </p:txBody>
      </p:sp>
      <p:sp>
        <p:nvSpPr>
          <p:cNvPr id="107" name="TextBox 106"/>
          <p:cNvSpPr txBox="1"/>
          <p:nvPr/>
        </p:nvSpPr>
        <p:spPr>
          <a:xfrm>
            <a:off x="7467600" y="5644800"/>
            <a:ext cx="1828800" cy="298800"/>
          </a:xfrm>
          <a:prstGeom prst="rect">
            <a:avLst/>
          </a:prstGeom>
          <a:noFill/>
        </p:spPr>
        <p:txBody>
          <a:bodyPr wrap="square" rtlCol="0">
            <a:spAutoFit/>
          </a:bodyPr>
          <a:lstStyle/>
          <a:p>
            <a:pPr marL="177800" indent="-177800" algn="l">
              <a:lnSpc>
                <a:spcPts val="1600"/>
              </a:lnSpc>
              <a:buFont typeface="Arial" pitchFamily="34" charset="0"/>
              <a:buChar char="•"/>
            </a:pPr>
            <a:r>
              <a:rPr lang="en-US" dirty="0" smtClean="0">
                <a:solidFill>
                  <a:srgbClr val="0000FF"/>
                </a:solidFill>
              </a:rPr>
              <a:t>Matrix</a:t>
            </a:r>
            <a:endParaRPr lang="en-US" dirty="0">
              <a:solidFill>
                <a:srgbClr val="0000FF"/>
              </a:solidFill>
            </a:endParaRPr>
          </a:p>
        </p:txBody>
      </p:sp>
    </p:spTree>
    <p:extLst>
      <p:ext uri="{BB962C8B-B14F-4D97-AF65-F5344CB8AC3E}">
        <p14:creationId xmlns:p14="http://schemas.microsoft.com/office/powerpoint/2010/main" val="6348933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Rectangle 6"/>
          <p:cNvSpPr>
            <a:spLocks noChangeArrowheads="1"/>
          </p:cNvSpPr>
          <p:nvPr/>
        </p:nvSpPr>
        <p:spPr bwMode="auto">
          <a:xfrm>
            <a:off x="36513" y="260350"/>
            <a:ext cx="9144000" cy="1008063"/>
          </a:xfrm>
          <a:prstGeom prst="rect">
            <a:avLst/>
          </a:prstGeom>
          <a:noFill/>
          <a:ln w="12700">
            <a:noFill/>
            <a:miter lim="800000"/>
            <a:headEnd/>
            <a:tailEnd/>
          </a:ln>
          <a:effectLst/>
        </p:spPr>
        <p:txBody>
          <a:bodyPr wrap="none" anchor="ctr"/>
          <a:lstStyle/>
          <a:p>
            <a:pPr algn="l" eaLnBrk="0" hangingPunct="0">
              <a:defRPr/>
            </a:pPr>
            <a:endParaRPr lang="en-US" sz="3200">
              <a:effectLst>
                <a:outerShdw blurRad="38100" dist="38100" dir="2700000" algn="tl">
                  <a:srgbClr val="000000"/>
                </a:outerShdw>
              </a:effectLst>
            </a:endParaRPr>
          </a:p>
        </p:txBody>
      </p:sp>
      <p:sp>
        <p:nvSpPr>
          <p:cNvPr id="8" name="Oval 7"/>
          <p:cNvSpPr/>
          <p:nvPr/>
        </p:nvSpPr>
        <p:spPr bwMode="auto">
          <a:xfrm>
            <a:off x="1295400" y="2197900"/>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sp>
        <p:nvSpPr>
          <p:cNvPr id="9" name="Oval 8"/>
          <p:cNvSpPr/>
          <p:nvPr/>
        </p:nvSpPr>
        <p:spPr bwMode="auto">
          <a:xfrm>
            <a:off x="6019800" y="2187314"/>
            <a:ext cx="1752600" cy="6858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FF"/>
              </a:solidFill>
              <a:effectLst/>
              <a:latin typeface="Arial" charset="0"/>
            </a:endParaRPr>
          </a:p>
        </p:txBody>
      </p:sp>
      <p:sp>
        <p:nvSpPr>
          <p:cNvPr id="10" name="Oval 9"/>
          <p:cNvSpPr/>
          <p:nvPr/>
        </p:nvSpPr>
        <p:spPr bwMode="auto">
          <a:xfrm>
            <a:off x="228600"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sp>
        <p:nvSpPr>
          <p:cNvPr id="11" name="Oval 10"/>
          <p:cNvSpPr/>
          <p:nvPr/>
        </p:nvSpPr>
        <p:spPr bwMode="auto">
          <a:xfrm>
            <a:off x="2667000"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accent4">
                  <a:lumMod val="10000"/>
                </a:schemeClr>
              </a:solidFill>
              <a:effectLst/>
              <a:latin typeface="Arial" charset="0"/>
            </a:endParaRPr>
          </a:p>
        </p:txBody>
      </p:sp>
      <p:cxnSp>
        <p:nvCxnSpPr>
          <p:cNvPr id="13" name="Straight Connector 12"/>
          <p:cNvCxnSpPr>
            <a:stCxn id="10" idx="0"/>
            <a:endCxn id="8" idx="3"/>
          </p:cNvCxnSpPr>
          <p:nvPr/>
        </p:nvCxnSpPr>
        <p:spPr bwMode="auto">
          <a:xfrm rot="5400000" flipH="1" flipV="1">
            <a:off x="1144915" y="2628953"/>
            <a:ext cx="252833"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5" name="Straight Connector 14"/>
          <p:cNvCxnSpPr>
            <a:stCxn id="11" idx="0"/>
            <a:endCxn id="8" idx="5"/>
          </p:cNvCxnSpPr>
          <p:nvPr/>
        </p:nvCxnSpPr>
        <p:spPr bwMode="auto">
          <a:xfrm rot="16200000" flipV="1">
            <a:off x="2983753" y="2590852"/>
            <a:ext cx="252833" cy="6376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16" name="Oval 15"/>
          <p:cNvSpPr/>
          <p:nvPr/>
        </p:nvSpPr>
        <p:spPr bwMode="auto">
          <a:xfrm>
            <a:off x="3276600" y="914400"/>
            <a:ext cx="2438400" cy="9144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4">
                  <a:lumMod val="10000"/>
                </a:schemeClr>
              </a:solidFill>
              <a:effectLst/>
              <a:latin typeface="Arial" charset="0"/>
            </a:endParaRPr>
          </a:p>
        </p:txBody>
      </p:sp>
      <p:cxnSp>
        <p:nvCxnSpPr>
          <p:cNvPr id="17" name="Straight Connector 16"/>
          <p:cNvCxnSpPr>
            <a:stCxn id="8" idx="0"/>
            <a:endCxn id="16" idx="3"/>
          </p:cNvCxnSpPr>
          <p:nvPr/>
        </p:nvCxnSpPr>
        <p:spPr bwMode="auto">
          <a:xfrm rot="5400000" flipH="1" flipV="1">
            <a:off x="2651193" y="1215397"/>
            <a:ext cx="503011" cy="14619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18" name="Straight Connector 17"/>
          <p:cNvCxnSpPr>
            <a:stCxn id="9" idx="0"/>
            <a:endCxn id="16" idx="5"/>
          </p:cNvCxnSpPr>
          <p:nvPr/>
        </p:nvCxnSpPr>
        <p:spPr bwMode="auto">
          <a:xfrm rot="16200000" flipV="1">
            <a:off x="5880790" y="1172004"/>
            <a:ext cx="492425" cy="1538196"/>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26" name="TextBox 25"/>
          <p:cNvSpPr txBox="1"/>
          <p:nvPr/>
        </p:nvSpPr>
        <p:spPr>
          <a:xfrm>
            <a:off x="3581400" y="1143000"/>
            <a:ext cx="1828800" cy="430887"/>
          </a:xfrm>
          <a:prstGeom prst="rect">
            <a:avLst/>
          </a:prstGeom>
          <a:noFill/>
        </p:spPr>
        <p:txBody>
          <a:bodyPr wrap="square" rtlCol="0">
            <a:spAutoFit/>
          </a:bodyPr>
          <a:lstStyle/>
          <a:p>
            <a:r>
              <a:rPr lang="en-US" sz="2200" dirty="0" smtClean="0">
                <a:solidFill>
                  <a:schemeClr val="accent4">
                    <a:lumMod val="10000"/>
                  </a:schemeClr>
                </a:solidFill>
              </a:rPr>
              <a:t>Information</a:t>
            </a:r>
            <a:endParaRPr lang="en-US" sz="2200" dirty="0">
              <a:solidFill>
                <a:schemeClr val="accent4">
                  <a:lumMod val="10000"/>
                </a:schemeClr>
              </a:solidFill>
            </a:endParaRPr>
          </a:p>
        </p:txBody>
      </p:sp>
      <p:sp>
        <p:nvSpPr>
          <p:cNvPr id="27" name="TextBox 26"/>
          <p:cNvSpPr txBox="1"/>
          <p:nvPr/>
        </p:nvSpPr>
        <p:spPr>
          <a:xfrm>
            <a:off x="1246496" y="2314061"/>
            <a:ext cx="1828800" cy="430887"/>
          </a:xfrm>
          <a:prstGeom prst="rect">
            <a:avLst/>
          </a:prstGeom>
          <a:noFill/>
        </p:spPr>
        <p:txBody>
          <a:bodyPr wrap="square" rtlCol="0">
            <a:spAutoFit/>
          </a:bodyPr>
          <a:lstStyle/>
          <a:p>
            <a:r>
              <a:rPr lang="en-US" sz="2200" dirty="0" smtClean="0">
                <a:solidFill>
                  <a:srgbClr val="FF0000"/>
                </a:solidFill>
              </a:rPr>
              <a:t>Sequential</a:t>
            </a:r>
            <a:endParaRPr lang="en-US" sz="2200" dirty="0">
              <a:solidFill>
                <a:srgbClr val="FF0000"/>
              </a:solidFill>
            </a:endParaRPr>
          </a:p>
        </p:txBody>
      </p:sp>
      <p:sp>
        <p:nvSpPr>
          <p:cNvPr id="28" name="TextBox 27"/>
          <p:cNvSpPr txBox="1"/>
          <p:nvPr/>
        </p:nvSpPr>
        <p:spPr>
          <a:xfrm>
            <a:off x="6019800" y="2317123"/>
            <a:ext cx="1828800" cy="430887"/>
          </a:xfrm>
          <a:prstGeom prst="rect">
            <a:avLst/>
          </a:prstGeom>
          <a:noFill/>
        </p:spPr>
        <p:txBody>
          <a:bodyPr wrap="square" rtlCol="0">
            <a:spAutoFit/>
          </a:bodyPr>
          <a:lstStyle/>
          <a:p>
            <a:r>
              <a:rPr lang="en-US" sz="2200" dirty="0" smtClean="0">
                <a:solidFill>
                  <a:srgbClr val="0000FF"/>
                </a:solidFill>
              </a:rPr>
              <a:t>Descriptive</a:t>
            </a:r>
            <a:endParaRPr lang="en-US" sz="2200" dirty="0">
              <a:solidFill>
                <a:srgbClr val="0000FF"/>
              </a:solidFill>
            </a:endParaRPr>
          </a:p>
        </p:txBody>
      </p:sp>
      <p:sp>
        <p:nvSpPr>
          <p:cNvPr id="29" name="TextBox 28"/>
          <p:cNvSpPr txBox="1"/>
          <p:nvPr/>
        </p:nvSpPr>
        <p:spPr>
          <a:xfrm>
            <a:off x="76200" y="3103357"/>
            <a:ext cx="1828800" cy="430887"/>
          </a:xfrm>
          <a:prstGeom prst="rect">
            <a:avLst/>
          </a:prstGeom>
          <a:noFill/>
        </p:spPr>
        <p:txBody>
          <a:bodyPr wrap="square" rtlCol="0">
            <a:spAutoFit/>
          </a:bodyPr>
          <a:lstStyle/>
          <a:p>
            <a:r>
              <a:rPr lang="en-US" sz="2200" dirty="0" smtClean="0">
                <a:solidFill>
                  <a:srgbClr val="FF0000"/>
                </a:solidFill>
              </a:rPr>
              <a:t>Narrative</a:t>
            </a:r>
            <a:endParaRPr lang="en-US" sz="2200" dirty="0">
              <a:solidFill>
                <a:srgbClr val="FF0000"/>
              </a:solidFill>
            </a:endParaRPr>
          </a:p>
        </p:txBody>
      </p:sp>
      <p:sp>
        <p:nvSpPr>
          <p:cNvPr id="30" name="TextBox 29"/>
          <p:cNvSpPr txBox="1"/>
          <p:nvPr/>
        </p:nvSpPr>
        <p:spPr>
          <a:xfrm>
            <a:off x="2541896" y="3097960"/>
            <a:ext cx="1828800" cy="538032"/>
          </a:xfrm>
          <a:prstGeom prst="rect">
            <a:avLst/>
          </a:prstGeom>
          <a:noFill/>
        </p:spPr>
        <p:txBody>
          <a:bodyPr wrap="square" rtlCol="0">
            <a:spAutoFit/>
          </a:bodyPr>
          <a:lstStyle/>
          <a:p>
            <a:pPr>
              <a:lnSpc>
                <a:spcPts val="1700"/>
              </a:lnSpc>
            </a:pPr>
            <a:r>
              <a:rPr lang="en-US" sz="2000" dirty="0" smtClean="0">
                <a:solidFill>
                  <a:srgbClr val="FF0000"/>
                </a:solidFill>
              </a:rPr>
              <a:t>Non- narrative</a:t>
            </a:r>
            <a:endParaRPr lang="en-US" sz="2000" dirty="0">
              <a:solidFill>
                <a:srgbClr val="FF0000"/>
              </a:solidFill>
            </a:endParaRPr>
          </a:p>
        </p:txBody>
      </p:sp>
      <p:sp>
        <p:nvSpPr>
          <p:cNvPr id="71" name="Oval 70"/>
          <p:cNvSpPr/>
          <p:nvPr/>
        </p:nvSpPr>
        <p:spPr bwMode="auto">
          <a:xfrm>
            <a:off x="4939352"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sp>
        <p:nvSpPr>
          <p:cNvPr id="72" name="Oval 71"/>
          <p:cNvSpPr/>
          <p:nvPr/>
        </p:nvSpPr>
        <p:spPr bwMode="auto">
          <a:xfrm>
            <a:off x="7377752" y="3036100"/>
            <a:ext cx="1524000" cy="621500"/>
          </a:xfrm>
          <a:prstGeom prst="ellipse">
            <a:avLst/>
          </a:prstGeom>
          <a:solidFill>
            <a:schemeClr val="bg1"/>
          </a:solidFill>
          <a:ln w="38100" cap="flat" cmpd="sng" algn="ctr">
            <a:solidFill>
              <a:schemeClr val="accent4">
                <a:lumMod val="1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rgbClr val="0000FF"/>
              </a:solidFill>
              <a:effectLst/>
              <a:latin typeface="Arial" charset="0"/>
            </a:endParaRPr>
          </a:p>
        </p:txBody>
      </p:sp>
      <p:cxnSp>
        <p:nvCxnSpPr>
          <p:cNvPr id="73" name="Straight Connector 72"/>
          <p:cNvCxnSpPr>
            <a:stCxn id="71" idx="0"/>
          </p:cNvCxnSpPr>
          <p:nvPr/>
        </p:nvCxnSpPr>
        <p:spPr bwMode="auto">
          <a:xfrm rot="5400000" flipH="1" flipV="1">
            <a:off x="5855669" y="2628955"/>
            <a:ext cx="252829" cy="561463"/>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cxnSp>
        <p:nvCxnSpPr>
          <p:cNvPr id="83" name="Straight Connector 82"/>
          <p:cNvCxnSpPr>
            <a:stCxn id="72" idx="0"/>
          </p:cNvCxnSpPr>
          <p:nvPr/>
        </p:nvCxnSpPr>
        <p:spPr bwMode="auto">
          <a:xfrm rot="16200000" flipV="1">
            <a:off x="7694506" y="2590854"/>
            <a:ext cx="252832" cy="637660"/>
          </a:xfrm>
          <a:prstGeom prst="line">
            <a:avLst/>
          </a:prstGeom>
          <a:solidFill>
            <a:schemeClr val="bg1"/>
          </a:solidFill>
          <a:ln w="38100" cap="flat" cmpd="sng" algn="ctr">
            <a:solidFill>
              <a:schemeClr val="accent4">
                <a:lumMod val="10000"/>
              </a:schemeClr>
            </a:solidFill>
            <a:prstDash val="solid"/>
            <a:round/>
            <a:headEnd type="none" w="med" len="med"/>
            <a:tailEnd type="none" w="med" len="med"/>
          </a:ln>
          <a:effectLst/>
        </p:spPr>
      </p:cxnSp>
      <p:sp>
        <p:nvSpPr>
          <p:cNvPr id="84" name="TextBox 83"/>
          <p:cNvSpPr txBox="1"/>
          <p:nvPr/>
        </p:nvSpPr>
        <p:spPr>
          <a:xfrm>
            <a:off x="4896136" y="3075296"/>
            <a:ext cx="1690048" cy="553998"/>
          </a:xfrm>
          <a:prstGeom prst="rect">
            <a:avLst/>
          </a:prstGeom>
          <a:noFill/>
        </p:spPr>
        <p:txBody>
          <a:bodyPr wrap="square" rtlCol="0">
            <a:spAutoFit/>
          </a:bodyPr>
          <a:lstStyle/>
          <a:p>
            <a:pPr>
              <a:lnSpc>
                <a:spcPts val="1800"/>
              </a:lnSpc>
            </a:pPr>
            <a:r>
              <a:rPr lang="en-US" sz="2000" dirty="0" smtClean="0">
                <a:solidFill>
                  <a:srgbClr val="0000FF"/>
                </a:solidFill>
              </a:rPr>
              <a:t>Class-</a:t>
            </a:r>
            <a:r>
              <a:rPr lang="en-US" sz="2000" dirty="0" err="1" smtClean="0">
                <a:solidFill>
                  <a:srgbClr val="0000FF"/>
                </a:solidFill>
              </a:rPr>
              <a:t>ification</a:t>
            </a:r>
            <a:endParaRPr lang="en-US" sz="2000" dirty="0">
              <a:solidFill>
                <a:srgbClr val="0000FF"/>
              </a:solidFill>
            </a:endParaRPr>
          </a:p>
        </p:txBody>
      </p:sp>
      <p:sp>
        <p:nvSpPr>
          <p:cNvPr id="85" name="TextBox 84"/>
          <p:cNvSpPr txBox="1"/>
          <p:nvPr/>
        </p:nvSpPr>
        <p:spPr>
          <a:xfrm>
            <a:off x="7239000" y="3229006"/>
            <a:ext cx="1828800" cy="317138"/>
          </a:xfrm>
          <a:prstGeom prst="rect">
            <a:avLst/>
          </a:prstGeom>
          <a:noFill/>
        </p:spPr>
        <p:txBody>
          <a:bodyPr wrap="square" rtlCol="0">
            <a:spAutoFit/>
          </a:bodyPr>
          <a:lstStyle/>
          <a:p>
            <a:pPr>
              <a:lnSpc>
                <a:spcPts val="1700"/>
              </a:lnSpc>
            </a:pPr>
            <a:r>
              <a:rPr lang="en-US" sz="2100" dirty="0" smtClean="0">
                <a:solidFill>
                  <a:srgbClr val="0000FF"/>
                </a:solidFill>
              </a:rPr>
              <a:t>Analytical</a:t>
            </a:r>
            <a:endParaRPr lang="en-US" sz="2100" dirty="0">
              <a:solidFill>
                <a:srgbClr val="0000FF"/>
              </a:solidFill>
            </a:endParaRPr>
          </a:p>
        </p:txBody>
      </p:sp>
    </p:spTree>
    <p:extLst>
      <p:ext uri="{BB962C8B-B14F-4D97-AF65-F5344CB8AC3E}">
        <p14:creationId xmlns:p14="http://schemas.microsoft.com/office/powerpoint/2010/main" val="420668221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a:t>
            </a:r>
            <a:endParaRPr lang="en-US" dirty="0"/>
          </a:p>
        </p:txBody>
      </p:sp>
      <p:sp>
        <p:nvSpPr>
          <p:cNvPr id="3" name="Content Placeholder 2"/>
          <p:cNvSpPr>
            <a:spLocks noGrp="1"/>
          </p:cNvSpPr>
          <p:nvPr>
            <p:ph idx="1"/>
          </p:nvPr>
        </p:nvSpPr>
        <p:spPr/>
        <p:txBody>
          <a:bodyPr/>
          <a:lstStyle/>
          <a:p>
            <a:r>
              <a:rPr lang="en-US" dirty="0" smtClean="0"/>
              <a:t>After students have processed the information of what they have read using an NLR, they can now use that visual representation to write a summary of the information learned. </a:t>
            </a:r>
          </a:p>
          <a:p>
            <a:endParaRPr lang="en-US" dirty="0" smtClean="0"/>
          </a:p>
          <a:p>
            <a:r>
              <a:rPr lang="en-US" dirty="0" smtClean="0"/>
              <a:t>If additional scaffolding is needed, you can use Summary Frames to provide necessary linguistic support.</a:t>
            </a:r>
            <a:endParaRPr lang="en-US" dirty="0"/>
          </a:p>
        </p:txBody>
      </p:sp>
    </p:spTree>
    <p:extLst>
      <p:ext uri="{BB962C8B-B14F-4D97-AF65-F5344CB8AC3E}">
        <p14:creationId xmlns:p14="http://schemas.microsoft.com/office/powerpoint/2010/main" val="24860741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Frames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Time Sequence Frame (pp. 31)</a:t>
            </a:r>
          </a:p>
          <a:p>
            <a:r>
              <a:rPr lang="en-US" dirty="0" smtClean="0"/>
              <a:t>Process Frame (pp. 32)</a:t>
            </a:r>
          </a:p>
          <a:p>
            <a:r>
              <a:rPr lang="en-US" dirty="0" smtClean="0"/>
              <a:t>Episode Frame (pp. 33)</a:t>
            </a:r>
          </a:p>
          <a:p>
            <a:r>
              <a:rPr lang="en-US" dirty="0" smtClean="0"/>
              <a:t>Main Ideas and Details Frame (34)</a:t>
            </a:r>
          </a:p>
          <a:p>
            <a:r>
              <a:rPr lang="en-US" dirty="0" smtClean="0"/>
              <a:t>Claim and Evidence Frame (35)</a:t>
            </a:r>
          </a:p>
          <a:p>
            <a:r>
              <a:rPr lang="en-US" dirty="0" smtClean="0"/>
              <a:t>Concept and Attributes Frame (36)</a:t>
            </a:r>
          </a:p>
          <a:p>
            <a:r>
              <a:rPr lang="en-US" dirty="0" smtClean="0"/>
              <a:t>Analytical Frame (2 concepts) (pp. 37)</a:t>
            </a:r>
          </a:p>
          <a:p>
            <a:r>
              <a:rPr lang="en-US" dirty="0" smtClean="0"/>
              <a:t>Analytical Frame (3 or more concepts)  (pp. 38)</a:t>
            </a:r>
          </a:p>
          <a:p>
            <a:endParaRPr lang="en-US" dirty="0" smtClean="0"/>
          </a:p>
          <a:p>
            <a:endParaRPr lang="en-US" dirty="0"/>
          </a:p>
        </p:txBody>
      </p:sp>
    </p:spTree>
    <p:extLst>
      <p:ext uri="{BB962C8B-B14F-4D97-AF65-F5344CB8AC3E}">
        <p14:creationId xmlns:p14="http://schemas.microsoft.com/office/powerpoint/2010/main" val="8106840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with Writing Summaries</a:t>
            </a:r>
            <a:endParaRPr lang="en-US" dirty="0"/>
          </a:p>
        </p:txBody>
      </p:sp>
      <p:sp>
        <p:nvSpPr>
          <p:cNvPr id="3" name="Content Placeholder 2"/>
          <p:cNvSpPr>
            <a:spLocks noGrp="1"/>
          </p:cNvSpPr>
          <p:nvPr>
            <p:ph idx="1"/>
          </p:nvPr>
        </p:nvSpPr>
        <p:spPr/>
        <p:txBody>
          <a:bodyPr/>
          <a:lstStyle/>
          <a:p>
            <a:r>
              <a:rPr lang="en-US" dirty="0" smtClean="0"/>
              <a:t>Get out the NLR you drew earlier today.</a:t>
            </a:r>
          </a:p>
          <a:p>
            <a:r>
              <a:rPr lang="en-US" dirty="0" smtClean="0"/>
              <a:t>Using the appropriate frame, write a summary.</a:t>
            </a:r>
          </a:p>
          <a:p>
            <a:r>
              <a:rPr lang="en-US" dirty="0" smtClean="0"/>
              <a:t>Use the information from your NLR to write the summary.</a:t>
            </a:r>
          </a:p>
        </p:txBody>
      </p:sp>
    </p:spTree>
    <p:extLst>
      <p:ext uri="{BB962C8B-B14F-4D97-AF65-F5344CB8AC3E}">
        <p14:creationId xmlns:p14="http://schemas.microsoft.com/office/powerpoint/2010/main" val="186423354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lstStyle/>
          <a:p>
            <a:r>
              <a:rPr lang="en-US" dirty="0" smtClean="0"/>
              <a:t>For today’s reflection, </a:t>
            </a:r>
            <a:r>
              <a:rPr lang="en-US" u="sng" dirty="0" smtClean="0"/>
              <a:t>think </a:t>
            </a:r>
            <a:r>
              <a:rPr lang="en-US" dirty="0" smtClean="0"/>
              <a:t>about all you learned and </a:t>
            </a:r>
            <a:r>
              <a:rPr lang="en-US" u="sng" dirty="0" smtClean="0"/>
              <a:t>draw a picture </a:t>
            </a:r>
            <a:r>
              <a:rPr lang="en-US" dirty="0" smtClean="0"/>
              <a:t>on a </a:t>
            </a:r>
            <a:r>
              <a:rPr lang="en-US" smtClean="0"/>
              <a:t>scrap piece of paper </a:t>
            </a:r>
            <a:r>
              <a:rPr lang="en-US" dirty="0" smtClean="0"/>
              <a:t>to represent what you can take away from today’s presentation. </a:t>
            </a:r>
          </a:p>
          <a:p>
            <a:endParaRPr lang="en-US" dirty="0"/>
          </a:p>
          <a:p>
            <a:r>
              <a:rPr lang="en-US" u="sng" dirty="0" smtClean="0"/>
              <a:t>Show</a:t>
            </a:r>
            <a:r>
              <a:rPr lang="en-US" dirty="0" smtClean="0"/>
              <a:t> your pictures to your small group and </a:t>
            </a:r>
            <a:r>
              <a:rPr lang="en-US" u="sng" dirty="0" smtClean="0"/>
              <a:t>describe</a:t>
            </a:r>
            <a:r>
              <a:rPr lang="en-US" dirty="0" smtClean="0"/>
              <a:t> it. </a:t>
            </a:r>
            <a:endParaRPr lang="en-US" dirty="0"/>
          </a:p>
        </p:txBody>
      </p:sp>
    </p:spTree>
    <p:extLst>
      <p:ext uri="{BB962C8B-B14F-4D97-AF65-F5344CB8AC3E}">
        <p14:creationId xmlns:p14="http://schemas.microsoft.com/office/powerpoint/2010/main" val="20552385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76200" y="609600"/>
            <a:ext cx="2971800" cy="523220"/>
          </a:xfrm>
          <a:prstGeom prst="rect">
            <a:avLst/>
          </a:prstGeom>
          <a:noFill/>
          <a:ln w="9525" algn="ctr">
            <a:noFill/>
            <a:miter lim="800000"/>
            <a:headEnd/>
            <a:tailEnd/>
          </a:ln>
        </p:spPr>
        <p:txBody>
          <a:bodyPr>
            <a:spAutoFit/>
          </a:bodyPr>
          <a:lstStyle/>
          <a:p>
            <a:pPr>
              <a:spcBef>
                <a:spcPct val="50000"/>
              </a:spcBef>
            </a:pPr>
            <a:r>
              <a:rPr lang="en-US" sz="2800" dirty="0">
                <a:solidFill>
                  <a:srgbClr val="CC0000"/>
                </a:solidFill>
                <a:latin typeface="Calibri" pitchFamily="34" charset="0"/>
              </a:rPr>
              <a:t>Behaviorism</a:t>
            </a:r>
          </a:p>
        </p:txBody>
      </p:sp>
      <p:sp>
        <p:nvSpPr>
          <p:cNvPr id="23555" name="Text Box 5"/>
          <p:cNvSpPr txBox="1">
            <a:spLocks noChangeArrowheads="1"/>
          </p:cNvSpPr>
          <p:nvPr/>
        </p:nvSpPr>
        <p:spPr bwMode="auto">
          <a:xfrm>
            <a:off x="6172200" y="609600"/>
            <a:ext cx="2971800" cy="523220"/>
          </a:xfrm>
          <a:prstGeom prst="rect">
            <a:avLst/>
          </a:prstGeom>
          <a:noFill/>
          <a:ln w="9525" algn="ctr">
            <a:noFill/>
            <a:miter lim="800000"/>
            <a:headEnd/>
            <a:tailEnd/>
          </a:ln>
        </p:spPr>
        <p:txBody>
          <a:bodyPr>
            <a:spAutoFit/>
          </a:bodyPr>
          <a:lstStyle/>
          <a:p>
            <a:pPr>
              <a:spcBef>
                <a:spcPct val="50000"/>
              </a:spcBef>
            </a:pPr>
            <a:r>
              <a:rPr lang="en-US" sz="2800">
                <a:solidFill>
                  <a:srgbClr val="0000FF"/>
                </a:solidFill>
                <a:latin typeface="Calibri" pitchFamily="34" charset="0"/>
              </a:rPr>
              <a:t>Constructivism</a:t>
            </a:r>
          </a:p>
        </p:txBody>
      </p:sp>
      <p:sp>
        <p:nvSpPr>
          <p:cNvPr id="23556" name="WordArt 6"/>
          <p:cNvSpPr>
            <a:spLocks noChangeArrowheads="1" noChangeShapeType="1" noTextEdit="1"/>
          </p:cNvSpPr>
          <p:nvPr/>
        </p:nvSpPr>
        <p:spPr bwMode="auto">
          <a:xfrm>
            <a:off x="1676400" y="38100"/>
            <a:ext cx="5762625" cy="571500"/>
          </a:xfrm>
          <a:prstGeom prst="rect">
            <a:avLst/>
          </a:prstGeom>
        </p:spPr>
        <p:txBody>
          <a:bodyPr wrap="none" fromWordArt="1">
            <a:prstTxWarp prst="textPlain">
              <a:avLst>
                <a:gd name="adj" fmla="val 50000"/>
              </a:avLst>
            </a:prstTxWarp>
          </a:bodyPr>
          <a:lstStyle/>
          <a:p>
            <a:r>
              <a:rPr lang="en-US" sz="3600" kern="10" dirty="0">
                <a:ln w="9525">
                  <a:solidFill>
                    <a:srgbClr val="000000"/>
                  </a:solidFill>
                  <a:round/>
                  <a:headEnd/>
                  <a:tailEnd/>
                </a:ln>
                <a:gradFill rotWithShape="1">
                  <a:gsLst>
                    <a:gs pos="0">
                      <a:srgbClr val="CC0000"/>
                    </a:gs>
                    <a:gs pos="100000">
                      <a:srgbClr val="0000FF"/>
                    </a:gs>
                  </a:gsLst>
                  <a:lin ang="0" scaled="1"/>
                </a:gradFill>
                <a:latin typeface="Gill Sans MT" pitchFamily="34" charset="0"/>
              </a:rPr>
              <a:t>Philosophies of Learning</a:t>
            </a:r>
          </a:p>
        </p:txBody>
      </p:sp>
      <p:sp>
        <p:nvSpPr>
          <p:cNvPr id="23557" name="AutoShape 8"/>
          <p:cNvSpPr>
            <a:spLocks noChangeArrowheads="1"/>
          </p:cNvSpPr>
          <p:nvPr/>
        </p:nvSpPr>
        <p:spPr bwMode="auto">
          <a:xfrm>
            <a:off x="2895600" y="762000"/>
            <a:ext cx="3352800" cy="228600"/>
          </a:xfrm>
          <a:prstGeom prst="rightArrow">
            <a:avLst>
              <a:gd name="adj1" fmla="val 27778"/>
              <a:gd name="adj2" fmla="val 133358"/>
            </a:avLst>
          </a:prstGeom>
          <a:gradFill rotWithShape="1">
            <a:gsLst>
              <a:gs pos="0">
                <a:srgbClr val="CC0000"/>
              </a:gs>
              <a:gs pos="100000">
                <a:srgbClr val="0000FF"/>
              </a:gs>
            </a:gsLst>
            <a:lin ang="0" scaled="1"/>
          </a:gradFill>
          <a:ln w="9525" algn="ctr">
            <a:noFill/>
            <a:miter lim="800000"/>
            <a:headEnd/>
            <a:tailEnd/>
          </a:ln>
        </p:spPr>
        <p:txBody>
          <a:bodyPr wrap="none" anchor="ctr"/>
          <a:lstStyle/>
          <a:p>
            <a:endParaRPr lang="en-US"/>
          </a:p>
        </p:txBody>
      </p:sp>
      <p:sp>
        <p:nvSpPr>
          <p:cNvPr id="222217" name="Text Box 9"/>
          <p:cNvSpPr txBox="1">
            <a:spLocks noChangeArrowheads="1"/>
          </p:cNvSpPr>
          <p:nvPr/>
        </p:nvSpPr>
        <p:spPr bwMode="auto">
          <a:xfrm>
            <a:off x="76200" y="1219200"/>
            <a:ext cx="4343400" cy="4097725"/>
          </a:xfrm>
          <a:prstGeom prst="rect">
            <a:avLst/>
          </a:prstGeom>
          <a:noFill/>
          <a:ln w="9525" algn="ctr">
            <a:noFill/>
            <a:miter lim="800000"/>
            <a:headEnd/>
            <a:tailEnd/>
          </a:ln>
        </p:spPr>
        <p:txBody>
          <a:bodyPr>
            <a:spAutoFit/>
          </a:bodyPr>
          <a:lstStyle/>
          <a:p>
            <a:pPr marL="177800" indent="-177800" algn="l">
              <a:lnSpc>
                <a:spcPts val="2400"/>
              </a:lnSpc>
              <a:spcBef>
                <a:spcPts val="0"/>
              </a:spcBef>
              <a:buFontTx/>
              <a:buChar char="•"/>
            </a:pPr>
            <a:r>
              <a:rPr lang="en-US" sz="2400" dirty="0">
                <a:latin typeface="Calibri" pitchFamily="34" charset="0"/>
              </a:rPr>
              <a:t>Implies a fixed view of intelligence</a:t>
            </a:r>
          </a:p>
          <a:p>
            <a:pPr marL="635000" lvl="1" indent="-177800" algn="l">
              <a:lnSpc>
                <a:spcPts val="2400"/>
              </a:lnSpc>
              <a:spcBef>
                <a:spcPts val="0"/>
              </a:spcBef>
              <a:buFontTx/>
              <a:buChar char="•"/>
            </a:pPr>
            <a:r>
              <a:rPr lang="en-US" sz="2400" dirty="0">
                <a:latin typeface="Calibri" pitchFamily="34" charset="0"/>
              </a:rPr>
              <a:t>Intelligence depends on ability</a:t>
            </a:r>
          </a:p>
          <a:p>
            <a:pPr marL="635000" lvl="1" indent="-177800" algn="l">
              <a:lnSpc>
                <a:spcPts val="2400"/>
              </a:lnSpc>
              <a:spcBef>
                <a:spcPts val="0"/>
              </a:spcBef>
              <a:buFontTx/>
              <a:buChar char="•"/>
            </a:pPr>
            <a:r>
              <a:rPr lang="en-US" sz="2400" dirty="0">
                <a:latin typeface="Calibri" pitchFamily="34" charset="0"/>
              </a:rPr>
              <a:t>Leads to flat or decreasing achievement (Blackwell, et al.)</a:t>
            </a:r>
          </a:p>
          <a:p>
            <a:pPr marL="177800" indent="-177800" algn="l">
              <a:lnSpc>
                <a:spcPts val="2400"/>
              </a:lnSpc>
              <a:spcBef>
                <a:spcPts val="0"/>
              </a:spcBef>
              <a:buFontTx/>
              <a:buChar char="•"/>
            </a:pPr>
            <a:r>
              <a:rPr lang="en-US" sz="2400" dirty="0">
                <a:latin typeface="Calibri" pitchFamily="34" charset="0"/>
              </a:rPr>
              <a:t>Student job: remember bits of information</a:t>
            </a:r>
          </a:p>
          <a:p>
            <a:pPr marL="177800" indent="-177800" algn="l">
              <a:lnSpc>
                <a:spcPts val="2400"/>
              </a:lnSpc>
              <a:spcBef>
                <a:spcPts val="0"/>
              </a:spcBef>
              <a:buFontTx/>
              <a:buChar char="•"/>
            </a:pPr>
            <a:r>
              <a:rPr lang="en-US" sz="2400" dirty="0">
                <a:latin typeface="Calibri" pitchFamily="34" charset="0"/>
              </a:rPr>
              <a:t>Emphasis on lower-order cognitive skills</a:t>
            </a:r>
          </a:p>
          <a:p>
            <a:pPr marL="177800" indent="-177800" algn="l">
              <a:lnSpc>
                <a:spcPts val="2400"/>
              </a:lnSpc>
              <a:spcBef>
                <a:spcPts val="0"/>
              </a:spcBef>
              <a:buFontTx/>
              <a:buChar char="•"/>
            </a:pPr>
            <a:r>
              <a:rPr lang="en-US" sz="2400" dirty="0">
                <a:latin typeface="Calibri" pitchFamily="34" charset="0"/>
              </a:rPr>
              <a:t>Knowledge is acquired</a:t>
            </a:r>
          </a:p>
          <a:p>
            <a:pPr marL="177800" indent="-177800" algn="l">
              <a:lnSpc>
                <a:spcPts val="2400"/>
              </a:lnSpc>
              <a:spcBef>
                <a:spcPts val="0"/>
              </a:spcBef>
              <a:buFontTx/>
              <a:buChar char="•"/>
            </a:pPr>
            <a:r>
              <a:rPr lang="en-US" sz="2400" dirty="0">
                <a:latin typeface="Calibri" pitchFamily="34" charset="0"/>
              </a:rPr>
              <a:t>Easily measurable outcomes</a:t>
            </a:r>
          </a:p>
        </p:txBody>
      </p:sp>
      <p:sp>
        <p:nvSpPr>
          <p:cNvPr id="222218" name="Text Box 10"/>
          <p:cNvSpPr txBox="1">
            <a:spLocks noChangeArrowheads="1"/>
          </p:cNvSpPr>
          <p:nvPr/>
        </p:nvSpPr>
        <p:spPr bwMode="auto">
          <a:xfrm>
            <a:off x="4800600" y="1219200"/>
            <a:ext cx="4343400" cy="5636608"/>
          </a:xfrm>
          <a:prstGeom prst="rect">
            <a:avLst/>
          </a:prstGeom>
          <a:noFill/>
          <a:ln w="9525" algn="ctr">
            <a:noFill/>
            <a:miter lim="800000"/>
            <a:headEnd/>
            <a:tailEnd/>
          </a:ln>
        </p:spPr>
        <p:txBody>
          <a:bodyPr>
            <a:spAutoFit/>
          </a:bodyPr>
          <a:lstStyle/>
          <a:p>
            <a:pPr marL="177800" indent="-177800" algn="l">
              <a:lnSpc>
                <a:spcPts val="2400"/>
              </a:lnSpc>
              <a:spcBef>
                <a:spcPts val="0"/>
              </a:spcBef>
              <a:buFontTx/>
              <a:buChar char="•"/>
            </a:pPr>
            <a:r>
              <a:rPr lang="en-US" sz="2400" dirty="0">
                <a:latin typeface="Calibri" pitchFamily="34" charset="0"/>
              </a:rPr>
              <a:t>Implies a malleable view of intelligence</a:t>
            </a:r>
          </a:p>
          <a:p>
            <a:pPr marL="635000" lvl="1" indent="-177800" algn="l">
              <a:lnSpc>
                <a:spcPts val="2400"/>
              </a:lnSpc>
              <a:spcBef>
                <a:spcPts val="0"/>
              </a:spcBef>
              <a:buFontTx/>
              <a:buChar char="•"/>
            </a:pPr>
            <a:r>
              <a:rPr lang="en-US" sz="2400" dirty="0">
                <a:latin typeface="Calibri" pitchFamily="34" charset="0"/>
              </a:rPr>
              <a:t>Intelligence depends on effort</a:t>
            </a:r>
          </a:p>
          <a:p>
            <a:pPr marL="635000" lvl="1" indent="-177800" algn="l">
              <a:lnSpc>
                <a:spcPts val="2400"/>
              </a:lnSpc>
              <a:spcBef>
                <a:spcPts val="0"/>
              </a:spcBef>
              <a:buFontTx/>
              <a:buChar char="•"/>
            </a:pPr>
            <a:r>
              <a:rPr lang="en-US" sz="2400" dirty="0">
                <a:latin typeface="Calibri" pitchFamily="34" charset="0"/>
              </a:rPr>
              <a:t>Leads to increasing achievement (Blackwell, et al.)</a:t>
            </a:r>
          </a:p>
          <a:p>
            <a:pPr marL="177800" indent="-177800" algn="l">
              <a:lnSpc>
                <a:spcPts val="2400"/>
              </a:lnSpc>
              <a:spcBef>
                <a:spcPts val="0"/>
              </a:spcBef>
              <a:buFontTx/>
              <a:buChar char="•"/>
            </a:pPr>
            <a:r>
              <a:rPr lang="en-US" sz="2400" dirty="0">
                <a:latin typeface="Calibri" pitchFamily="34" charset="0"/>
              </a:rPr>
              <a:t>Student job: “to consciously construct conceptual understandings that link the ‘bits’ into patterns of information” (</a:t>
            </a:r>
            <a:r>
              <a:rPr lang="en-US" sz="2400" dirty="0" err="1">
                <a:latin typeface="Calibri" pitchFamily="34" charset="0"/>
              </a:rPr>
              <a:t>Hyerle</a:t>
            </a:r>
            <a:r>
              <a:rPr lang="en-US" sz="2400" dirty="0">
                <a:latin typeface="Calibri" pitchFamily="34" charset="0"/>
              </a:rPr>
              <a:t>, 1996, p. 14)</a:t>
            </a:r>
          </a:p>
          <a:p>
            <a:pPr marL="177800" indent="-177800" algn="l">
              <a:lnSpc>
                <a:spcPts val="2400"/>
              </a:lnSpc>
              <a:spcBef>
                <a:spcPts val="0"/>
              </a:spcBef>
              <a:buFontTx/>
              <a:buChar char="•"/>
            </a:pPr>
            <a:r>
              <a:rPr lang="en-US" sz="2400" dirty="0">
                <a:latin typeface="Calibri" pitchFamily="34" charset="0"/>
              </a:rPr>
              <a:t>Emphasis on higher-order cognitive skills</a:t>
            </a:r>
          </a:p>
          <a:p>
            <a:pPr marL="177800" indent="-177800" algn="l">
              <a:lnSpc>
                <a:spcPts val="2400"/>
              </a:lnSpc>
              <a:spcBef>
                <a:spcPts val="0"/>
              </a:spcBef>
              <a:buFontTx/>
              <a:buChar char="•"/>
            </a:pPr>
            <a:r>
              <a:rPr lang="en-US" sz="2400" dirty="0">
                <a:latin typeface="Calibri" pitchFamily="34" charset="0"/>
              </a:rPr>
              <a:t>Knowledge is constructed</a:t>
            </a:r>
          </a:p>
          <a:p>
            <a:pPr marL="177800" indent="-177800" algn="l">
              <a:lnSpc>
                <a:spcPts val="2400"/>
              </a:lnSpc>
              <a:spcBef>
                <a:spcPts val="0"/>
              </a:spcBef>
              <a:buFontTx/>
              <a:buChar char="•"/>
            </a:pPr>
            <a:r>
              <a:rPr lang="en-US" sz="2400" dirty="0">
                <a:latin typeface="Calibri" pitchFamily="34" charset="0"/>
              </a:rPr>
              <a:t>Outcomes are more difficult to measure</a:t>
            </a:r>
          </a:p>
        </p:txBody>
      </p:sp>
      <p:sp>
        <p:nvSpPr>
          <p:cNvPr id="9"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solidFill>
                  <a:schemeClr val="bg1"/>
                </a:solidFill>
              </a:rPr>
              <a:t>p. </a:t>
            </a:r>
            <a:r>
              <a:rPr lang="en-US"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28294208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Oval 3"/>
          <p:cNvSpPr>
            <a:spLocks noChangeArrowheads="1"/>
          </p:cNvSpPr>
          <p:nvPr/>
        </p:nvSpPr>
        <p:spPr bwMode="auto">
          <a:xfrm>
            <a:off x="2209800" y="152400"/>
            <a:ext cx="4648200" cy="990600"/>
          </a:xfrm>
          <a:prstGeom prst="ellipse">
            <a:avLst/>
          </a:prstGeom>
          <a:gradFill rotWithShape="1">
            <a:gsLst>
              <a:gs pos="0">
                <a:schemeClr val="bg1"/>
              </a:gs>
              <a:gs pos="100000">
                <a:schemeClr val="accent2">
                  <a:alpha val="76999"/>
                </a:schemeClr>
              </a:gs>
            </a:gsLst>
            <a:path path="shape">
              <a:fillToRect l="50000" t="50000" r="50000" b="50000"/>
            </a:path>
          </a:gradFill>
          <a:ln w="9525">
            <a:solidFill>
              <a:srgbClr val="CCFFFF"/>
            </a:solidFill>
            <a:round/>
            <a:headEnd/>
            <a:tailEnd/>
          </a:ln>
        </p:spPr>
        <p:txBody>
          <a:bodyPr wrap="none" anchor="ctr"/>
          <a:lstStyle/>
          <a:p>
            <a:endParaRPr lang="en-US"/>
          </a:p>
        </p:txBody>
      </p:sp>
      <p:sp>
        <p:nvSpPr>
          <p:cNvPr id="226308" name="Rectangle 4"/>
          <p:cNvSpPr>
            <a:spLocks noGrp="1" noChangeArrowheads="1"/>
          </p:cNvSpPr>
          <p:nvPr>
            <p:ph type="title" idx="4294967295"/>
          </p:nvPr>
        </p:nvSpPr>
        <p:spPr>
          <a:xfrm>
            <a:off x="1981200" y="152400"/>
            <a:ext cx="5105400" cy="838200"/>
          </a:xfrm>
        </p:spPr>
        <p:txBody>
          <a:bodyPr/>
          <a:lstStyle/>
          <a:p>
            <a:pPr eaLnBrk="1" hangingPunct="1">
              <a:defRPr/>
            </a:pP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ill Sans MT" pitchFamily="34" charset="0"/>
              </a:rPr>
              <a:t>constructivism</a:t>
            </a:r>
          </a:p>
        </p:txBody>
      </p:sp>
      <p:sp>
        <p:nvSpPr>
          <p:cNvPr id="226309" name="Rectangle 5"/>
          <p:cNvSpPr>
            <a:spLocks noGrp="1" noChangeArrowheads="1"/>
          </p:cNvSpPr>
          <p:nvPr>
            <p:ph type="body" idx="4294967295"/>
          </p:nvPr>
        </p:nvSpPr>
        <p:spPr>
          <a:xfrm>
            <a:off x="304800" y="1447800"/>
            <a:ext cx="8610600" cy="4953000"/>
          </a:xfrm>
          <a:solidFill>
            <a:schemeClr val="tx1"/>
          </a:solidFill>
        </p:spPr>
        <p:txBody>
          <a:bodyPr/>
          <a:lstStyle/>
          <a:p>
            <a:pPr marL="0" indent="0" eaLnBrk="1" hangingPunct="1">
              <a:lnSpc>
                <a:spcPct val="90000"/>
              </a:lnSpc>
              <a:buFontTx/>
              <a:buNone/>
              <a:defRPr/>
            </a:pPr>
            <a:r>
              <a:rPr lang="en-US" sz="2800" b="1" dirty="0" smtClean="0">
                <a:solidFill>
                  <a:schemeClr val="accent4">
                    <a:lumMod val="10000"/>
                  </a:schemeClr>
                </a:solidFill>
                <a:effectLst/>
                <a:latin typeface="Calibri" pitchFamily="34" charset="0"/>
              </a:rPr>
              <a:t>“Much of traditional education breaks wholes into parts, and then focuses separately on each part.  But many students are unable to build concepts and skills from parts to wholes.  These students often stop trying to see the wholes before all the parts are presented to them and focus on the small, </a:t>
            </a:r>
            <a:r>
              <a:rPr lang="en-US" sz="2800" b="1" dirty="0" err="1" smtClean="0">
                <a:solidFill>
                  <a:schemeClr val="accent4">
                    <a:lumMod val="10000"/>
                  </a:schemeClr>
                </a:solidFill>
                <a:effectLst/>
                <a:latin typeface="Calibri" pitchFamily="34" charset="0"/>
              </a:rPr>
              <a:t>memoriz</a:t>
            </a:r>
            <a:r>
              <a:rPr lang="en-US" sz="2800" b="1" dirty="0" smtClean="0">
                <a:solidFill>
                  <a:schemeClr val="accent4">
                    <a:lumMod val="10000"/>
                  </a:schemeClr>
                </a:solidFill>
                <a:effectLst/>
                <a:latin typeface="Calibri" pitchFamily="34" charset="0"/>
              </a:rPr>
              <a:t>-able aspects of broad units without ever creating the big picture…  We need to see the ‘whole’ before we are able to make sense of the parts.”</a:t>
            </a:r>
          </a:p>
          <a:p>
            <a:pPr marL="0" indent="0" eaLnBrk="1" hangingPunct="1">
              <a:lnSpc>
                <a:spcPct val="90000"/>
              </a:lnSpc>
              <a:buFontTx/>
              <a:buNone/>
              <a:defRPr/>
            </a:pPr>
            <a:endParaRPr lang="en-US" sz="2800" b="1" dirty="0" smtClean="0">
              <a:solidFill>
                <a:schemeClr val="accent4">
                  <a:lumMod val="10000"/>
                </a:schemeClr>
              </a:solidFill>
              <a:effectLst/>
              <a:latin typeface="Calibri" pitchFamily="34" charset="0"/>
            </a:endParaRPr>
          </a:p>
          <a:p>
            <a:pPr marL="0" indent="0" eaLnBrk="1" hangingPunct="1">
              <a:lnSpc>
                <a:spcPct val="90000"/>
              </a:lnSpc>
              <a:buFontTx/>
              <a:buChar char="-"/>
              <a:defRPr/>
            </a:pPr>
            <a:r>
              <a:rPr lang="en-US" sz="2800" b="1" dirty="0" smtClean="0">
                <a:solidFill>
                  <a:schemeClr val="accent4">
                    <a:lumMod val="10000"/>
                  </a:schemeClr>
                </a:solidFill>
                <a:effectLst/>
                <a:latin typeface="Calibri" pitchFamily="34" charset="0"/>
              </a:rPr>
              <a:t>Brooks and Brooks, 1993 </a:t>
            </a:r>
          </a:p>
          <a:p>
            <a:pPr marL="0" indent="0" eaLnBrk="1" hangingPunct="1">
              <a:lnSpc>
                <a:spcPct val="90000"/>
              </a:lnSpc>
              <a:buFontTx/>
              <a:buNone/>
              <a:defRPr/>
            </a:pPr>
            <a:r>
              <a:rPr lang="en-US" sz="2400" b="1" dirty="0" smtClean="0">
                <a:solidFill>
                  <a:schemeClr val="accent4">
                    <a:lumMod val="10000"/>
                  </a:schemeClr>
                </a:solidFill>
                <a:effectLst/>
                <a:latin typeface="Calibri" pitchFamily="34" charset="0"/>
              </a:rPr>
              <a:t> (as cited in </a:t>
            </a:r>
            <a:r>
              <a:rPr lang="en-US" sz="2400" b="1" dirty="0" err="1" smtClean="0">
                <a:solidFill>
                  <a:schemeClr val="accent4">
                    <a:lumMod val="10000"/>
                  </a:schemeClr>
                </a:solidFill>
                <a:effectLst/>
                <a:latin typeface="Calibri" pitchFamily="34" charset="0"/>
              </a:rPr>
              <a:t>Hyerle</a:t>
            </a:r>
            <a:r>
              <a:rPr lang="en-US" sz="2400" b="1" dirty="0" smtClean="0">
                <a:solidFill>
                  <a:schemeClr val="accent4">
                    <a:lumMod val="10000"/>
                  </a:schemeClr>
                </a:solidFill>
                <a:effectLst/>
                <a:latin typeface="Calibri" pitchFamily="34" charset="0"/>
              </a:rPr>
              <a:t>, 1996)</a:t>
            </a:r>
          </a:p>
        </p:txBody>
      </p:sp>
      <p:sp>
        <p:nvSpPr>
          <p:cNvPr id="8" name="Oval 5"/>
          <p:cNvSpPr>
            <a:spLocks noChangeArrowheads="1"/>
          </p:cNvSpPr>
          <p:nvPr/>
        </p:nvSpPr>
        <p:spPr bwMode="auto">
          <a:xfrm>
            <a:off x="8305800" y="76200"/>
            <a:ext cx="762000" cy="457200"/>
          </a:xfrm>
          <a:prstGeom prst="ellipse">
            <a:avLst/>
          </a:prstGeom>
          <a:solidFill>
            <a:srgbClr val="00B0F0"/>
          </a:solidFill>
          <a:ln w="381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r>
              <a:rPr lang="en-US" dirty="0"/>
              <a:t>p. </a:t>
            </a:r>
            <a:r>
              <a:rPr lang="en-US" dirty="0" smtClean="0"/>
              <a:t>6</a:t>
            </a:r>
            <a:endParaRPr lang="en-US" dirty="0"/>
          </a:p>
        </p:txBody>
      </p:sp>
    </p:spTree>
    <p:extLst>
      <p:ext uri="{BB962C8B-B14F-4D97-AF65-F5344CB8AC3E}">
        <p14:creationId xmlns:p14="http://schemas.microsoft.com/office/powerpoint/2010/main" val="39810842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3" name="Rectangle 5"/>
          <p:cNvSpPr>
            <a:spLocks noGrp="1" noChangeArrowheads="1"/>
          </p:cNvSpPr>
          <p:nvPr>
            <p:ph type="body" idx="4294967295"/>
          </p:nvPr>
        </p:nvSpPr>
        <p:spPr>
          <a:xfrm>
            <a:off x="457200" y="1295400"/>
            <a:ext cx="8229600" cy="4953000"/>
          </a:xfrm>
          <a:solidFill>
            <a:schemeClr val="tx1"/>
          </a:solidFill>
        </p:spPr>
        <p:txBody>
          <a:bodyPr>
            <a:normAutofit lnSpcReduction="10000"/>
          </a:bodyPr>
          <a:lstStyle/>
          <a:p>
            <a:pPr marL="0" indent="0" eaLnBrk="1" hangingPunct="1">
              <a:buFontTx/>
              <a:buNone/>
              <a:defRPr/>
            </a:pPr>
            <a:r>
              <a:rPr lang="en-US" sz="2800" b="1" smtClean="0">
                <a:solidFill>
                  <a:schemeClr val="accent4">
                    <a:lumMod val="10000"/>
                  </a:schemeClr>
                </a:solidFill>
                <a:effectLst/>
                <a:latin typeface="Gill Sans MT" pitchFamily="34" charset="0"/>
              </a:rPr>
              <a:t>“Many students who struggle in school do so because they fail to detect or intuit patterns.”</a:t>
            </a:r>
          </a:p>
          <a:p>
            <a:pPr marL="0" indent="0" eaLnBrk="1" hangingPunct="1">
              <a:buFontTx/>
              <a:buNone/>
              <a:defRPr/>
            </a:pPr>
            <a:endParaRPr lang="en-US" sz="800" b="1" smtClean="0">
              <a:solidFill>
                <a:schemeClr val="accent4">
                  <a:lumMod val="10000"/>
                </a:schemeClr>
              </a:solidFill>
              <a:effectLst/>
              <a:latin typeface="Gill Sans MT" pitchFamily="34" charset="0"/>
            </a:endParaRPr>
          </a:p>
          <a:p>
            <a:pPr marL="0" indent="0" eaLnBrk="1" hangingPunct="1">
              <a:buFontTx/>
              <a:buChar char="-"/>
              <a:defRPr/>
            </a:pPr>
            <a:r>
              <a:rPr lang="en-US" sz="2800" b="1" smtClean="0">
                <a:solidFill>
                  <a:schemeClr val="accent4">
                    <a:lumMod val="10000"/>
                  </a:schemeClr>
                </a:solidFill>
                <a:effectLst/>
                <a:latin typeface="Gill Sans MT" pitchFamily="34" charset="0"/>
              </a:rPr>
              <a:t>Singer, 2004</a:t>
            </a:r>
          </a:p>
          <a:p>
            <a:pPr marL="0" indent="0" eaLnBrk="1" hangingPunct="1">
              <a:buFontTx/>
              <a:buChar char="-"/>
              <a:defRPr/>
            </a:pPr>
            <a:endParaRPr lang="en-US" sz="2800" b="1" smtClean="0">
              <a:solidFill>
                <a:schemeClr val="accent4">
                  <a:lumMod val="10000"/>
                </a:schemeClr>
              </a:solidFill>
              <a:effectLst/>
              <a:latin typeface="Gill Sans MT" pitchFamily="34" charset="0"/>
            </a:endParaRPr>
          </a:p>
          <a:p>
            <a:pPr marL="0" indent="0" eaLnBrk="1" hangingPunct="1">
              <a:buFontTx/>
              <a:buNone/>
              <a:defRPr/>
            </a:pPr>
            <a:r>
              <a:rPr lang="en-US" sz="2800" b="1" smtClean="0">
                <a:solidFill>
                  <a:schemeClr val="accent4">
                    <a:lumMod val="10000"/>
                  </a:schemeClr>
                </a:solidFill>
                <a:effectLst/>
                <a:latin typeface="Gill Sans MT" pitchFamily="34" charset="0"/>
              </a:rPr>
              <a:t>“The true discrimination that comes out of poverty is the lack of cognitive strategies.  The lack of these unseen attributes handicaps, in every aspect of life, the individual who does not have them.”</a:t>
            </a:r>
          </a:p>
          <a:p>
            <a:pPr marL="0" indent="0" eaLnBrk="1" hangingPunct="1">
              <a:buFontTx/>
              <a:buNone/>
              <a:defRPr/>
            </a:pPr>
            <a:endParaRPr lang="en-US" sz="800" b="1" smtClean="0">
              <a:solidFill>
                <a:schemeClr val="accent4">
                  <a:lumMod val="10000"/>
                </a:schemeClr>
              </a:solidFill>
              <a:effectLst/>
              <a:latin typeface="Gill Sans MT" pitchFamily="34" charset="0"/>
            </a:endParaRPr>
          </a:p>
          <a:p>
            <a:pPr marL="0" indent="0" eaLnBrk="1" hangingPunct="1">
              <a:buFontTx/>
              <a:buChar char="-"/>
              <a:defRPr/>
            </a:pPr>
            <a:r>
              <a:rPr lang="en-US" sz="2800" b="1" smtClean="0">
                <a:solidFill>
                  <a:schemeClr val="accent4">
                    <a:lumMod val="10000"/>
                  </a:schemeClr>
                </a:solidFill>
                <a:effectLst/>
                <a:latin typeface="Gill Sans MT" pitchFamily="34" charset="0"/>
              </a:rPr>
              <a:t>Payne, 1998</a:t>
            </a:r>
          </a:p>
        </p:txBody>
      </p:sp>
      <p:sp>
        <p:nvSpPr>
          <p:cNvPr id="7" name="Oval 3"/>
          <p:cNvSpPr>
            <a:spLocks noChangeArrowheads="1"/>
          </p:cNvSpPr>
          <p:nvPr/>
        </p:nvSpPr>
        <p:spPr bwMode="auto">
          <a:xfrm>
            <a:off x="2209800" y="152400"/>
            <a:ext cx="4648200" cy="990600"/>
          </a:xfrm>
          <a:prstGeom prst="ellipse">
            <a:avLst/>
          </a:prstGeom>
          <a:gradFill rotWithShape="1">
            <a:gsLst>
              <a:gs pos="0">
                <a:schemeClr val="bg1"/>
              </a:gs>
              <a:gs pos="100000">
                <a:schemeClr val="accent2">
                  <a:alpha val="76999"/>
                </a:schemeClr>
              </a:gs>
            </a:gsLst>
            <a:path path="shape">
              <a:fillToRect l="50000" t="50000" r="50000" b="50000"/>
            </a:path>
          </a:gradFill>
          <a:ln w="9525">
            <a:solidFill>
              <a:srgbClr val="CCFFFF"/>
            </a:solidFill>
            <a:round/>
            <a:headEnd/>
            <a:tailEnd/>
          </a:ln>
        </p:spPr>
        <p:txBody>
          <a:bodyPr wrap="none" anchor="ctr"/>
          <a:lstStyle/>
          <a:p>
            <a:endParaRPr lang="en-US"/>
          </a:p>
        </p:txBody>
      </p:sp>
      <p:sp>
        <p:nvSpPr>
          <p:cNvPr id="8" name="Rectangle 4"/>
          <p:cNvSpPr txBox="1">
            <a:spLocks noChangeArrowheads="1"/>
          </p:cNvSpPr>
          <p:nvPr/>
        </p:nvSpPr>
        <p:spPr bwMode="auto">
          <a:xfrm>
            <a:off x="1981200" y="152400"/>
            <a:ext cx="5105400" cy="8382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Gill Sans MT" pitchFamily="34" charset="0"/>
                <a:ea typeface="+mj-ea"/>
                <a:cs typeface="+mj-cs"/>
              </a:rPr>
              <a:t>constructivism</a:t>
            </a:r>
            <a:endParaRPr kumimoji="0" lang="en-US" sz="48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Gill Sans MT" pitchFamily="34" charset="0"/>
              <a:ea typeface="+mj-ea"/>
              <a:cs typeface="+mj-cs"/>
            </a:endParaRPr>
          </a:p>
        </p:txBody>
      </p:sp>
    </p:spTree>
    <p:extLst>
      <p:ext uri="{BB962C8B-B14F-4D97-AF65-F5344CB8AC3E}">
        <p14:creationId xmlns:p14="http://schemas.microsoft.com/office/powerpoint/2010/main" val="40815110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7" name="Rectangle 5"/>
          <p:cNvSpPr>
            <a:spLocks noGrp="1" noChangeArrowheads="1"/>
          </p:cNvSpPr>
          <p:nvPr>
            <p:ph type="body" idx="4294967295"/>
          </p:nvPr>
        </p:nvSpPr>
        <p:spPr>
          <a:xfrm>
            <a:off x="457200" y="1371600"/>
            <a:ext cx="8229600" cy="4648200"/>
          </a:xfrm>
          <a:solidFill>
            <a:schemeClr val="tx1"/>
          </a:solidFill>
        </p:spPr>
        <p:txBody>
          <a:bodyPr/>
          <a:lstStyle/>
          <a:p>
            <a:pPr marL="0" indent="0" eaLnBrk="1" hangingPunct="1">
              <a:lnSpc>
                <a:spcPct val="90000"/>
              </a:lnSpc>
              <a:buFontTx/>
              <a:buNone/>
              <a:defRPr/>
            </a:pPr>
            <a:r>
              <a:rPr lang="en-US" sz="2800" b="1" dirty="0" smtClean="0">
                <a:solidFill>
                  <a:schemeClr val="accent4">
                    <a:lumMod val="10000"/>
                  </a:schemeClr>
                </a:solidFill>
                <a:effectLst/>
                <a:latin typeface="Calibri" pitchFamily="34" charset="0"/>
              </a:rPr>
              <a:t>“The central problem that constructivist educators face is not a guiding theory, but concrete strategies and tools for institutionalizing these theoretical and practical understandings into more inclusive classrooms.”</a:t>
            </a:r>
            <a:endParaRPr lang="en-US" sz="800" b="1" dirty="0" smtClean="0">
              <a:solidFill>
                <a:schemeClr val="accent4">
                  <a:lumMod val="10000"/>
                </a:schemeClr>
              </a:solidFill>
              <a:effectLst/>
              <a:latin typeface="Calibri" pitchFamily="34" charset="0"/>
            </a:endParaRPr>
          </a:p>
          <a:p>
            <a:pPr marL="0" indent="0" eaLnBrk="1" hangingPunct="1">
              <a:lnSpc>
                <a:spcPct val="90000"/>
              </a:lnSpc>
              <a:buFontTx/>
              <a:buChar char="-"/>
              <a:defRPr/>
            </a:pPr>
            <a:r>
              <a:rPr lang="en-US" sz="2800" b="1" dirty="0" err="1" smtClean="0">
                <a:solidFill>
                  <a:schemeClr val="accent4">
                    <a:lumMod val="10000"/>
                  </a:schemeClr>
                </a:solidFill>
                <a:effectLst/>
                <a:latin typeface="Calibri" pitchFamily="34" charset="0"/>
              </a:rPr>
              <a:t>Hyerle</a:t>
            </a:r>
            <a:r>
              <a:rPr lang="en-US" sz="2800" b="1" dirty="0" smtClean="0">
                <a:solidFill>
                  <a:schemeClr val="accent4">
                    <a:lumMod val="10000"/>
                  </a:schemeClr>
                </a:solidFill>
                <a:effectLst/>
                <a:latin typeface="Calibri" pitchFamily="34" charset="0"/>
              </a:rPr>
              <a:t>, 1996</a:t>
            </a:r>
          </a:p>
        </p:txBody>
      </p:sp>
      <p:sp>
        <p:nvSpPr>
          <p:cNvPr id="228360" name="Text Box 8"/>
          <p:cNvSpPr txBox="1">
            <a:spLocks noChangeArrowheads="1"/>
          </p:cNvSpPr>
          <p:nvPr/>
        </p:nvSpPr>
        <p:spPr bwMode="auto">
          <a:xfrm>
            <a:off x="685800" y="3962400"/>
            <a:ext cx="7772400" cy="1865126"/>
          </a:xfrm>
          <a:prstGeom prst="rect">
            <a:avLst/>
          </a:prstGeom>
          <a:solidFill>
            <a:srgbClr val="004890">
              <a:alpha val="70000"/>
            </a:srgbClr>
          </a:solidFill>
          <a:ln w="57150" algn="ctr">
            <a:solidFill>
              <a:schemeClr val="tx1"/>
            </a:solidFill>
            <a:miter lim="800000"/>
            <a:headEnd/>
            <a:tailEnd/>
          </a:ln>
          <a:effectLst/>
        </p:spPr>
        <p:txBody>
          <a:bodyPr wrap="square">
            <a:spAutoFit/>
          </a:bodyPr>
          <a:lstStyle/>
          <a:p>
            <a:pPr>
              <a:lnSpc>
                <a:spcPct val="90000"/>
              </a:lnSpc>
              <a:spcBef>
                <a:spcPct val="50000"/>
              </a:spcBef>
              <a:defRPr/>
            </a:pPr>
            <a:r>
              <a:rPr lang="en-US" sz="3200" dirty="0">
                <a:effectLst>
                  <a:outerShdw blurRad="38100" dist="38100" dir="2700000" algn="tl">
                    <a:srgbClr val="000000"/>
                  </a:outerShdw>
                </a:effectLst>
              </a:rPr>
              <a:t>In other words, students need to learn  information-processing </a:t>
            </a:r>
            <a:r>
              <a:rPr lang="en-US" sz="3200" dirty="0" smtClean="0">
                <a:effectLst>
                  <a:outerShdw blurRad="38100" dist="38100" dir="2700000" algn="tl">
                    <a:srgbClr val="000000"/>
                  </a:outerShdw>
                </a:effectLst>
              </a:rPr>
              <a:t> strategies  to </a:t>
            </a:r>
            <a:r>
              <a:rPr lang="en-US" sz="3200" dirty="0">
                <a:effectLst>
                  <a:outerShdw blurRad="38100" dist="38100" dir="2700000" algn="tl">
                    <a:srgbClr val="000000"/>
                  </a:outerShdw>
                </a:effectLst>
              </a:rPr>
              <a:t>help them “link the ‘bits’ into patterns of information.”</a:t>
            </a:r>
          </a:p>
        </p:txBody>
      </p:sp>
      <p:sp>
        <p:nvSpPr>
          <p:cNvPr id="8" name="Oval 3"/>
          <p:cNvSpPr>
            <a:spLocks noChangeArrowheads="1"/>
          </p:cNvSpPr>
          <p:nvPr/>
        </p:nvSpPr>
        <p:spPr bwMode="auto">
          <a:xfrm>
            <a:off x="2209800" y="152400"/>
            <a:ext cx="4648200" cy="990600"/>
          </a:xfrm>
          <a:prstGeom prst="ellipse">
            <a:avLst/>
          </a:prstGeom>
          <a:gradFill rotWithShape="1">
            <a:gsLst>
              <a:gs pos="0">
                <a:schemeClr val="bg1"/>
              </a:gs>
              <a:gs pos="100000">
                <a:schemeClr val="accent2">
                  <a:alpha val="76999"/>
                </a:schemeClr>
              </a:gs>
            </a:gsLst>
            <a:path path="shape">
              <a:fillToRect l="50000" t="50000" r="50000" b="50000"/>
            </a:path>
          </a:gradFill>
          <a:ln w="9525">
            <a:solidFill>
              <a:srgbClr val="CCFFFF"/>
            </a:solidFill>
            <a:round/>
            <a:headEnd/>
            <a:tailEnd/>
          </a:ln>
        </p:spPr>
        <p:txBody>
          <a:bodyPr wrap="none" anchor="ctr"/>
          <a:lstStyle/>
          <a:p>
            <a:endParaRPr lang="en-US"/>
          </a:p>
        </p:txBody>
      </p:sp>
      <p:sp>
        <p:nvSpPr>
          <p:cNvPr id="9" name="Rectangle 4"/>
          <p:cNvSpPr txBox="1">
            <a:spLocks noChangeArrowheads="1"/>
          </p:cNvSpPr>
          <p:nvPr/>
        </p:nvSpPr>
        <p:spPr bwMode="auto">
          <a:xfrm>
            <a:off x="1981200" y="152400"/>
            <a:ext cx="5105400" cy="8382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Gill Sans MT" pitchFamily="34" charset="0"/>
                <a:ea typeface="+mj-ea"/>
                <a:cs typeface="+mj-cs"/>
              </a:rPr>
              <a:t>constructivism</a:t>
            </a:r>
            <a:endParaRPr kumimoji="0" lang="en-US" sz="48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Gill Sans MT" pitchFamily="34" charset="0"/>
              <a:ea typeface="+mj-ea"/>
              <a:cs typeface="+mj-cs"/>
            </a:endParaRPr>
          </a:p>
        </p:txBody>
      </p:sp>
    </p:spTree>
    <p:extLst>
      <p:ext uri="{BB962C8B-B14F-4D97-AF65-F5344CB8AC3E}">
        <p14:creationId xmlns:p14="http://schemas.microsoft.com/office/powerpoint/2010/main" val="951492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228360"/>
                                        </p:tgtEl>
                                        <p:attrNameLst>
                                          <p:attrName>style.visibility</p:attrName>
                                        </p:attrNameLst>
                                      </p:cBhvr>
                                      <p:to>
                                        <p:strVal val="visible"/>
                                      </p:to>
                                    </p:set>
                                    <p:anim calcmode="lin" valueType="num">
                                      <p:cBhvr>
                                        <p:cTn id="7" dur="500" fill="hold"/>
                                        <p:tgtEl>
                                          <p:spTgt spid="228360"/>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28360"/>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28360"/>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28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1339</TotalTime>
  <Words>2420</Words>
  <Application>Microsoft Macintosh PowerPoint</Application>
  <PresentationFormat>On-screen Show (4:3)</PresentationFormat>
  <Paragraphs>550</Paragraphs>
  <Slides>56</Slides>
  <Notes>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New!</vt:lpstr>
      <vt:lpstr>Today’s Agenda</vt:lpstr>
      <vt:lpstr>OVERVIEW</vt:lpstr>
      <vt:lpstr>PowerPoint Presentation</vt:lpstr>
      <vt:lpstr>PowerPoint Presentation</vt:lpstr>
      <vt:lpstr>constructivism</vt:lpstr>
      <vt:lpstr>PowerPoint Presentation</vt:lpstr>
      <vt:lpstr>PowerPoint Presentation</vt:lpstr>
      <vt:lpstr>PowerPoint Presentation</vt:lpstr>
      <vt:lpstr>PowerPoint Presentation</vt:lpstr>
      <vt:lpstr>PowerPoint Presentation</vt:lpstr>
      <vt:lpstr>General Structures of Information</vt:lpstr>
      <vt:lpstr>Teacher Decisions</vt:lpstr>
      <vt:lpstr>Closure for the Overview</vt:lpstr>
      <vt:lpstr>NONLINGUISTIC REPRESENTATIONS</vt:lpstr>
      <vt:lpstr>PowerPoint Presentation</vt:lpstr>
      <vt:lpstr>Nonlinguistic Representations</vt:lpstr>
      <vt:lpstr>Nonlinguistic Representations</vt:lpstr>
      <vt:lpstr>Nonlinguistic Representations</vt:lpstr>
      <vt:lpstr>Nonlinguistic Representations</vt:lpstr>
      <vt:lpstr>Nonlinguistic Representations</vt:lpstr>
      <vt:lpstr>General Structures of Information</vt:lpstr>
      <vt:lpstr>Non-Narrative</vt:lpstr>
      <vt:lpstr>PowerPoint Presentation</vt:lpstr>
      <vt:lpstr>PowerPoint Presentation</vt:lpstr>
      <vt:lpstr>PowerPoint Presentation</vt:lpstr>
      <vt:lpstr>PowerPoint Presentation</vt:lpstr>
      <vt:lpstr>PowerPoint Presentation</vt:lpstr>
      <vt:lpstr>PowerPoint Presentation</vt:lpstr>
      <vt:lpstr>General Structures of Information</vt:lpstr>
      <vt:lpstr>Classification</vt:lpstr>
      <vt:lpstr>Classification:  Main Idea &amp; Details</vt:lpstr>
      <vt:lpstr>Classification:  Main Idea &amp; Details</vt:lpstr>
      <vt:lpstr>Classification:  Claim &amp; Evidence</vt:lpstr>
      <vt:lpstr>Classification:  Claim &amp; Evidence</vt:lpstr>
      <vt:lpstr>PowerPoint Presentation</vt:lpstr>
      <vt:lpstr>PowerPoint Presentation</vt:lpstr>
      <vt:lpstr>General Structures of Information</vt:lpstr>
      <vt:lpstr>Analytical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PowerPoint Presentation</vt:lpstr>
      <vt:lpstr>Practice with NLRs</vt:lpstr>
      <vt:lpstr>General Structures of Information</vt:lpstr>
      <vt:lpstr>PowerPoint Presentation</vt:lpstr>
      <vt:lpstr>Summarizing</vt:lpstr>
      <vt:lpstr>Summary Frames</vt:lpstr>
      <vt:lpstr>Practice with Writing Summaries</vt:lpstr>
      <vt:lpstr>Reflection</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COH</dc:creator>
  <cp:lastModifiedBy>COH</cp:lastModifiedBy>
  <cp:revision>2</cp:revision>
  <dcterms:created xsi:type="dcterms:W3CDTF">2017-02-03T20:48:48Z</dcterms:created>
  <dcterms:modified xsi:type="dcterms:W3CDTF">2017-02-04T19:08:35Z</dcterms:modified>
</cp:coreProperties>
</file>