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81AD5-E316-B14B-BC26-3AFBDB7AE890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B307-1E1D-9A4B-8B9C-6FABB828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56A7-E2F8-4B03-8C73-6A882556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F068E11-9B6B-E64A-B4FC-78BC809BC405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5DE255-68AB-4E4B-9DFA-EE6206FA9E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3_9uhFPNq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SivWD1xwA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BwiX8EwB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111"/>
            <a:ext cx="7620000" cy="6282159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3600" b="1" dirty="0" smtClean="0">
              <a:latin typeface="Agency FB" panose="020B0503020202020204" pitchFamily="34" charset="0"/>
            </a:endParaRPr>
          </a:p>
          <a:p>
            <a:pPr marL="114300" indent="0" algn="ctr">
              <a:buNone/>
            </a:pPr>
            <a:r>
              <a:rPr lang="en-US" sz="3600" b="1" dirty="0" smtClean="0">
                <a:latin typeface="Agency FB" panose="020B0503020202020204" pitchFamily="34" charset="0"/>
              </a:rPr>
              <a:t>C</a:t>
            </a:r>
            <a:r>
              <a:rPr lang="en-US" sz="3600" dirty="0" smtClean="0">
                <a:latin typeface="Agency FB" panose="020B0503020202020204" pitchFamily="34" charset="0"/>
              </a:rPr>
              <a:t>ontent </a:t>
            </a:r>
            <a:r>
              <a:rPr lang="en-US" sz="3600" b="1" dirty="0" smtClean="0">
                <a:latin typeface="Agency FB" panose="020B0503020202020204" pitchFamily="34" charset="0"/>
              </a:rPr>
              <a:t>A</a:t>
            </a:r>
            <a:r>
              <a:rPr lang="en-US" sz="3600" dirty="0" smtClean="0">
                <a:latin typeface="Agency FB" panose="020B0503020202020204" pitchFamily="34" charset="0"/>
              </a:rPr>
              <a:t>rea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eacher </a:t>
            </a:r>
            <a:r>
              <a:rPr lang="en-US" sz="3600" b="1" dirty="0" smtClean="0">
                <a:latin typeface="Agency FB" panose="020B0503020202020204" pitchFamily="34" charset="0"/>
              </a:rPr>
              <a:t>T</a:t>
            </a:r>
            <a:r>
              <a:rPr lang="en-US" sz="3600" dirty="0" smtClean="0">
                <a:latin typeface="Agency FB" panose="020B0503020202020204" pitchFamily="34" charset="0"/>
              </a:rPr>
              <a:t>raining (CATT)</a:t>
            </a:r>
            <a:endParaRPr lang="en-US" sz="3600" b="1" dirty="0">
              <a:latin typeface="Agency FB" panose="020B0503020202020204" pitchFamily="34" charset="0"/>
            </a:endParaRPr>
          </a:p>
          <a:p>
            <a:pPr marL="114300" indent="0">
              <a:buNone/>
            </a:pPr>
            <a:endParaRPr lang="en-US" sz="2400" b="1" dirty="0" smtClean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2400" b="1" dirty="0" smtClean="0">
                <a:latin typeface="Baskerville Old Face" panose="02020602080505020303" pitchFamily="18" charset="0"/>
              </a:rPr>
              <a:t>Modifying and Developing Materials</a:t>
            </a:r>
          </a:p>
          <a:p>
            <a:pPr marL="114300" indent="0" algn="ctr">
              <a:buNone/>
            </a:pPr>
            <a:r>
              <a:rPr lang="en-US" sz="4000" b="1" u="sng" dirty="0" smtClean="0">
                <a:latin typeface="Baskerville Old Face" panose="02020602080505020303" pitchFamily="18" charset="0"/>
              </a:rPr>
              <a:t>Day Six</a:t>
            </a:r>
            <a:endParaRPr lang="en-US" sz="2800" b="1" u="sng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114300" indent="0" algn="ctr">
              <a:buNone/>
            </a:pPr>
            <a:r>
              <a:rPr lang="en-US" sz="1400" dirty="0" smtClean="0">
                <a:latin typeface="Baskerville Old Face" panose="02020602080505020303" pitchFamily="18" charset="0"/>
              </a:rPr>
              <a:t>PowerPoint Developed by </a:t>
            </a:r>
            <a:r>
              <a:rPr lang="en-US" sz="1400" dirty="0" smtClean="0">
                <a:latin typeface="Baskerville Old Face" panose="02020602080505020303" pitchFamily="18" charset="0"/>
              </a:rPr>
              <a:t>Karen </a:t>
            </a:r>
            <a:r>
              <a:rPr lang="en-US" sz="1400" dirty="0" err="1" smtClean="0">
                <a:latin typeface="Baskerville Old Face" panose="02020602080505020303" pitchFamily="18" charset="0"/>
              </a:rPr>
              <a:t>Barto</a:t>
            </a:r>
            <a:r>
              <a:rPr lang="en-US" sz="1400" dirty="0" smtClean="0">
                <a:latin typeface="Baskerville Old Face" panose="02020602080505020303" pitchFamily="18" charset="0"/>
              </a:rPr>
              <a:t>, </a:t>
            </a:r>
            <a:r>
              <a:rPr lang="en-US" sz="1400" dirty="0" smtClean="0">
                <a:latin typeface="Baskerville Old Face" panose="02020602080505020303" pitchFamily="18" charset="0"/>
              </a:rPr>
              <a:t>CESL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44" y="4551204"/>
            <a:ext cx="2243784" cy="230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26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LectureFail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Lecture Fail: Professors Push Back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https://www.youtube.com/watch?v=U3_9uhFPNq4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down your reaction to this video in 1-2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0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501"/>
          </a:xfrm>
        </p:spPr>
        <p:txBody>
          <a:bodyPr>
            <a:normAutofit/>
          </a:bodyPr>
          <a:lstStyle/>
          <a:p>
            <a:r>
              <a:rPr lang="en-US" dirty="0" err="1" smtClean="0"/>
              <a:t>LectureFail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Lecture Fail?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https://www.youtube.com/watch?v=ASivWD1xwAs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down your reaction to this video in 1-4 sentences. Consider the role of students, technology, teachers, and the difference between learning and teaching.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9" y="1600200"/>
            <a:ext cx="8680827" cy="497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Debate: Line students up in two rows, facing each other</a:t>
            </a:r>
          </a:p>
          <a:p>
            <a:r>
              <a:rPr lang="en-US" dirty="0" smtClean="0"/>
              <a:t>Row A= PRO (for modernizing teaching styles)</a:t>
            </a:r>
          </a:p>
          <a:p>
            <a:r>
              <a:rPr lang="en-US" dirty="0" smtClean="0"/>
              <a:t>Row B= CON (against modernizing, in favor of traditional lecture)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must represent the argument of whatever line you are in, not your own opinion. </a:t>
            </a:r>
          </a:p>
          <a:p>
            <a:r>
              <a:rPr lang="en-US" dirty="0"/>
              <a:t>	</a:t>
            </a:r>
            <a:r>
              <a:rPr lang="en-US" dirty="0" smtClean="0"/>
              <a:t>Forces recognizing issue from multiple perspectives.</a:t>
            </a:r>
          </a:p>
          <a:p>
            <a:r>
              <a:rPr lang="en-US" dirty="0" smtClean="0"/>
              <a:t>Synthesis and expression of your own thoughts comes later</a:t>
            </a:r>
          </a:p>
        </p:txBody>
      </p:sp>
    </p:spTree>
    <p:extLst>
      <p:ext uri="{BB962C8B-B14F-4D97-AF65-F5344CB8AC3E}">
        <p14:creationId xmlns:p14="http://schemas.microsoft.com/office/powerpoint/2010/main" val="76231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Debate: Process</a:t>
            </a:r>
            <a:endParaRPr lang="en-US" dirty="0"/>
          </a:p>
          <a:p>
            <a:r>
              <a:rPr lang="en-US" dirty="0"/>
              <a:t>Row A presents argument for 2 minutes.</a:t>
            </a:r>
          </a:p>
          <a:p>
            <a:r>
              <a:rPr lang="en-US" dirty="0"/>
              <a:t>Row B rebuts for 1 minute.</a:t>
            </a:r>
          </a:p>
          <a:p>
            <a:r>
              <a:rPr lang="en-US" dirty="0"/>
              <a:t>Row A moves over 1 student.</a:t>
            </a:r>
          </a:p>
          <a:p>
            <a:r>
              <a:rPr lang="en-US" dirty="0"/>
              <a:t>Row B presents argument for 2 minutes.</a:t>
            </a:r>
          </a:p>
          <a:p>
            <a:r>
              <a:rPr lang="en-US" dirty="0"/>
              <a:t>Row A rebuts for 1 minute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Debate: Synthesis</a:t>
            </a:r>
          </a:p>
          <a:p>
            <a:r>
              <a:rPr lang="en-US" dirty="0" smtClean="0"/>
              <a:t>Row A students move over 1 person again for new partners</a:t>
            </a:r>
          </a:p>
          <a:p>
            <a:r>
              <a:rPr lang="en-US" dirty="0" smtClean="0"/>
              <a:t>Row A presents summary of arguments and their actual opinion, 1 minute</a:t>
            </a:r>
          </a:p>
          <a:p>
            <a:r>
              <a:rPr lang="en-US" dirty="0" smtClean="0"/>
              <a:t>Row B presents their summary of arguments and actual opinion, 1 minute</a:t>
            </a:r>
          </a:p>
          <a:p>
            <a:r>
              <a:rPr lang="en-US" dirty="0" smtClean="0"/>
              <a:t>Discuss 2 minutes, co-create synthesis of issue</a:t>
            </a:r>
          </a:p>
          <a:p>
            <a:pPr lvl="1"/>
            <a:r>
              <a:rPr lang="en-US" dirty="0" smtClean="0"/>
              <a:t>Each pair writes up brief synthesis, submits to teacher or posts to 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04337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47" y="1600200"/>
            <a:ext cx="8692479" cy="499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Debate: Modifications</a:t>
            </a:r>
          </a:p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argument</a:t>
            </a:r>
            <a:endParaRPr lang="en-US" dirty="0"/>
          </a:p>
          <a:p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rebuttal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switches</a:t>
            </a:r>
          </a:p>
          <a:p>
            <a:r>
              <a:rPr lang="en-US" dirty="0" smtClean="0"/>
              <a:t>Maybe never share own opinion</a:t>
            </a:r>
          </a:p>
          <a:p>
            <a:pPr marL="0" indent="0">
              <a:buNone/>
            </a:pPr>
            <a:r>
              <a:rPr lang="en-US" dirty="0" smtClean="0"/>
              <a:t>Consider:</a:t>
            </a:r>
          </a:p>
          <a:p>
            <a:r>
              <a:rPr lang="en-US" dirty="0" smtClean="0"/>
              <a:t>students</a:t>
            </a:r>
            <a:r>
              <a:rPr lang="en-US" dirty="0"/>
              <a:t>’ familiarity with the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familiarity with </a:t>
            </a:r>
            <a:r>
              <a:rPr lang="en-US" dirty="0"/>
              <a:t>its </a:t>
            </a:r>
            <a:r>
              <a:rPr lang="en-US" dirty="0" smtClean="0"/>
              <a:t>vocabulary</a:t>
            </a:r>
          </a:p>
          <a:p>
            <a:r>
              <a:rPr lang="en-US" dirty="0" smtClean="0"/>
              <a:t>How controversial the topic 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through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Today’s examples:</a:t>
            </a:r>
          </a:p>
          <a:p>
            <a:r>
              <a:rPr lang="en-US" dirty="0" smtClean="0"/>
              <a:t>Partner presentations/discussion</a:t>
            </a:r>
          </a:p>
          <a:p>
            <a:r>
              <a:rPr lang="en-US" dirty="0" smtClean="0"/>
              <a:t>Write responses to videos</a:t>
            </a:r>
          </a:p>
          <a:p>
            <a:r>
              <a:rPr lang="en-US" dirty="0" smtClean="0"/>
              <a:t>Concentric circle: conversation</a:t>
            </a:r>
          </a:p>
          <a:p>
            <a:r>
              <a:rPr lang="en-US" dirty="0" smtClean="0"/>
              <a:t>Debate: conversation/writing</a:t>
            </a:r>
          </a:p>
          <a:p>
            <a:endParaRPr lang="en-US" dirty="0"/>
          </a:p>
          <a:p>
            <a:r>
              <a:rPr lang="en-US" dirty="0" smtClean="0"/>
              <a:t>Could you do all of these with larger classes? 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711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4466"/>
            <a:ext cx="8229600" cy="3728282"/>
          </a:xfrm>
        </p:spPr>
        <p:txBody>
          <a:bodyPr>
            <a:normAutofit/>
          </a:bodyPr>
          <a:lstStyle/>
          <a:p>
            <a:r>
              <a:rPr lang="en-US" dirty="0" smtClean="0"/>
              <a:t>Consider students’ learning styles and try for a diversity of activity and material types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Reflect on which aspects of “traditional” learning and teaching reflect your values as an educator and which ones are just “how we’ve always done it”</a:t>
            </a:r>
          </a:p>
        </p:txBody>
      </p:sp>
    </p:spTree>
    <p:extLst>
      <p:ext uri="{BB962C8B-B14F-4D97-AF65-F5344CB8AC3E}">
        <p14:creationId xmlns:p14="http://schemas.microsoft.com/office/powerpoint/2010/main" val="391845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107"/>
            <a:ext cx="8229600" cy="1600200"/>
          </a:xfrm>
        </p:spPr>
        <p:txBody>
          <a:bodyPr/>
          <a:lstStyle/>
          <a:p>
            <a:r>
              <a:rPr lang="en-US" dirty="0"/>
              <a:t>Identifying a balance between 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308"/>
            <a:ext cx="8229600" cy="4143678"/>
          </a:xfrm>
        </p:spPr>
        <p:txBody>
          <a:bodyPr/>
          <a:lstStyle/>
          <a:p>
            <a:r>
              <a:rPr lang="en-US" dirty="0"/>
              <a:t>Gradually train your students to modify their own materials, and show more responsibility for their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step at a time: do what you can with your time and resources; you don’t have to change everything overnight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3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2640"/>
            <a:ext cx="8229600" cy="561352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Happy modifying, developing, teaching and learning!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84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“learning through communication”</a:t>
            </a:r>
          </a:p>
          <a:p>
            <a:r>
              <a:rPr lang="en-US" dirty="0" smtClean="0"/>
              <a:t>Review and discuss lesson plans</a:t>
            </a:r>
          </a:p>
          <a:p>
            <a:r>
              <a:rPr lang="en-US" dirty="0" smtClean="0"/>
              <a:t>Identify </a:t>
            </a:r>
            <a:r>
              <a:rPr lang="en-US" dirty="0" smtClean="0"/>
              <a:t>a balance between teaching and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Digital </a:t>
            </a:r>
            <a:r>
              <a:rPr lang="en-US" dirty="0" smtClean="0"/>
              <a:t>natives, digital </a:t>
            </a:r>
            <a:r>
              <a:rPr lang="en-US" dirty="0" smtClean="0"/>
              <a:t>immigrants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Defense of the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err="1" smtClean="0"/>
              <a:t>LectureFail</a:t>
            </a:r>
            <a:r>
              <a:rPr lang="en-US" dirty="0" smtClean="0"/>
              <a:t>?: 3 viewpoints from Chronicle of Higher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71"/>
            <a:ext cx="8229600" cy="1143000"/>
          </a:xfrm>
        </p:spPr>
        <p:txBody>
          <a:bodyPr/>
          <a:lstStyle/>
          <a:p>
            <a:r>
              <a:rPr lang="en-US" dirty="0" smtClean="0"/>
              <a:t>Activity: Lesson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86" y="1219570"/>
            <a:ext cx="8832306" cy="5491337"/>
          </a:xfrm>
        </p:spPr>
        <p:txBody>
          <a:bodyPr>
            <a:normAutofit/>
          </a:bodyPr>
          <a:lstStyle/>
          <a:p>
            <a:r>
              <a:rPr lang="en-US" dirty="0" smtClean="0"/>
              <a:t>As partners, “present” your lesson plan in a few minutes:</a:t>
            </a:r>
          </a:p>
          <a:p>
            <a:pPr lvl="1"/>
            <a:r>
              <a:rPr lang="en-US" dirty="0" smtClean="0"/>
              <a:t>Summarize your context, briefly explain your plan, summarize your rationale</a:t>
            </a:r>
          </a:p>
          <a:p>
            <a:r>
              <a:rPr lang="en-US" dirty="0" smtClean="0"/>
              <a:t>After both have presented, discuss:</a:t>
            </a:r>
          </a:p>
          <a:p>
            <a:pPr lvl="1"/>
            <a:r>
              <a:rPr lang="en-US" dirty="0" smtClean="0"/>
              <a:t>Do activities address objectives?</a:t>
            </a:r>
          </a:p>
          <a:p>
            <a:pPr lvl="1"/>
            <a:r>
              <a:rPr lang="en-US" dirty="0" smtClean="0"/>
              <a:t>Are activities context-appropriate?</a:t>
            </a:r>
          </a:p>
          <a:p>
            <a:pPr lvl="1"/>
            <a:r>
              <a:rPr lang="en-US" dirty="0" smtClean="0"/>
              <a:t>How much of lesson requires active learning/higher-level questions of Bloom’s taxonomy?</a:t>
            </a:r>
          </a:p>
          <a:p>
            <a:pPr lvl="1"/>
            <a:r>
              <a:rPr lang="en-US" dirty="0" smtClean="0"/>
              <a:t>What is strongest part of lesson? Would you suggest any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Activity: Concentric Conversation Circle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To summarize “Digital Natives, Digital Immigrants”, and “In Defense of the Lecture”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of “learning through communication”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expressions of the same idea, in progressively shorter time frames—forces output, allows receptive practice to listeners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241"/>
            <a:ext cx="8229600" cy="1143000"/>
          </a:xfrm>
        </p:spPr>
        <p:txBody>
          <a:bodyPr/>
          <a:lstStyle/>
          <a:p>
            <a:r>
              <a:rPr lang="en-US" dirty="0" smtClean="0"/>
              <a:t>Concentric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5" y="1223344"/>
            <a:ext cx="8820653" cy="5347754"/>
          </a:xfrm>
        </p:spPr>
        <p:txBody>
          <a:bodyPr>
            <a:normAutofit/>
          </a:bodyPr>
          <a:lstStyle/>
          <a:p>
            <a:r>
              <a:rPr lang="en-US" dirty="0" smtClean="0"/>
              <a:t>Students form two circles, one inside the other</a:t>
            </a:r>
          </a:p>
          <a:p>
            <a:r>
              <a:rPr lang="en-US" dirty="0" smtClean="0"/>
              <a:t>“Inner circle” students turn out to face “outer circle” students</a:t>
            </a:r>
          </a:p>
        </p:txBody>
      </p:sp>
      <p:pic>
        <p:nvPicPr>
          <p:cNvPr id="4" name="Picture 3" descr="concentric circle 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487102"/>
            <a:ext cx="2527300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605" y="4136063"/>
            <a:ext cx="259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“Outer Circle” faces in, listens to “Inner Circle”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3629" y="4393322"/>
            <a:ext cx="259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“Inner Circle” faces out, speaks to “Outer Circle”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6508" y="4782394"/>
            <a:ext cx="803997" cy="257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98759" y="4782394"/>
            <a:ext cx="932169" cy="257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2644"/>
            <a:ext cx="8229600" cy="1600200"/>
          </a:xfrm>
        </p:spPr>
        <p:txBody>
          <a:bodyPr/>
          <a:lstStyle/>
          <a:p>
            <a:r>
              <a:rPr lang="en-US" dirty="0" smtClean="0"/>
              <a:t>Concentric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281598"/>
            <a:ext cx="8669176" cy="5371056"/>
          </a:xfrm>
        </p:spPr>
        <p:txBody>
          <a:bodyPr>
            <a:normAutofit/>
          </a:bodyPr>
          <a:lstStyle/>
          <a:p>
            <a:r>
              <a:rPr lang="en-US" dirty="0"/>
              <a:t>“Inner circle” speaks on the topic, “outer circle” listens:</a:t>
            </a:r>
          </a:p>
          <a:p>
            <a:pPr lvl="1"/>
            <a:r>
              <a:rPr lang="en-US" dirty="0"/>
              <a:t>First, for 2 minutes.  </a:t>
            </a:r>
          </a:p>
          <a:p>
            <a:pPr lvl="1"/>
            <a:r>
              <a:rPr lang="en-US" dirty="0"/>
              <a:t>Then “inner circle” moves over 1 person, and speaks again (same topic) for 1 minute.</a:t>
            </a:r>
          </a:p>
          <a:p>
            <a:r>
              <a:rPr lang="en-US" dirty="0" smtClean="0"/>
              <a:t>“Inner circle” moves over 1 person again, and “Outer circle” summarizes what they heard, for 1.5 minutes.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i="1" dirty="0" smtClean="0"/>
              <a:t>*Variations: Inner circle does 3</a:t>
            </a:r>
            <a:r>
              <a:rPr lang="en-US" sz="2600" i="1" baseline="30000" dirty="0" smtClean="0"/>
              <a:t>rd</a:t>
            </a:r>
            <a:r>
              <a:rPr lang="en-US" sz="2600" i="1" dirty="0" smtClean="0"/>
              <a:t> round for 30 seconds. Outer circle does not summarize. Make it suit the learning objectives and student group.</a:t>
            </a:r>
            <a:endParaRPr lang="en-US" sz="2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Concentric Circle:</a:t>
            </a:r>
          </a:p>
          <a:p>
            <a:pPr lvl="1"/>
            <a:r>
              <a:rPr lang="en-US" dirty="0" smtClean="0"/>
              <a:t>“Inner circle” summarizes “Digital Natives, Digital Immigrants”; “Outer circle” summarizes all points of “Inner Circle”</a:t>
            </a:r>
          </a:p>
          <a:p>
            <a:pPr lvl="1"/>
            <a:r>
              <a:rPr lang="en-US" dirty="0" smtClean="0"/>
              <a:t>Inner and Outer circles switch places</a:t>
            </a:r>
          </a:p>
          <a:p>
            <a:pPr lvl="1"/>
            <a:r>
              <a:rPr lang="en-US" dirty="0" smtClean="0"/>
              <a:t>“Inner circle” summarizes “In Defense of the Lecture”; “Outer circle” summarizes all points of “Inner Circle”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Discuss:</a:t>
            </a:r>
          </a:p>
          <a:p>
            <a:r>
              <a:rPr lang="en-US" dirty="0"/>
              <a:t>	</a:t>
            </a:r>
            <a:r>
              <a:rPr lang="en-US" dirty="0" smtClean="0"/>
              <a:t>Compare the ideas of the two articles.  Are they dichotomous? Why or why not?</a:t>
            </a:r>
          </a:p>
          <a:p>
            <a:r>
              <a:rPr lang="en-US" dirty="0" smtClean="0"/>
              <a:t>Which aspects of each could be representative of your teaching style/philosophy in the past? And in the 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 balance between 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LectureFail</a:t>
            </a:r>
            <a:r>
              <a:rPr lang="en-US" dirty="0" smtClean="0"/>
              <a:t>? Chronicle of Higher Education treats these questions</a:t>
            </a:r>
          </a:p>
          <a:p>
            <a:pPr marL="0" indent="0">
              <a:buNone/>
            </a:pPr>
            <a:r>
              <a:rPr lang="en-US" dirty="0"/>
              <a:t>Lecture Fail? Students Share their Critiques of College Teaching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https://www.youtube.com/watch?v=jBwiX8EwBGs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down your reaction to this video in 1-2 sentences.</a:t>
            </a:r>
          </a:p>
        </p:txBody>
      </p:sp>
    </p:spTree>
    <p:extLst>
      <p:ext uri="{BB962C8B-B14F-4D97-AF65-F5344CB8AC3E}">
        <p14:creationId xmlns:p14="http://schemas.microsoft.com/office/powerpoint/2010/main" val="312630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2743</TotalTime>
  <Words>926</Words>
  <Application>Microsoft Macintosh PowerPoint</Application>
  <PresentationFormat>On-screen Show (4:3)</PresentationFormat>
  <Paragraphs>123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PowerPoint Presentation</vt:lpstr>
      <vt:lpstr>Today’s Agenda</vt:lpstr>
      <vt:lpstr>Activity: Lesson Plans</vt:lpstr>
      <vt:lpstr>Identify a balance between teaching and learning</vt:lpstr>
      <vt:lpstr>Concentric Circle</vt:lpstr>
      <vt:lpstr>Concentric Circle</vt:lpstr>
      <vt:lpstr>Identify a balance between teaching and learning</vt:lpstr>
      <vt:lpstr>Identify a balance between teaching and learning</vt:lpstr>
      <vt:lpstr>Identify a balance between teaching and learning</vt:lpstr>
      <vt:lpstr>Identify a balance between teaching and learning</vt:lpstr>
      <vt:lpstr>Identify a balance between teaching and learning</vt:lpstr>
      <vt:lpstr>Identify the balance between teaching and learning</vt:lpstr>
      <vt:lpstr>Identify the balance between teaching and learning</vt:lpstr>
      <vt:lpstr>Identify the balance between teaching and learning</vt:lpstr>
      <vt:lpstr>Identify the balance between teaching and learning</vt:lpstr>
      <vt:lpstr>Learning through communication</vt:lpstr>
      <vt:lpstr>Identifying a balance between teaching and learning</vt:lpstr>
      <vt:lpstr>Identifying a balance between teaching and learning</vt:lpstr>
      <vt:lpstr>PowerPoint Presentation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COH</dc:creator>
  <cp:lastModifiedBy>COH</cp:lastModifiedBy>
  <cp:revision>25</cp:revision>
  <dcterms:created xsi:type="dcterms:W3CDTF">2017-02-03T20:47:08Z</dcterms:created>
  <dcterms:modified xsi:type="dcterms:W3CDTF">2017-02-10T18:36:56Z</dcterms:modified>
</cp:coreProperties>
</file>