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2" r:id="rId3"/>
    <p:sldId id="257" r:id="rId4"/>
    <p:sldId id="261" r:id="rId5"/>
    <p:sldId id="259" r:id="rId6"/>
    <p:sldId id="264" r:id="rId7"/>
    <p:sldId id="285" r:id="rId8"/>
    <p:sldId id="286" r:id="rId9"/>
    <p:sldId id="265" r:id="rId10"/>
    <p:sldId id="272" r:id="rId11"/>
    <p:sldId id="267" r:id="rId12"/>
    <p:sldId id="266" r:id="rId13"/>
    <p:sldId id="284" r:id="rId14"/>
    <p:sldId id="268" r:id="rId15"/>
    <p:sldId id="269" r:id="rId16"/>
    <p:sldId id="270" r:id="rId17"/>
    <p:sldId id="271" r:id="rId18"/>
    <p:sldId id="273" r:id="rId19"/>
    <p:sldId id="274" r:id="rId20"/>
    <p:sldId id="275" r:id="rId21"/>
    <p:sldId id="276" r:id="rId22"/>
    <p:sldId id="277" r:id="rId23"/>
    <p:sldId id="278" r:id="rId24"/>
    <p:sldId id="282" r:id="rId25"/>
    <p:sldId id="280" r:id="rId26"/>
    <p:sldId id="281" r:id="rId27"/>
    <p:sldId id="283" r:id="rId28"/>
    <p:sldId id="262" r:id="rId29"/>
    <p:sldId id="263" r:id="rId30"/>
    <p:sldId id="293" r:id="rId31"/>
    <p:sldId id="287" r:id="rId32"/>
    <p:sldId id="291" r:id="rId33"/>
    <p:sldId id="288"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32" autoAdjust="0"/>
  </p:normalViewPr>
  <p:slideViewPr>
    <p:cSldViewPr snapToGrid="0">
      <p:cViewPr varScale="1">
        <p:scale>
          <a:sx n="112" d="100"/>
          <a:sy n="112" d="100"/>
        </p:scale>
        <p:origin x="-50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F70228-58EA-4CEE-BC69-281AC8A976B7}" type="datetimeFigureOut">
              <a:rPr lang="en-US" smtClean="0"/>
              <a:pPr/>
              <a:t>1/23/17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AF6A940-D115-49F9-BDBB-C50685292C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F6A940-D115-49F9-BDBB-C50685292C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F6A940-D115-49F9-BDBB-C50685292C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F6A940-D115-49F9-BDBB-C50685292CD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F6A940-D115-49F9-BDBB-C50685292CD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F6A940-D115-49F9-BDBB-C50685292CD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AF6A940-D115-49F9-BDBB-C50685292C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AF6A940-D115-49F9-BDBB-C50685292CD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F70228-58EA-4CEE-BC69-281AC8A976B7}" type="datetimeFigureOut">
              <a:rPr lang="en-US" smtClean="0"/>
              <a:pPr/>
              <a:t>1/23/17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AF6A940-D115-49F9-BDBB-C50685292C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39F70228-58EA-4CEE-BC69-281AC8A976B7}" type="datetimeFigureOut">
              <a:rPr lang="en-US" smtClean="0"/>
              <a:pPr/>
              <a:t>1/23/17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F6A940-D115-49F9-BDBB-C50685292C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F70228-58EA-4CEE-BC69-281AC8A976B7}" type="datetimeFigureOut">
              <a:rPr lang="en-US" smtClean="0"/>
              <a:pPr/>
              <a:t>1/23/17</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AF6A940-D115-49F9-BDBB-C50685292CD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9F70228-58EA-4CEE-BC69-281AC8A976B7}" type="datetimeFigureOut">
              <a:rPr lang="en-US" smtClean="0"/>
              <a:pPr/>
              <a:t>1/23/17</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AF6A940-D115-49F9-BDBB-C50685292C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Affect and Identity in EMI</a:t>
            </a:r>
            <a:endParaRPr lang="en-US" dirty="0"/>
          </a:p>
        </p:txBody>
      </p:sp>
      <p:sp>
        <p:nvSpPr>
          <p:cNvPr id="3" name="Subtitle 2"/>
          <p:cNvSpPr>
            <a:spLocks noGrp="1"/>
          </p:cNvSpPr>
          <p:nvPr>
            <p:ph type="subTitle" idx="1"/>
          </p:nvPr>
        </p:nvSpPr>
        <p:spPr/>
        <p:txBody>
          <a:bodyPr/>
          <a:lstStyle/>
          <a:p>
            <a:r>
              <a:rPr lang="en-US" dirty="0" smtClean="0"/>
              <a:t>PPT 2 EMI Theory and Practice</a:t>
            </a:r>
          </a:p>
          <a:p>
            <a:r>
              <a:rPr lang="en-US" dirty="0" smtClean="0"/>
              <a:t>CATT</a:t>
            </a:r>
            <a:endParaRPr lang="en-US" dirty="0"/>
          </a:p>
        </p:txBody>
      </p:sp>
    </p:spTree>
    <p:extLst>
      <p:ext uri="{BB962C8B-B14F-4D97-AF65-F5344CB8AC3E}">
        <p14:creationId xmlns:p14="http://schemas.microsoft.com/office/powerpoint/2010/main" val="32755170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r>
              <a:rPr lang="en-US" dirty="0" smtClean="0"/>
              <a:t>Changes in policy, management and curricula can affect teachers’ professional identity, and also their professional performance, motivation and efficacy (Archer, 2008; Clegg, 2008; Henkel, 2000; </a:t>
            </a:r>
            <a:r>
              <a:rPr lang="en-US" dirty="0" err="1" smtClean="0"/>
              <a:t>Tange</a:t>
            </a:r>
            <a:r>
              <a:rPr lang="en-US" dirty="0" smtClean="0"/>
              <a:t>, 2012; </a:t>
            </a:r>
            <a:r>
              <a:rPr lang="en-US" dirty="0" err="1" smtClean="0"/>
              <a:t>Whitchurch</a:t>
            </a:r>
            <a:r>
              <a:rPr lang="en-US" dirty="0" smtClean="0"/>
              <a:t> &amp; Gordon, 2010)</a:t>
            </a:r>
          </a:p>
        </p:txBody>
      </p:sp>
      <p:sp>
        <p:nvSpPr>
          <p:cNvPr id="3" name="Title 2"/>
          <p:cNvSpPr>
            <a:spLocks noGrp="1"/>
          </p:cNvSpPr>
          <p:nvPr>
            <p:ph type="title"/>
          </p:nvPr>
        </p:nvSpPr>
        <p:spPr/>
        <p:txBody>
          <a:bodyPr>
            <a:normAutofit/>
          </a:bodyPr>
          <a:lstStyle/>
          <a:p>
            <a:r>
              <a:rPr lang="en-US" dirty="0" smtClean="0"/>
              <a:t>Teacher Professional Identity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always changing, but often studied in pre-service teachers or new teachers developing professional identity</a:t>
            </a:r>
          </a:p>
          <a:p>
            <a:endParaRPr lang="en-US" dirty="0"/>
          </a:p>
          <a:p>
            <a:r>
              <a:rPr lang="en-US" dirty="0" smtClean="0"/>
              <a:t>Also important to consider identity for experienced academics in relation to culture, language and institutional change </a:t>
            </a:r>
          </a:p>
          <a:p>
            <a:endParaRPr lang="en-US" dirty="0"/>
          </a:p>
        </p:txBody>
      </p:sp>
      <p:sp>
        <p:nvSpPr>
          <p:cNvPr id="2" name="Title 1"/>
          <p:cNvSpPr>
            <a:spLocks noGrp="1"/>
          </p:cNvSpPr>
          <p:nvPr>
            <p:ph type="title"/>
          </p:nvPr>
        </p:nvSpPr>
        <p:spPr/>
        <p:txBody>
          <a:bodyPr/>
          <a:lstStyle/>
          <a:p>
            <a:r>
              <a:rPr lang="en-US" dirty="0" smtClean="0"/>
              <a:t>Teacher identity</a:t>
            </a:r>
            <a:endParaRPr lang="en-US" dirty="0"/>
          </a:p>
        </p:txBody>
      </p:sp>
    </p:spTree>
    <p:extLst>
      <p:ext uri="{BB962C8B-B14F-4D97-AF65-F5344CB8AC3E}">
        <p14:creationId xmlns:p14="http://schemas.microsoft.com/office/powerpoint/2010/main" val="15931975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Teacher identity comes from how teachers see themselves as</a:t>
            </a:r>
          </a:p>
          <a:p>
            <a:pPr lvl="1"/>
            <a:r>
              <a:rPr lang="en-US" dirty="0" smtClean="0"/>
              <a:t>Subject matter experts</a:t>
            </a:r>
          </a:p>
          <a:p>
            <a:pPr lvl="1"/>
            <a:r>
              <a:rPr lang="en-US" dirty="0" smtClean="0"/>
              <a:t>Pedagogical experts (</a:t>
            </a:r>
            <a:r>
              <a:rPr lang="en-US" dirty="0" err="1" smtClean="0"/>
              <a:t>Beijaard</a:t>
            </a:r>
            <a:r>
              <a:rPr lang="en-US" dirty="0" smtClean="0"/>
              <a:t> et al, 2000, p. 751)</a:t>
            </a:r>
          </a:p>
          <a:p>
            <a:endParaRPr lang="en-US" dirty="0" smtClean="0"/>
          </a:p>
          <a:p>
            <a:r>
              <a:rPr lang="en-US" dirty="0" smtClean="0"/>
              <a:t>Identity is a dynamic, ongoing process; teachers interpret and reinterpret their experiences</a:t>
            </a:r>
          </a:p>
          <a:p>
            <a:endParaRPr lang="en-US" dirty="0" smtClean="0"/>
          </a:p>
          <a:p>
            <a:r>
              <a:rPr lang="en-US" dirty="0" smtClean="0"/>
              <a:t>It relates to both person and context</a:t>
            </a:r>
          </a:p>
          <a:p>
            <a:pPr marL="0" indent="0">
              <a:buNone/>
            </a:pPr>
            <a:endParaRPr lang="en-US" dirty="0"/>
          </a:p>
        </p:txBody>
      </p:sp>
      <p:sp>
        <p:nvSpPr>
          <p:cNvPr id="2" name="Title 1"/>
          <p:cNvSpPr>
            <a:spLocks noGrp="1"/>
          </p:cNvSpPr>
          <p:nvPr>
            <p:ph type="title"/>
          </p:nvPr>
        </p:nvSpPr>
        <p:spPr/>
        <p:txBody>
          <a:bodyPr/>
          <a:lstStyle/>
          <a:p>
            <a:r>
              <a:rPr lang="en-US" dirty="0" smtClean="0"/>
              <a:t>Teacher Identity</a:t>
            </a:r>
            <a:endParaRPr lang="en-US" dirty="0"/>
          </a:p>
        </p:txBody>
      </p:sp>
    </p:spTree>
    <p:extLst>
      <p:ext uri="{BB962C8B-B14F-4D97-AF65-F5344CB8AC3E}">
        <p14:creationId xmlns:p14="http://schemas.microsoft.com/office/powerpoint/2010/main" val="33733201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Do you think your professional identity includes both your content expertise and your teaching knowledge?  Or do you focus more on one aspect than the other?  How does your position at your institution figure in to your professional identity?</a:t>
            </a:r>
          </a:p>
          <a:p>
            <a:endParaRPr lang="en-US" dirty="0" smtClean="0"/>
          </a:p>
          <a:p>
            <a:pPr>
              <a:buNone/>
            </a:pPr>
            <a:endParaRPr lang="en-US" dirty="0" smtClean="0"/>
          </a:p>
          <a:p>
            <a:endParaRPr lang="en-US" dirty="0"/>
          </a:p>
        </p:txBody>
      </p:sp>
      <p:sp>
        <p:nvSpPr>
          <p:cNvPr id="3" name="Title 2"/>
          <p:cNvSpPr>
            <a:spLocks noGrp="1"/>
          </p:cNvSpPr>
          <p:nvPr>
            <p:ph type="title"/>
          </p:nvPr>
        </p:nvSpPr>
        <p:spPr/>
        <p:txBody>
          <a:bodyPr/>
          <a:lstStyle/>
          <a:p>
            <a:r>
              <a:rPr lang="en-US" dirty="0" smtClean="0"/>
              <a:t>Professional Identity: A Question for You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One experienced EMI lecturer had negative identity shift when lecturing and teaching in Danish (her 3</a:t>
            </a:r>
            <a:r>
              <a:rPr lang="en-US" baseline="30000" dirty="0" smtClean="0"/>
              <a:t>rd</a:t>
            </a:r>
            <a:r>
              <a:rPr lang="en-US" dirty="0" smtClean="0"/>
              <a:t> language and the majority language of her institution) instead of in English or her L1 (Jung &amp; Hecht, 2004)</a:t>
            </a:r>
          </a:p>
          <a:p>
            <a:pPr>
              <a:buNone/>
            </a:pPr>
            <a:endParaRPr lang="en-US" dirty="0" smtClean="0"/>
          </a:p>
          <a:p>
            <a:r>
              <a:rPr lang="en-US" dirty="0" smtClean="0"/>
              <a:t>Teaching a  FL may affect a teacher’s credibility; the “weaknesses” associated with communication in the L2 may “spread” to perception of professionalism or knowledge (</a:t>
            </a:r>
            <a:r>
              <a:rPr lang="en-US" dirty="0" err="1" smtClean="0"/>
              <a:t>Preisler</a:t>
            </a:r>
            <a:r>
              <a:rPr lang="en-US" dirty="0" smtClean="0"/>
              <a:t> 2008)</a:t>
            </a:r>
          </a:p>
          <a:p>
            <a:pPr marL="0" indent="0">
              <a:buNone/>
            </a:pPr>
            <a:endParaRPr lang="en-US" dirty="0"/>
          </a:p>
        </p:txBody>
      </p:sp>
      <p:sp>
        <p:nvSpPr>
          <p:cNvPr id="2" name="Title 1"/>
          <p:cNvSpPr>
            <a:spLocks noGrp="1"/>
          </p:cNvSpPr>
          <p:nvPr>
            <p:ph type="title"/>
          </p:nvPr>
        </p:nvSpPr>
        <p:spPr/>
        <p:txBody>
          <a:bodyPr/>
          <a:lstStyle/>
          <a:p>
            <a:r>
              <a:rPr lang="en-US" dirty="0" smtClean="0"/>
              <a:t>Teacher identity in using FL</a:t>
            </a:r>
            <a:endParaRPr lang="en-US" dirty="0"/>
          </a:p>
        </p:txBody>
      </p:sp>
    </p:spTree>
    <p:extLst>
      <p:ext uri="{BB962C8B-B14F-4D97-AF65-F5344CB8AC3E}">
        <p14:creationId xmlns:p14="http://schemas.microsoft.com/office/powerpoint/2010/main" val="3515008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Often teachers are not assigned EMI courses based on language competence, but expertise and knowledge in their domain (House &amp; </a:t>
            </a:r>
            <a:r>
              <a:rPr lang="en-US" dirty="0" err="1" smtClean="0"/>
              <a:t>Lévy-Tödter</a:t>
            </a:r>
            <a:r>
              <a:rPr lang="en-US" dirty="0" smtClean="0"/>
              <a:t>, 2010)</a:t>
            </a:r>
            <a:endParaRPr lang="en-US" dirty="0"/>
          </a:p>
        </p:txBody>
      </p:sp>
      <p:sp>
        <p:nvSpPr>
          <p:cNvPr id="2" name="Title 1"/>
          <p:cNvSpPr>
            <a:spLocks noGrp="1"/>
          </p:cNvSpPr>
          <p:nvPr>
            <p:ph type="title"/>
          </p:nvPr>
        </p:nvSpPr>
        <p:spPr/>
        <p:txBody>
          <a:bodyPr/>
          <a:lstStyle/>
          <a:p>
            <a:r>
              <a:rPr lang="en-US" dirty="0" smtClean="0"/>
              <a:t>Teacher Identity in EMI</a:t>
            </a:r>
            <a:endParaRPr lang="en-US" dirty="0"/>
          </a:p>
        </p:txBody>
      </p:sp>
    </p:spTree>
    <p:extLst>
      <p:ext uri="{BB962C8B-B14F-4D97-AF65-F5344CB8AC3E}">
        <p14:creationId xmlns:p14="http://schemas.microsoft.com/office/powerpoint/2010/main" val="14230082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Irregularities in teacher-student behavior could at first look like “teacher is less professional or respected”</a:t>
            </a:r>
          </a:p>
          <a:p>
            <a:pPr lvl="1"/>
            <a:r>
              <a:rPr lang="en-US" dirty="0" smtClean="0"/>
              <a:t>Professors were interrupted and corrected</a:t>
            </a:r>
          </a:p>
          <a:p>
            <a:pPr lvl="1"/>
            <a:r>
              <a:rPr lang="en-US" dirty="0" smtClean="0"/>
              <a:t>Professors self-corrected</a:t>
            </a:r>
          </a:p>
          <a:p>
            <a:r>
              <a:rPr lang="en-US" dirty="0" smtClean="0"/>
              <a:t>But, professors reported no change in perceived professional identity</a:t>
            </a:r>
          </a:p>
          <a:p>
            <a:pPr lvl="1"/>
            <a:r>
              <a:rPr lang="en-US" dirty="0" smtClean="0"/>
              <a:t>Secure in their content knowledge</a:t>
            </a:r>
          </a:p>
          <a:p>
            <a:pPr lvl="1"/>
            <a:r>
              <a:rPr lang="en-US" dirty="0" smtClean="0"/>
              <a:t>Secure in their position in the institutional hierarchy</a:t>
            </a:r>
          </a:p>
          <a:p>
            <a:pPr lvl="1"/>
            <a:r>
              <a:rPr lang="en-US" dirty="0" smtClean="0"/>
              <a:t>Felt comfortable doing linguistically what was needed to make content clear (House &amp; </a:t>
            </a:r>
            <a:r>
              <a:rPr lang="en-US" dirty="0" err="1" smtClean="0"/>
              <a:t>Lévy-Tödter</a:t>
            </a:r>
            <a:r>
              <a:rPr lang="en-US" dirty="0" smtClean="0"/>
              <a:t>, 2011)</a:t>
            </a:r>
            <a:endParaRPr lang="en-US" dirty="0"/>
          </a:p>
        </p:txBody>
      </p:sp>
      <p:sp>
        <p:nvSpPr>
          <p:cNvPr id="2" name="Title 1"/>
          <p:cNvSpPr>
            <a:spLocks noGrp="1"/>
          </p:cNvSpPr>
          <p:nvPr>
            <p:ph type="title"/>
          </p:nvPr>
        </p:nvSpPr>
        <p:spPr/>
        <p:txBody>
          <a:bodyPr/>
          <a:lstStyle/>
          <a:p>
            <a:r>
              <a:rPr lang="en-US" dirty="0" smtClean="0"/>
              <a:t>Teacher Identity in EMI: studies</a:t>
            </a:r>
            <a:endParaRPr lang="en-US" dirty="0"/>
          </a:p>
        </p:txBody>
      </p:sp>
    </p:spTree>
    <p:extLst>
      <p:ext uri="{BB962C8B-B14F-4D97-AF65-F5344CB8AC3E}">
        <p14:creationId xmlns:p14="http://schemas.microsoft.com/office/powerpoint/2010/main" val="24518722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Danish lecturer who got training in English before EMI</a:t>
            </a:r>
          </a:p>
          <a:p>
            <a:r>
              <a:rPr lang="en-US" dirty="0" smtClean="0"/>
              <a:t>Was highly proficient but self-conscious of language ability</a:t>
            </a:r>
          </a:p>
          <a:p>
            <a:r>
              <a:rPr lang="en-US" dirty="0" smtClean="0"/>
              <a:t>“over-reflected” and tripped herself up in lecturing</a:t>
            </a:r>
          </a:p>
          <a:p>
            <a:pPr lvl="1"/>
            <a:r>
              <a:rPr lang="en-US" dirty="0" smtClean="0"/>
              <a:t>Thought a lot about her language use while teaching</a:t>
            </a:r>
          </a:p>
          <a:p>
            <a:pPr lvl="1"/>
            <a:r>
              <a:rPr lang="en-US" dirty="0" smtClean="0"/>
              <a:t>Focused extensively on self-correcting language use</a:t>
            </a:r>
          </a:p>
          <a:p>
            <a:pPr lvl="1"/>
            <a:r>
              <a:rPr lang="en-US" dirty="0" smtClean="0"/>
              <a:t>Lost train of thought for teaching</a:t>
            </a:r>
          </a:p>
          <a:p>
            <a:pPr lvl="1"/>
            <a:r>
              <a:rPr lang="en-US" dirty="0" smtClean="0"/>
              <a:t>Felt flustered at losing train of thought</a:t>
            </a:r>
          </a:p>
          <a:p>
            <a:pPr lvl="1"/>
            <a:r>
              <a:rPr lang="en-US" dirty="0" smtClean="0"/>
              <a:t>Repeated process</a:t>
            </a:r>
          </a:p>
          <a:p>
            <a:r>
              <a:rPr lang="en-US" dirty="0" smtClean="0"/>
              <a:t>Over-reflecting caused her fears about EMI lecturing to be borne out (Westbrook &amp; </a:t>
            </a:r>
            <a:r>
              <a:rPr lang="en-US" dirty="0" err="1" smtClean="0"/>
              <a:t>Henrisken</a:t>
            </a:r>
            <a:r>
              <a:rPr lang="en-US" dirty="0" smtClean="0"/>
              <a:t>, 2011)</a:t>
            </a:r>
          </a:p>
        </p:txBody>
      </p:sp>
      <p:sp>
        <p:nvSpPr>
          <p:cNvPr id="2" name="Title 1"/>
          <p:cNvSpPr>
            <a:spLocks noGrp="1"/>
          </p:cNvSpPr>
          <p:nvPr>
            <p:ph type="title"/>
          </p:nvPr>
        </p:nvSpPr>
        <p:spPr/>
        <p:txBody>
          <a:bodyPr/>
          <a:lstStyle/>
          <a:p>
            <a:r>
              <a:rPr lang="en-US" dirty="0" smtClean="0"/>
              <a:t>Teacher Identity in EMI: studies</a:t>
            </a:r>
            <a:endParaRPr lang="en-US" dirty="0"/>
          </a:p>
        </p:txBody>
      </p:sp>
    </p:spTree>
    <p:extLst>
      <p:ext uri="{BB962C8B-B14F-4D97-AF65-F5344CB8AC3E}">
        <p14:creationId xmlns:p14="http://schemas.microsoft.com/office/powerpoint/2010/main" val="38191563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Teachers in </a:t>
            </a:r>
            <a:r>
              <a:rPr lang="en-US" dirty="0" err="1" smtClean="0"/>
              <a:t>Soren</a:t>
            </a:r>
            <a:r>
              <a:rPr lang="en-US" dirty="0" smtClean="0"/>
              <a:t> (2013) study are not worried by imperfect language use</a:t>
            </a:r>
          </a:p>
          <a:p>
            <a:pPr lvl="1"/>
            <a:r>
              <a:rPr lang="en-US" dirty="0" smtClean="0"/>
              <a:t>“these lecturers rely on a triangle of knowledge that is composed of their preparation, experience, and multiple levels of knowledge and expertise” (p. 135)</a:t>
            </a:r>
          </a:p>
          <a:p>
            <a:pPr lvl="1">
              <a:buNone/>
            </a:pPr>
            <a:endParaRPr lang="en-US" dirty="0" smtClean="0"/>
          </a:p>
          <a:p>
            <a:r>
              <a:rPr lang="en-US" dirty="0" smtClean="0"/>
              <a:t>But the changing skill sets of students does lead teachers to question their responsibilities and thus identity</a:t>
            </a:r>
          </a:p>
          <a:p>
            <a:pPr lvl="1"/>
            <a:r>
              <a:rPr lang="en-US" dirty="0" smtClean="0"/>
              <a:t>Content teacher or trainer in academic skills, basic field knowledge?</a:t>
            </a:r>
          </a:p>
          <a:p>
            <a:pPr lvl="1"/>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Younger instructors often more likely to have positive attitudes toward EMI</a:t>
            </a:r>
          </a:p>
          <a:p>
            <a:endParaRPr lang="en-US" dirty="0" smtClean="0"/>
          </a:p>
          <a:p>
            <a:r>
              <a:rPr lang="en-US" dirty="0" smtClean="0"/>
              <a:t>But, </a:t>
            </a:r>
            <a:r>
              <a:rPr lang="en-US" dirty="0" err="1" smtClean="0"/>
              <a:t>Soren</a:t>
            </a:r>
            <a:r>
              <a:rPr lang="en-US" dirty="0" smtClean="0"/>
              <a:t> (2013) finds opposite</a:t>
            </a:r>
          </a:p>
          <a:p>
            <a:r>
              <a:rPr lang="en-US" dirty="0" smtClean="0"/>
              <a:t>Older instructors with more experience in EMI have fewer concerns on the difficulties of EMI</a:t>
            </a:r>
          </a:p>
          <a:p>
            <a:pPr lvl="1"/>
            <a:r>
              <a:rPr lang="en-US" dirty="0" smtClean="0"/>
              <a:t>Already experienced in teaching when transitioning to EMI</a:t>
            </a:r>
          </a:p>
          <a:p>
            <a:pPr lvl="1"/>
            <a:r>
              <a:rPr lang="en-US" dirty="0" smtClean="0"/>
              <a:t>Already felt established professionally</a:t>
            </a:r>
          </a:p>
          <a:p>
            <a:endParaRPr lang="en-US" dirty="0" smtClean="0"/>
          </a:p>
          <a:p>
            <a:r>
              <a:rPr lang="en-US" dirty="0" smtClean="0"/>
              <a:t>Younger instructors not yet established, more insecure</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Theory</a:t>
            </a:r>
          </a:p>
          <a:p>
            <a:pPr lvl="1"/>
            <a:r>
              <a:rPr lang="en-US" dirty="0" smtClean="0"/>
              <a:t>Identity</a:t>
            </a:r>
          </a:p>
          <a:p>
            <a:pPr lvl="1"/>
            <a:r>
              <a:rPr lang="en-US" dirty="0" smtClean="0"/>
              <a:t>Communities of Practice</a:t>
            </a:r>
          </a:p>
          <a:p>
            <a:r>
              <a:rPr lang="en-US" dirty="0" smtClean="0"/>
              <a:t>Studies</a:t>
            </a:r>
          </a:p>
          <a:p>
            <a:pPr lvl="1"/>
            <a:r>
              <a:rPr lang="en-US" dirty="0" smtClean="0"/>
              <a:t>Teacher/professional identity</a:t>
            </a:r>
          </a:p>
          <a:p>
            <a:pPr lvl="1"/>
            <a:r>
              <a:rPr lang="en-US" dirty="0" smtClean="0"/>
              <a:t>L2 user identity</a:t>
            </a:r>
          </a:p>
          <a:p>
            <a:pPr lvl="1"/>
            <a:r>
              <a:rPr lang="en-US" dirty="0" smtClean="0"/>
              <a:t>Student affect</a:t>
            </a:r>
          </a:p>
          <a:p>
            <a:r>
              <a:rPr lang="en-US" dirty="0" smtClean="0"/>
              <a:t>Considerations of affect and identity in EMI</a:t>
            </a:r>
          </a:p>
          <a:p>
            <a:endParaRPr lang="en-US" dirty="0"/>
          </a:p>
        </p:txBody>
      </p:sp>
      <p:sp>
        <p:nvSpPr>
          <p:cNvPr id="3" name="Title 2"/>
          <p:cNvSpPr>
            <a:spLocks noGrp="1"/>
          </p:cNvSpPr>
          <p:nvPr>
            <p:ph type="title"/>
          </p:nvPr>
        </p:nvSpPr>
        <p:spPr/>
        <p:txBody>
          <a:bodyPr/>
          <a:lstStyle/>
          <a:p>
            <a:r>
              <a:rPr lang="en-US" dirty="0" smtClean="0"/>
              <a:t>Affect and Identity in EMI</a:t>
            </a:r>
            <a:endParaRPr lang="en-US" dirty="0"/>
          </a:p>
        </p:txBody>
      </p:sp>
    </p:spTree>
    <p:extLst>
      <p:ext uri="{BB962C8B-B14F-4D97-AF65-F5344CB8AC3E}">
        <p14:creationId xmlns:p14="http://schemas.microsoft.com/office/powerpoint/2010/main" val="22584410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Cultural: Denmark’s educational culture</a:t>
            </a:r>
          </a:p>
          <a:p>
            <a:pPr lvl="1"/>
            <a:r>
              <a:rPr lang="en-US" dirty="0" smtClean="0"/>
              <a:t>Democratic</a:t>
            </a:r>
          </a:p>
          <a:p>
            <a:pPr lvl="1"/>
            <a:r>
              <a:rPr lang="en-US" dirty="0" smtClean="0"/>
              <a:t>Promotes analysis, inquiry</a:t>
            </a:r>
          </a:p>
          <a:p>
            <a:pPr lvl="1"/>
            <a:r>
              <a:rPr lang="en-US" dirty="0" smtClean="0"/>
              <a:t>Allows questioning and challenging teachers’ professional expertise</a:t>
            </a:r>
          </a:p>
          <a:p>
            <a:pPr lvl="1"/>
            <a:endParaRPr lang="en-US" dirty="0" smtClean="0"/>
          </a:p>
          <a:p>
            <a:pPr lvl="1"/>
            <a:r>
              <a:rPr lang="en-US" dirty="0" smtClean="0"/>
              <a:t>Danish teachers in this study were not worried about being challenged due to their English; they were used to being challenged just for being teachers</a:t>
            </a:r>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Resentment at using English to teach? Not in </a:t>
            </a:r>
            <a:r>
              <a:rPr lang="en-US" dirty="0" err="1" smtClean="0"/>
              <a:t>Soren</a:t>
            </a:r>
            <a:r>
              <a:rPr lang="en-US" dirty="0" smtClean="0"/>
              <a:t> (2013)</a:t>
            </a:r>
          </a:p>
          <a:p>
            <a:pPr>
              <a:buNone/>
            </a:pPr>
            <a:endParaRPr lang="en-US" dirty="0" smtClean="0"/>
          </a:p>
          <a:p>
            <a:pPr lvl="1"/>
            <a:r>
              <a:rPr lang="en-US" dirty="0" smtClean="0"/>
              <a:t>Seems natural to use English because of its global status</a:t>
            </a:r>
          </a:p>
          <a:p>
            <a:pPr lvl="1"/>
            <a:endParaRPr lang="en-US" dirty="0" smtClean="0"/>
          </a:p>
          <a:p>
            <a:pPr lvl="1"/>
            <a:r>
              <a:rPr lang="en-US" dirty="0" smtClean="0"/>
              <a:t>In some fields, English has been required for a long time already informally, just to keep up to date</a:t>
            </a:r>
          </a:p>
          <a:p>
            <a:pPr lvl="1"/>
            <a:endParaRPr lang="en-US" dirty="0" smtClean="0"/>
          </a:p>
          <a:p>
            <a:pPr lvl="1"/>
            <a:r>
              <a:rPr lang="en-US" dirty="0" smtClean="0"/>
              <a:t>More comfortable discussing the field in English than in Danish</a:t>
            </a:r>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Many not worried about improving language</a:t>
            </a:r>
          </a:p>
          <a:p>
            <a:endParaRPr lang="en-US" dirty="0" smtClean="0"/>
          </a:p>
          <a:p>
            <a:r>
              <a:rPr lang="en-US" dirty="0" smtClean="0"/>
              <a:t>Had already passed institutional proficiency test, may have led to confidence (roughly equivalent to C1 CEFR)</a:t>
            </a:r>
          </a:p>
          <a:p>
            <a:endParaRPr lang="en-US" dirty="0" smtClean="0"/>
          </a:p>
          <a:p>
            <a:r>
              <a:rPr lang="en-US" dirty="0" smtClean="0"/>
              <a:t>Most important: to be accurate with field jargon</a:t>
            </a:r>
          </a:p>
          <a:p>
            <a:endParaRPr lang="en-US" dirty="0" smtClean="0"/>
          </a:p>
          <a:p>
            <a:r>
              <a:rPr lang="en-US" dirty="0" smtClean="0"/>
              <a:t>This is field specific; often true in sciences (Chung &amp; Nation, 2003; </a:t>
            </a:r>
            <a:r>
              <a:rPr lang="en-US" dirty="0" err="1" smtClean="0"/>
              <a:t>Pecorari</a:t>
            </a:r>
            <a:r>
              <a:rPr lang="en-US" dirty="0" smtClean="0"/>
              <a:t> et al., 2011); less true in law</a:t>
            </a:r>
          </a:p>
          <a:p>
            <a:endParaRPr lang="en-US" dirty="0" smtClean="0"/>
          </a:p>
          <a:p>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When teachers accept their English as it is, they use these strategies to compensate:</a:t>
            </a:r>
          </a:p>
          <a:p>
            <a:pPr>
              <a:buNone/>
            </a:pPr>
            <a:endParaRPr lang="en-US" dirty="0" smtClean="0"/>
          </a:p>
          <a:p>
            <a:r>
              <a:rPr lang="en-US" dirty="0" smtClean="0"/>
              <a:t>More visuals when lecturing</a:t>
            </a:r>
          </a:p>
          <a:p>
            <a:r>
              <a:rPr lang="en-US" dirty="0" smtClean="0"/>
              <a:t>More detailed </a:t>
            </a:r>
            <a:r>
              <a:rPr lang="en-US" dirty="0" err="1" smtClean="0"/>
              <a:t>powerpoints</a:t>
            </a:r>
            <a:endParaRPr lang="en-US" dirty="0" smtClean="0"/>
          </a:p>
          <a:p>
            <a:r>
              <a:rPr lang="en-US" dirty="0" smtClean="0"/>
              <a:t>Asking students for help with word choice, etc.</a:t>
            </a:r>
            <a:endParaRPr lang="en-US" dirty="0"/>
          </a:p>
        </p:txBody>
      </p:sp>
      <p:sp>
        <p:nvSpPr>
          <p:cNvPr id="3" name="Title 2"/>
          <p:cNvSpPr>
            <a:spLocks noGrp="1"/>
          </p:cNvSpPr>
          <p:nvPr>
            <p:ph type="title"/>
          </p:nvPr>
        </p:nvSpPr>
        <p:spPr/>
        <p:txBody>
          <a:bodyPr/>
          <a:lstStyle/>
          <a:p>
            <a:r>
              <a:rPr lang="en-US" dirty="0" smtClean="0"/>
              <a:t>Teacher Identity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7"/>
            <a:ext cx="10972800" cy="3732097"/>
          </a:xfrm>
        </p:spPr>
        <p:txBody>
          <a:bodyPr>
            <a:normAutofit/>
          </a:bodyPr>
          <a:lstStyle/>
          <a:p>
            <a:r>
              <a:rPr lang="en-US" dirty="0" smtClean="0"/>
              <a:t>Much about teachers…</a:t>
            </a:r>
            <a:br>
              <a:rPr lang="en-US" dirty="0" smtClean="0"/>
            </a:br>
            <a:r>
              <a:rPr lang="en-US" dirty="0" smtClean="0"/>
              <a:t/>
            </a:r>
            <a:br>
              <a:rPr lang="en-US" dirty="0" smtClean="0"/>
            </a:br>
            <a:r>
              <a:rPr lang="en-US" dirty="0" smtClean="0"/>
              <a:t>What about students?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err="1" smtClean="0"/>
              <a:t>Hu</a:t>
            </a:r>
            <a:r>
              <a:rPr lang="en-US" dirty="0" smtClean="0"/>
              <a:t> &amp; Lei (2014), Chinese students in Business Administration EMI Program</a:t>
            </a:r>
          </a:p>
          <a:p>
            <a:pPr>
              <a:buNone/>
            </a:pPr>
            <a:endParaRPr lang="en-US" dirty="0" smtClean="0"/>
          </a:p>
          <a:p>
            <a:r>
              <a:rPr lang="en-US" dirty="0" smtClean="0"/>
              <a:t>Feel program’s stated language goals are not met</a:t>
            </a:r>
          </a:p>
          <a:p>
            <a:r>
              <a:rPr lang="en-US" dirty="0" smtClean="0"/>
              <a:t>Also feel they don’t adequately learn content because of low language proficiency of teachers and students</a:t>
            </a:r>
          </a:p>
          <a:p>
            <a:r>
              <a:rPr lang="en-US" dirty="0" smtClean="0"/>
              <a:t>Coping strategies caused problems</a:t>
            </a:r>
          </a:p>
          <a:p>
            <a:pPr lvl="1"/>
            <a:r>
              <a:rPr lang="en-US" dirty="0" smtClean="0"/>
              <a:t>Simplifying content </a:t>
            </a:r>
            <a:r>
              <a:rPr lang="en-US" dirty="0" smtClean="0">
                <a:sym typeface="Wingdings" pitchFamily="2" charset="2"/>
              </a:rPr>
              <a:t> less learning</a:t>
            </a:r>
          </a:p>
          <a:p>
            <a:pPr lvl="1"/>
            <a:r>
              <a:rPr lang="en-US" dirty="0" smtClean="0">
                <a:sym typeface="Wingdings" pitchFamily="2" charset="2"/>
              </a:rPr>
              <a:t>Switching to Chinese to explain  less English</a:t>
            </a:r>
            <a:endParaRPr lang="en-US" dirty="0" smtClean="0"/>
          </a:p>
          <a:p>
            <a:endParaRPr lang="en-US" dirty="0" smtClean="0"/>
          </a:p>
        </p:txBody>
      </p:sp>
      <p:sp>
        <p:nvSpPr>
          <p:cNvPr id="3" name="Title 2"/>
          <p:cNvSpPr>
            <a:spLocks noGrp="1"/>
          </p:cNvSpPr>
          <p:nvPr>
            <p:ph type="title"/>
          </p:nvPr>
        </p:nvSpPr>
        <p:spPr/>
        <p:txBody>
          <a:bodyPr/>
          <a:lstStyle/>
          <a:p>
            <a:r>
              <a:rPr lang="en-US" dirty="0" smtClean="0"/>
              <a:t>Student Affect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Chang (2010): 377 undergraduates in Taiwan</a:t>
            </a:r>
          </a:p>
          <a:p>
            <a:endParaRPr lang="en-US" dirty="0" smtClean="0"/>
          </a:p>
          <a:p>
            <a:r>
              <a:rPr lang="en-US" dirty="0" smtClean="0"/>
              <a:t>Self-reported low comprehension of lectures</a:t>
            </a:r>
          </a:p>
          <a:p>
            <a:r>
              <a:rPr lang="en-US" dirty="0" smtClean="0"/>
              <a:t>Very few asked questions during lectures or in meetings with instructors</a:t>
            </a:r>
          </a:p>
          <a:p>
            <a:r>
              <a:rPr lang="en-US" dirty="0" smtClean="0"/>
              <a:t>Still felt their English improved</a:t>
            </a:r>
          </a:p>
          <a:p>
            <a:r>
              <a:rPr lang="en-US" dirty="0" smtClean="0"/>
              <a:t>80% satisfied or neutral about program</a:t>
            </a:r>
          </a:p>
          <a:p>
            <a:endParaRPr lang="en-US" dirty="0" smtClean="0"/>
          </a:p>
          <a:p>
            <a:r>
              <a:rPr lang="en-US" dirty="0" smtClean="0"/>
              <a:t>But many dissatisfied with general English classes that accompanied program; they didn’t address difficult vocabulary or concepts of EMI</a:t>
            </a:r>
            <a:endParaRPr lang="en-US" dirty="0"/>
          </a:p>
        </p:txBody>
      </p:sp>
      <p:sp>
        <p:nvSpPr>
          <p:cNvPr id="3" name="Title 2"/>
          <p:cNvSpPr>
            <a:spLocks noGrp="1"/>
          </p:cNvSpPr>
          <p:nvPr>
            <p:ph type="title"/>
          </p:nvPr>
        </p:nvSpPr>
        <p:spPr/>
        <p:txBody>
          <a:bodyPr/>
          <a:lstStyle/>
          <a:p>
            <a:r>
              <a:rPr lang="en-US" dirty="0" smtClean="0"/>
              <a:t>Student Affect in EMI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Separation of national/cultural and professional identity</a:t>
            </a:r>
          </a:p>
          <a:p>
            <a:endParaRPr lang="en-US" dirty="0" smtClean="0"/>
          </a:p>
          <a:p>
            <a:r>
              <a:rPr lang="en-US" dirty="0" smtClean="0"/>
              <a:t>Resentment at being forced to use English</a:t>
            </a:r>
          </a:p>
          <a:p>
            <a:endParaRPr lang="en-US" dirty="0" smtClean="0"/>
          </a:p>
          <a:p>
            <a:endParaRPr lang="en-US" dirty="0"/>
          </a:p>
        </p:txBody>
      </p:sp>
      <p:sp>
        <p:nvSpPr>
          <p:cNvPr id="3" name="Title 2"/>
          <p:cNvSpPr>
            <a:spLocks noGrp="1"/>
          </p:cNvSpPr>
          <p:nvPr>
            <p:ph type="title"/>
          </p:nvPr>
        </p:nvSpPr>
        <p:spPr/>
        <p:txBody>
          <a:bodyPr/>
          <a:lstStyle/>
          <a:p>
            <a:r>
              <a:rPr lang="en-US" dirty="0" smtClean="0"/>
              <a:t>Considerations for Students and Teachers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Some instructors gradually lose ability to discuss their profession in the L1</a:t>
            </a:r>
          </a:p>
          <a:p>
            <a:r>
              <a:rPr lang="en-US" dirty="0" smtClean="0"/>
              <a:t>Some students never learn about it in L1</a:t>
            </a:r>
          </a:p>
          <a:p>
            <a:r>
              <a:rPr lang="en-US" dirty="0" smtClean="0"/>
              <a:t>Greater comfort using English for profession, L1 for social, other situations</a:t>
            </a:r>
            <a:endParaRPr lang="en-US" dirty="0"/>
          </a:p>
        </p:txBody>
      </p:sp>
      <p:sp>
        <p:nvSpPr>
          <p:cNvPr id="2" name="Title 1"/>
          <p:cNvSpPr>
            <a:spLocks noGrp="1"/>
          </p:cNvSpPr>
          <p:nvPr>
            <p:ph type="title"/>
          </p:nvPr>
        </p:nvSpPr>
        <p:spPr/>
        <p:txBody>
          <a:bodyPr>
            <a:normAutofit fontScale="90000"/>
          </a:bodyPr>
          <a:lstStyle/>
          <a:p>
            <a:r>
              <a:rPr lang="en-US" dirty="0" smtClean="0"/>
              <a:t>Separation of national and professional identity?</a:t>
            </a:r>
            <a:endParaRPr lang="en-US" dirty="0"/>
          </a:p>
        </p:txBody>
      </p:sp>
    </p:spTree>
    <p:extLst>
      <p:ext uri="{BB962C8B-B14F-4D97-AF65-F5344CB8AC3E}">
        <p14:creationId xmlns:p14="http://schemas.microsoft.com/office/powerpoint/2010/main" val="9429440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Students may resent the obstacle/barrier of needing more English just to learn their subject matter</a:t>
            </a:r>
          </a:p>
          <a:p>
            <a:r>
              <a:rPr lang="en-US" dirty="0" smtClean="0"/>
              <a:t>Instructors may resent the additional effort required and the changes needed to adapt to teaching and researching in English</a:t>
            </a:r>
          </a:p>
          <a:p>
            <a:endParaRPr lang="en-US" dirty="0" smtClean="0"/>
          </a:p>
          <a:p>
            <a:r>
              <a:rPr lang="en-US" dirty="0" smtClean="0"/>
              <a:t>May feel encroached upon culturally; more practice in English often = more consumption of English language media and therefore American, British, Canadian, Australian culture</a:t>
            </a:r>
            <a:endParaRPr lang="en-US" dirty="0"/>
          </a:p>
        </p:txBody>
      </p:sp>
      <p:sp>
        <p:nvSpPr>
          <p:cNvPr id="2" name="Title 1"/>
          <p:cNvSpPr>
            <a:spLocks noGrp="1"/>
          </p:cNvSpPr>
          <p:nvPr>
            <p:ph type="title"/>
          </p:nvPr>
        </p:nvSpPr>
        <p:spPr/>
        <p:txBody>
          <a:bodyPr>
            <a:normAutofit fontScale="90000"/>
          </a:bodyPr>
          <a:lstStyle/>
          <a:p>
            <a:r>
              <a:rPr lang="en-US" dirty="0" smtClean="0"/>
              <a:t>Resentment at having to learn or use another language</a:t>
            </a:r>
            <a:endParaRPr lang="en-US" dirty="0"/>
          </a:p>
        </p:txBody>
      </p:sp>
    </p:spTree>
    <p:extLst>
      <p:ext uri="{BB962C8B-B14F-4D97-AF65-F5344CB8AC3E}">
        <p14:creationId xmlns:p14="http://schemas.microsoft.com/office/powerpoint/2010/main" val="41243704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Move from L1 to L2 can </a:t>
            </a:r>
          </a:p>
          <a:p>
            <a:r>
              <a:rPr lang="en-US" dirty="0" smtClean="0"/>
              <a:t>reduce teacher’s feeling of “authority”</a:t>
            </a:r>
          </a:p>
          <a:p>
            <a:r>
              <a:rPr lang="en-US" dirty="0" smtClean="0"/>
              <a:t>Reduce teacher’s confidence to effectively transmit information</a:t>
            </a:r>
          </a:p>
          <a:p>
            <a:endParaRPr lang="en-US" dirty="0"/>
          </a:p>
          <a:p>
            <a:pPr marL="0" indent="0">
              <a:buNone/>
            </a:pPr>
            <a:r>
              <a:rPr lang="en-US" dirty="0" smtClean="0"/>
              <a:t>BUT</a:t>
            </a:r>
          </a:p>
          <a:p>
            <a:pPr marL="0" indent="0">
              <a:buNone/>
            </a:pPr>
            <a:r>
              <a:rPr lang="en-US" dirty="0" smtClean="0"/>
              <a:t>This assumes a transmission model of education</a:t>
            </a:r>
          </a:p>
          <a:p>
            <a:pPr marL="0" indent="0">
              <a:buNone/>
            </a:pPr>
            <a:r>
              <a:rPr lang="en-US" dirty="0" smtClean="0"/>
              <a:t>TEACHER AUTHORITY</a:t>
            </a:r>
            <a:r>
              <a:rPr lang="en-US" dirty="0" smtClean="0">
                <a:sym typeface="Wingdings"/>
              </a:rPr>
              <a:t>IMPORTANT INFORMATION TO STUDENTS</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Teacher Identity in EMI: </a:t>
            </a:r>
            <a:r>
              <a:rPr lang="en-US" dirty="0" err="1" smtClean="0"/>
              <a:t>Gustafsson</a:t>
            </a:r>
            <a:r>
              <a:rPr lang="en-US" dirty="0" smtClean="0"/>
              <a:t> &amp; </a:t>
            </a:r>
            <a:r>
              <a:rPr lang="en-US" dirty="0" err="1" smtClean="0"/>
              <a:t>Raisanen</a:t>
            </a:r>
            <a:r>
              <a:rPr lang="en-US" dirty="0" smtClean="0"/>
              <a:t> 2006</a:t>
            </a:r>
            <a:endParaRPr lang="en-US" dirty="0"/>
          </a:p>
        </p:txBody>
      </p:sp>
    </p:spTree>
    <p:extLst>
      <p:ext uri="{BB962C8B-B14F-4D97-AF65-F5344CB8AC3E}">
        <p14:creationId xmlns:p14="http://schemas.microsoft.com/office/powerpoint/2010/main" val="34856609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8113" y="1134023"/>
            <a:ext cx="11769631" cy="5465988"/>
          </a:xfrm>
        </p:spPr>
        <p:txBody>
          <a:bodyPr>
            <a:normAutofit/>
          </a:bodyPr>
          <a:lstStyle/>
          <a:p>
            <a:r>
              <a:rPr lang="en-US" dirty="0" smtClean="0"/>
              <a:t>Affect and Identity in EMI</a:t>
            </a:r>
          </a:p>
          <a:p>
            <a:endParaRPr lang="en-US" dirty="0"/>
          </a:p>
          <a:p>
            <a:r>
              <a:rPr lang="en-US" dirty="0" smtClean="0"/>
              <a:t>Identity: dynamic, changes with context</a:t>
            </a:r>
          </a:p>
          <a:p>
            <a:endParaRPr lang="en-US" dirty="0"/>
          </a:p>
          <a:p>
            <a:r>
              <a:rPr lang="en-US" dirty="0" smtClean="0"/>
              <a:t>Teacher identity: content area expertise, pedagogical expertise, (and English expertise?)</a:t>
            </a:r>
          </a:p>
          <a:p>
            <a:endParaRPr lang="en-US" dirty="0"/>
          </a:p>
          <a:p>
            <a:r>
              <a:rPr lang="en-US" dirty="0" smtClean="0"/>
              <a:t>Communities of Practice: build identity</a:t>
            </a:r>
          </a:p>
          <a:p>
            <a:endParaRPr lang="en-US" dirty="0"/>
          </a:p>
          <a:p>
            <a:r>
              <a:rPr lang="en-US" dirty="0" smtClean="0"/>
              <a:t>Affect: separation of national/cultural and professional identity; possible resentment of requirement to use English</a:t>
            </a:r>
          </a:p>
        </p:txBody>
      </p:sp>
      <p:sp>
        <p:nvSpPr>
          <p:cNvPr id="3" name="Title 2"/>
          <p:cNvSpPr>
            <a:spLocks noGrp="1"/>
          </p:cNvSpPr>
          <p:nvPr>
            <p:ph type="title"/>
          </p:nvPr>
        </p:nvSpPr>
        <p:spPr>
          <a:xfrm>
            <a:off x="609600" y="127218"/>
            <a:ext cx="10972800" cy="1143000"/>
          </a:xfrm>
        </p:spPr>
        <p:txBody>
          <a:bodyPr/>
          <a:lstStyle/>
          <a:p>
            <a:r>
              <a:rPr lang="en-US" dirty="0" smtClean="0"/>
              <a:t>Summary</a:t>
            </a:r>
            <a:endParaRPr lang="en-US" dirty="0"/>
          </a:p>
        </p:txBody>
      </p:sp>
    </p:spTree>
    <p:extLst>
      <p:ext uri="{BB962C8B-B14F-4D97-AF65-F5344CB8AC3E}">
        <p14:creationId xmlns:p14="http://schemas.microsoft.com/office/powerpoint/2010/main" val="5627335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4499" y="1235727"/>
            <a:ext cx="11715761" cy="5423470"/>
          </a:xfrm>
        </p:spPr>
        <p:txBody>
          <a:bodyPr>
            <a:normAutofit fontScale="92500" lnSpcReduction="20000"/>
          </a:bodyPr>
          <a:lstStyle/>
          <a:p>
            <a:r>
              <a:rPr lang="en-US" dirty="0" err="1"/>
              <a:t>Akkerman</a:t>
            </a:r>
            <a:r>
              <a:rPr lang="en-US" dirty="0"/>
              <a:t>, S. F., &amp; Meijer, P. C. (2011). A dialogical approach to conceptualizing teacher identity. </a:t>
            </a:r>
            <a:r>
              <a:rPr lang="en-US" i="1" dirty="0"/>
              <a:t>Teaching and teacher education</a:t>
            </a:r>
            <a:r>
              <a:rPr lang="en-US" dirty="0"/>
              <a:t>, </a:t>
            </a:r>
            <a:r>
              <a:rPr lang="en-US" i="1" dirty="0"/>
              <a:t>27</a:t>
            </a:r>
            <a:r>
              <a:rPr lang="en-US" dirty="0"/>
              <a:t>(2), 308-319</a:t>
            </a:r>
            <a:r>
              <a:rPr lang="en-US" dirty="0" smtClean="0"/>
              <a:t>.</a:t>
            </a:r>
          </a:p>
          <a:p>
            <a:r>
              <a:rPr lang="en-US" dirty="0"/>
              <a:t>Archer, </a:t>
            </a:r>
            <a:r>
              <a:rPr lang="en-US" dirty="0" smtClean="0"/>
              <a:t>L. (2008).  The new neoliberal subjects? Young/</a:t>
            </a:r>
            <a:r>
              <a:rPr lang="en-US" dirty="0" err="1" smtClean="0"/>
              <a:t>er</a:t>
            </a:r>
            <a:r>
              <a:rPr lang="en-US" dirty="0" smtClean="0"/>
              <a:t> academics’ constructions of professional identity.  </a:t>
            </a:r>
            <a:r>
              <a:rPr lang="en-US" i="1" dirty="0" smtClean="0"/>
              <a:t>Journal of Education Policy, 23</a:t>
            </a:r>
            <a:r>
              <a:rPr lang="en-US" dirty="0" smtClean="0"/>
              <a:t>(3), 265-285.</a:t>
            </a:r>
          </a:p>
          <a:p>
            <a:r>
              <a:rPr lang="en-US" dirty="0" err="1" smtClean="0"/>
              <a:t>Beijaard</a:t>
            </a:r>
            <a:r>
              <a:rPr lang="en-US" dirty="0" smtClean="0"/>
              <a:t>, D., </a:t>
            </a:r>
            <a:r>
              <a:rPr lang="en-US" dirty="0" err="1" smtClean="0"/>
              <a:t>Verloop</a:t>
            </a:r>
            <a:r>
              <a:rPr lang="en-US" dirty="0" smtClean="0"/>
              <a:t>, N., &amp; </a:t>
            </a:r>
            <a:r>
              <a:rPr lang="en-US" dirty="0" err="1" smtClean="0"/>
              <a:t>Vermunt</a:t>
            </a:r>
            <a:r>
              <a:rPr lang="en-US" dirty="0" smtClean="0"/>
              <a:t>, J.D. (2000). Teachers perceptions of professional identity: An exploratory study from a personal knowledge perspective.  </a:t>
            </a:r>
            <a:r>
              <a:rPr lang="en-US" i="1" dirty="0" smtClean="0"/>
              <a:t>Teaching and Teacher Education, 16</a:t>
            </a:r>
            <a:r>
              <a:rPr lang="en-US" dirty="0" smtClean="0"/>
              <a:t>(7), 749-764.</a:t>
            </a:r>
          </a:p>
          <a:p>
            <a:r>
              <a:rPr lang="en-US" dirty="0" smtClean="0"/>
              <a:t>Bourdieu, P. (1991).  </a:t>
            </a:r>
            <a:r>
              <a:rPr lang="en-US" i="1" dirty="0" smtClean="0"/>
              <a:t>Language and Symbolic Power</a:t>
            </a:r>
            <a:r>
              <a:rPr lang="en-US" dirty="0" smtClean="0"/>
              <a:t>.  Cambridge, MA: Harvard University Press.</a:t>
            </a:r>
          </a:p>
          <a:p>
            <a:r>
              <a:rPr lang="en-US" dirty="0" smtClean="0"/>
              <a:t>Chang, Y.-Y. </a:t>
            </a:r>
            <a:r>
              <a:rPr lang="en-US" dirty="0"/>
              <a:t>(</a:t>
            </a:r>
            <a:r>
              <a:rPr lang="en-US" dirty="0" smtClean="0"/>
              <a:t>2010).  English-medium instruction for subject courses in tertiary education: Reactions fro Taiwanese undergraduate students. </a:t>
            </a:r>
            <a:r>
              <a:rPr lang="en-US" i="1" dirty="0" smtClean="0"/>
              <a:t>Taiwan International ESP Journal, 2</a:t>
            </a:r>
            <a:r>
              <a:rPr lang="en-US" dirty="0" smtClean="0"/>
              <a:t>(1), 55-84.</a:t>
            </a:r>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28613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Chung, T.M. &amp; Nation, P. (2003).  Technical vocabulary in </a:t>
            </a:r>
            <a:r>
              <a:rPr lang="en-US" dirty="0" err="1"/>
              <a:t>specialised</a:t>
            </a:r>
            <a:r>
              <a:rPr lang="en-US" dirty="0"/>
              <a:t> texts. </a:t>
            </a:r>
            <a:r>
              <a:rPr lang="en-US" i="1" dirty="0"/>
              <a:t>Reading in a Foreign Language</a:t>
            </a:r>
            <a:r>
              <a:rPr lang="en-US" dirty="0"/>
              <a:t>, </a:t>
            </a:r>
            <a:r>
              <a:rPr lang="en-US" i="1" dirty="0"/>
              <a:t>15</a:t>
            </a:r>
            <a:r>
              <a:rPr lang="en-US" dirty="0"/>
              <a:t>(2), 103-116.</a:t>
            </a:r>
          </a:p>
          <a:p>
            <a:r>
              <a:rPr lang="en-US" dirty="0"/>
              <a:t>Clegg, S.(2008).  Academic identities under threat?  </a:t>
            </a:r>
            <a:r>
              <a:rPr lang="en-US" i="1" dirty="0"/>
              <a:t>British Educational Research Journal, 34</a:t>
            </a:r>
            <a:r>
              <a:rPr lang="en-US" dirty="0"/>
              <a:t>(3), 329-345.</a:t>
            </a:r>
          </a:p>
          <a:p>
            <a:r>
              <a:rPr lang="en-US" dirty="0" err="1"/>
              <a:t>Gustafsson</a:t>
            </a:r>
            <a:r>
              <a:rPr lang="en-US" dirty="0"/>
              <a:t>, M. &amp; </a:t>
            </a:r>
            <a:r>
              <a:rPr lang="en-US" dirty="0" err="1"/>
              <a:t>Räisänin</a:t>
            </a:r>
            <a:r>
              <a:rPr lang="en-US" dirty="0"/>
              <a:t>, C. (2006). More than medium of Instruction: The Bologna Process and Teaching in English. </a:t>
            </a:r>
          </a:p>
          <a:p>
            <a:r>
              <a:rPr lang="en-US" dirty="0" smtClean="0"/>
              <a:t>Henkel</a:t>
            </a:r>
            <a:r>
              <a:rPr lang="en-US" dirty="0"/>
              <a:t>, M. (2000).  </a:t>
            </a:r>
            <a:r>
              <a:rPr lang="en-US" i="1" dirty="0"/>
              <a:t>Academic identities and policy change in higher education</a:t>
            </a:r>
            <a:r>
              <a:rPr lang="en-US" dirty="0"/>
              <a:t> (Vol. 46).  Jessica Kingsley Publishers.</a:t>
            </a:r>
          </a:p>
          <a:p>
            <a:endParaRPr lang="en-US" dirty="0"/>
          </a:p>
        </p:txBody>
      </p:sp>
      <p:sp>
        <p:nvSpPr>
          <p:cNvPr id="3" name="Title 2"/>
          <p:cNvSpPr>
            <a:spLocks noGrp="1"/>
          </p:cNvSpPr>
          <p:nvPr>
            <p:ph type="title"/>
          </p:nvPr>
        </p:nvSpPr>
        <p:spPr/>
        <p:txBody>
          <a:bodyPr/>
          <a:lstStyle/>
          <a:p>
            <a:r>
              <a:rPr lang="en-US" dirty="0" smtClean="0"/>
              <a:t>References (continued)</a:t>
            </a:r>
            <a:endParaRPr lang="en-US" dirty="0"/>
          </a:p>
        </p:txBody>
      </p:sp>
    </p:spTree>
    <p:extLst>
      <p:ext uri="{BB962C8B-B14F-4D97-AF65-F5344CB8AC3E}">
        <p14:creationId xmlns:p14="http://schemas.microsoft.com/office/powerpoint/2010/main" val="33240163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588" y="1086982"/>
            <a:ext cx="11567026" cy="5480679"/>
          </a:xfrm>
        </p:spPr>
        <p:txBody>
          <a:bodyPr>
            <a:normAutofit/>
          </a:bodyPr>
          <a:lstStyle/>
          <a:p>
            <a:r>
              <a:rPr lang="en-US" dirty="0" smtClean="0"/>
              <a:t>House, J. &amp; </a:t>
            </a:r>
            <a:r>
              <a:rPr lang="en-US" dirty="0" err="1" smtClean="0"/>
              <a:t>Lévy-Tödter</a:t>
            </a:r>
            <a:r>
              <a:rPr lang="en-US" dirty="0" smtClean="0"/>
              <a:t>, M. (2010).  Language, authority and face in academic English lingua franca advising sessions.  In J. House &amp; D. Meer (Eds.), </a:t>
            </a:r>
            <a:r>
              <a:rPr lang="en-US" i="1" dirty="0" err="1" smtClean="0"/>
              <a:t>Hochschulkommunikation</a:t>
            </a:r>
            <a:r>
              <a:rPr lang="en-US" i="1" dirty="0" smtClean="0"/>
              <a:t> in der Discussion</a:t>
            </a:r>
            <a:r>
              <a:rPr lang="en-US" dirty="0" smtClean="0"/>
              <a:t> (pp. 157-178).  Frankfurt: Peter Lang.</a:t>
            </a:r>
          </a:p>
          <a:p>
            <a:r>
              <a:rPr lang="en-US" dirty="0" smtClean="0"/>
              <a:t>Hu, G. &amp; Lei, J. (2014). English-medium instruction in Chinese higher education: a case study.  </a:t>
            </a:r>
            <a:r>
              <a:rPr lang="en-US" i="1" dirty="0" smtClean="0"/>
              <a:t>Higher Education, 67</a:t>
            </a:r>
            <a:r>
              <a:rPr lang="en-US" dirty="0" smtClean="0"/>
              <a:t>, 551-567.</a:t>
            </a:r>
          </a:p>
          <a:p>
            <a:r>
              <a:rPr lang="en-US" dirty="0" smtClean="0"/>
              <a:t>Jung, E. &amp; Hecht, M.L. (2004).  Elaborating the communication theory of identity:  Identity gaps and communication outcomes.  </a:t>
            </a:r>
            <a:r>
              <a:rPr lang="en-US" i="1" dirty="0" smtClean="0"/>
              <a:t>Communication Quarterly, 52</a:t>
            </a:r>
            <a:r>
              <a:rPr lang="en-US" dirty="0" smtClean="0"/>
              <a:t>(3), 265-283.</a:t>
            </a:r>
          </a:p>
          <a:p>
            <a:r>
              <a:rPr lang="en-US" dirty="0" err="1" smtClean="0"/>
              <a:t>Pavlenko</a:t>
            </a:r>
            <a:r>
              <a:rPr lang="en-US" dirty="0" smtClean="0"/>
              <a:t>, A. &amp; </a:t>
            </a:r>
            <a:r>
              <a:rPr lang="en-US" dirty="0" err="1" smtClean="0"/>
              <a:t>Blackledge</a:t>
            </a:r>
            <a:r>
              <a:rPr lang="en-US" dirty="0" smtClean="0"/>
              <a:t>, A.S. (2004). </a:t>
            </a:r>
            <a:r>
              <a:rPr lang="en-US" i="1" dirty="0" smtClean="0"/>
              <a:t>Negotiation of Identities in Multilingual Contexts. </a:t>
            </a:r>
            <a:r>
              <a:rPr lang="en-US" dirty="0" smtClean="0"/>
              <a:t>Bristol, UK: Multilingual Matters.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References (continued)</a:t>
            </a:r>
            <a:endParaRPr lang="en-US" dirty="0"/>
          </a:p>
        </p:txBody>
      </p:sp>
    </p:spTree>
    <p:extLst>
      <p:ext uri="{BB962C8B-B14F-4D97-AF65-F5344CB8AC3E}">
        <p14:creationId xmlns:p14="http://schemas.microsoft.com/office/powerpoint/2010/main" val="40096186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059" y="1481329"/>
            <a:ext cx="11853055" cy="5120658"/>
          </a:xfrm>
        </p:spPr>
        <p:txBody>
          <a:bodyPr>
            <a:normAutofit fontScale="92500" lnSpcReduction="10000"/>
          </a:bodyPr>
          <a:lstStyle/>
          <a:p>
            <a:r>
              <a:rPr lang="en-US" dirty="0" err="1"/>
              <a:t>Pecorari</a:t>
            </a:r>
            <a:r>
              <a:rPr lang="en-US" dirty="0"/>
              <a:t>, D., Shaw, P., Irvine, A., &amp; </a:t>
            </a:r>
            <a:r>
              <a:rPr lang="en-US" dirty="0" err="1"/>
              <a:t>Malström</a:t>
            </a:r>
            <a:r>
              <a:rPr lang="en-US" dirty="0"/>
              <a:t>, H. (2011).  English for Academic Purposes at Swedish universities:  teachers objectives and practices. </a:t>
            </a:r>
            <a:r>
              <a:rPr lang="en-US" i="1" dirty="0" err="1"/>
              <a:t>Ibérica</a:t>
            </a:r>
            <a:r>
              <a:rPr lang="en-US" i="1" dirty="0"/>
              <a:t>: </a:t>
            </a:r>
            <a:r>
              <a:rPr lang="en-US" i="1" dirty="0" err="1"/>
              <a:t>Revista</a:t>
            </a:r>
            <a:r>
              <a:rPr lang="en-US" i="1" dirty="0"/>
              <a:t> de la </a:t>
            </a:r>
            <a:r>
              <a:rPr lang="en-US" i="1" dirty="0" err="1"/>
              <a:t>Asociación</a:t>
            </a:r>
            <a:r>
              <a:rPr lang="en-US" i="1" dirty="0"/>
              <a:t> </a:t>
            </a:r>
            <a:r>
              <a:rPr lang="en-US" i="1" dirty="0" err="1"/>
              <a:t>Europea</a:t>
            </a:r>
            <a:r>
              <a:rPr lang="en-US" i="1" dirty="0"/>
              <a:t> de </a:t>
            </a:r>
            <a:r>
              <a:rPr lang="en-US" i="1" dirty="0" err="1"/>
              <a:t>Lenguas</a:t>
            </a:r>
            <a:r>
              <a:rPr lang="en-US" i="1" dirty="0"/>
              <a:t> </a:t>
            </a:r>
            <a:r>
              <a:rPr lang="en-US" i="1" dirty="0" err="1"/>
              <a:t>para</a:t>
            </a:r>
            <a:r>
              <a:rPr lang="en-US" i="1" dirty="0"/>
              <a:t> Fines </a:t>
            </a:r>
            <a:r>
              <a:rPr lang="en-US" i="1" dirty="0" err="1"/>
              <a:t>Espefícos</a:t>
            </a:r>
            <a:r>
              <a:rPr lang="en-US" i="1" dirty="0"/>
              <a:t> (AELFE), </a:t>
            </a:r>
            <a:r>
              <a:rPr lang="en-US" dirty="0"/>
              <a:t>(22), 55-78</a:t>
            </a:r>
            <a:r>
              <a:rPr lang="en-US" dirty="0" smtClean="0"/>
              <a:t>.</a:t>
            </a:r>
          </a:p>
          <a:p>
            <a:r>
              <a:rPr lang="en-US" dirty="0" err="1" smtClean="0"/>
              <a:t>Preisler</a:t>
            </a:r>
            <a:r>
              <a:rPr lang="en-US" dirty="0"/>
              <a:t>, B. (2008).  Teaching in a foreign language: Linguistic performance and academic authority in the international university.  In H. </a:t>
            </a:r>
            <a:r>
              <a:rPr lang="en-US" dirty="0" err="1"/>
              <a:t>Haberland</a:t>
            </a:r>
            <a:r>
              <a:rPr lang="en-US" dirty="0"/>
              <a:t>, J. Mortensen, A. </a:t>
            </a:r>
            <a:r>
              <a:rPr lang="en-US" dirty="0" err="1"/>
              <a:t>Fabricius</a:t>
            </a:r>
            <a:r>
              <a:rPr lang="en-US" dirty="0"/>
              <a:t>, B. </a:t>
            </a:r>
            <a:r>
              <a:rPr lang="en-US" dirty="0" err="1"/>
              <a:t>Presiler</a:t>
            </a:r>
            <a:r>
              <a:rPr lang="en-US" dirty="0"/>
              <a:t>, K. </a:t>
            </a:r>
            <a:r>
              <a:rPr lang="en-US" dirty="0" err="1"/>
              <a:t>Risager</a:t>
            </a:r>
            <a:r>
              <a:rPr lang="en-US" dirty="0"/>
              <a:t>, &amp; S. </a:t>
            </a:r>
            <a:r>
              <a:rPr lang="en-US" dirty="0" err="1"/>
              <a:t>Kjærbeck</a:t>
            </a:r>
            <a:r>
              <a:rPr lang="en-US" dirty="0"/>
              <a:t> (Eds.), </a:t>
            </a:r>
            <a:r>
              <a:rPr lang="en-US" i="1" dirty="0"/>
              <a:t>Higher Education in the Global Village</a:t>
            </a:r>
            <a:r>
              <a:rPr lang="en-US" dirty="0"/>
              <a:t>.  Department of Culture and Identity, Roskilde University</a:t>
            </a:r>
            <a:r>
              <a:rPr lang="en-US" dirty="0" smtClean="0"/>
              <a:t>.</a:t>
            </a:r>
          </a:p>
          <a:p>
            <a:r>
              <a:rPr lang="en-US" dirty="0"/>
              <a:t>Sachs, J. (2005). Teacher education and the development of professional identity: Learning to be a teacher. London, New York: </a:t>
            </a:r>
            <a:r>
              <a:rPr lang="en-US" dirty="0" err="1"/>
              <a:t>Routledge</a:t>
            </a:r>
            <a:r>
              <a:rPr lang="en-US" dirty="0"/>
              <a:t>.</a:t>
            </a:r>
          </a:p>
          <a:p>
            <a:r>
              <a:rPr lang="en-US" dirty="0" err="1"/>
              <a:t>Soren</a:t>
            </a:r>
            <a:r>
              <a:rPr lang="en-US" dirty="0"/>
              <a:t>, J.K. (2013).  </a:t>
            </a:r>
            <a:r>
              <a:rPr lang="en-US" i="1" dirty="0"/>
              <a:t>Teacher Identity in English-Medium Instruction: Teacher Cognitions from a Danish Tertiary Education Context.  </a:t>
            </a:r>
            <a:r>
              <a:rPr lang="en-US" dirty="0"/>
              <a:t>Ph.D. Dissertation, University of Copenhagen. </a:t>
            </a:r>
          </a:p>
          <a:p>
            <a:endParaRPr lang="en-US" dirty="0"/>
          </a:p>
        </p:txBody>
      </p:sp>
      <p:sp>
        <p:nvSpPr>
          <p:cNvPr id="3" name="Title 2"/>
          <p:cNvSpPr>
            <a:spLocks noGrp="1"/>
          </p:cNvSpPr>
          <p:nvPr>
            <p:ph type="title"/>
          </p:nvPr>
        </p:nvSpPr>
        <p:spPr/>
        <p:txBody>
          <a:bodyPr/>
          <a:lstStyle/>
          <a:p>
            <a:r>
              <a:rPr lang="en-US" dirty="0" smtClean="0"/>
              <a:t>References (continued)</a:t>
            </a:r>
            <a:endParaRPr lang="en-US" dirty="0"/>
          </a:p>
        </p:txBody>
      </p:sp>
    </p:spTree>
    <p:extLst>
      <p:ext uri="{BB962C8B-B14F-4D97-AF65-F5344CB8AC3E}">
        <p14:creationId xmlns:p14="http://schemas.microsoft.com/office/powerpoint/2010/main" val="416238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3147" y="1201401"/>
            <a:ext cx="11601349" cy="5377702"/>
          </a:xfrm>
        </p:spPr>
        <p:txBody>
          <a:bodyPr>
            <a:normAutofit fontScale="92500" lnSpcReduction="20000"/>
          </a:bodyPr>
          <a:lstStyle/>
          <a:p>
            <a:r>
              <a:rPr lang="en-US" dirty="0" err="1" smtClean="0"/>
              <a:t>Tenge</a:t>
            </a:r>
            <a:r>
              <a:rPr lang="en-US" dirty="0" smtClean="0"/>
              <a:t>, H. (2012). Wars of Words: Management Policy and Employee Practice at the International University. </a:t>
            </a:r>
            <a:r>
              <a:rPr lang="en-US" i="1" dirty="0" smtClean="0"/>
              <a:t>Tamara-Journal for Critical Organization Inquiry, 10</a:t>
            </a:r>
            <a:r>
              <a:rPr lang="en-US" dirty="0" smtClean="0"/>
              <a:t>(4), 5-15.</a:t>
            </a:r>
          </a:p>
          <a:p>
            <a:r>
              <a:rPr lang="en-US" dirty="0" smtClean="0"/>
              <a:t>Wenger</a:t>
            </a:r>
            <a:r>
              <a:rPr lang="en-US" dirty="0"/>
              <a:t>, E., McDermott, R. &amp; Snyder, W. M. (2002). </a:t>
            </a:r>
            <a:r>
              <a:rPr lang="en-US" i="1" dirty="0"/>
              <a:t>Cultivating Communities of Practice</a:t>
            </a:r>
            <a:r>
              <a:rPr lang="en-US" dirty="0"/>
              <a:t>.  Cambridge: Cambridge University Press.</a:t>
            </a:r>
          </a:p>
          <a:p>
            <a:r>
              <a:rPr lang="en-US" dirty="0" smtClean="0"/>
              <a:t>Westbrook P. </a:t>
            </a:r>
            <a:r>
              <a:rPr lang="en-US" dirty="0"/>
              <a:t>&amp; </a:t>
            </a:r>
            <a:r>
              <a:rPr lang="en-US" dirty="0" err="1"/>
              <a:t>Henrisken</a:t>
            </a:r>
            <a:r>
              <a:rPr lang="en-US" dirty="0" smtClean="0"/>
              <a:t>, B. (2011).  “Bridging the linguistics and affective gaps”-the impact of a short, tailor-made language course on a Danish university lecturer’s ability to lecture with confidence in English.  In R. </a:t>
            </a:r>
            <a:r>
              <a:rPr lang="en-US" dirty="0" err="1" smtClean="0"/>
              <a:t>Cancino</a:t>
            </a:r>
            <a:r>
              <a:rPr lang="en-US" dirty="0" smtClean="0"/>
              <a:t>, L. Dam &amp; K. </a:t>
            </a:r>
            <a:r>
              <a:rPr lang="en-US" dirty="0" err="1" smtClean="0"/>
              <a:t>Jæger</a:t>
            </a:r>
            <a:r>
              <a:rPr lang="en-US" dirty="0" smtClean="0"/>
              <a:t> (Eds.), </a:t>
            </a:r>
            <a:r>
              <a:rPr lang="en-US" i="1" dirty="0" smtClean="0"/>
              <a:t>Policies, principles, practices: New </a:t>
            </a:r>
            <a:r>
              <a:rPr lang="en-US" i="1" dirty="0" err="1" smtClean="0"/>
              <a:t>direcgtions</a:t>
            </a:r>
            <a:r>
              <a:rPr lang="en-US" i="1" dirty="0" smtClean="0"/>
              <a:t> in foreign language education in the era of educational globalization</a:t>
            </a:r>
            <a:r>
              <a:rPr lang="en-US" dirty="0" smtClean="0"/>
              <a:t> (Vol. 2011). </a:t>
            </a:r>
            <a:r>
              <a:rPr lang="en-US" dirty="0" err="1" smtClean="0"/>
              <a:t>Newcastly</a:t>
            </a:r>
            <a:r>
              <a:rPr lang="en-US" dirty="0" smtClean="0"/>
              <a:t> upon Tyne, UK: Cambridge Scholars Press.</a:t>
            </a:r>
            <a:endParaRPr lang="en-US" dirty="0"/>
          </a:p>
          <a:p>
            <a:r>
              <a:rPr lang="en-US" dirty="0" err="1" smtClean="0"/>
              <a:t>Whitchurch</a:t>
            </a:r>
            <a:r>
              <a:rPr lang="en-US" dirty="0" smtClean="0"/>
              <a:t>, C. </a:t>
            </a:r>
            <a:r>
              <a:rPr lang="en-US" dirty="0"/>
              <a:t>&amp; Gordon</a:t>
            </a:r>
            <a:r>
              <a:rPr lang="en-US" dirty="0" smtClean="0"/>
              <a:t>, G. (2010).  Diversifying academic and professional identities in higher education: Some management challenges.  </a:t>
            </a:r>
            <a:r>
              <a:rPr lang="en-US" i="1" dirty="0" smtClean="0"/>
              <a:t>Tertiary Education and Management, 16</a:t>
            </a:r>
            <a:r>
              <a:rPr lang="en-US" dirty="0" smtClean="0"/>
              <a:t>(2), 129-144.</a:t>
            </a:r>
            <a:endParaRPr lang="en-US" dirty="0"/>
          </a:p>
          <a:p>
            <a:endParaRPr lang="en-US" dirty="0"/>
          </a:p>
        </p:txBody>
      </p:sp>
      <p:sp>
        <p:nvSpPr>
          <p:cNvPr id="3" name="Title 2"/>
          <p:cNvSpPr>
            <a:spLocks noGrp="1"/>
          </p:cNvSpPr>
          <p:nvPr>
            <p:ph type="title"/>
          </p:nvPr>
        </p:nvSpPr>
        <p:spPr>
          <a:xfrm>
            <a:off x="609600" y="80124"/>
            <a:ext cx="10972800" cy="1143000"/>
          </a:xfrm>
        </p:spPr>
        <p:txBody>
          <a:bodyPr/>
          <a:lstStyle/>
          <a:p>
            <a:r>
              <a:rPr lang="en-US" dirty="0" smtClean="0"/>
              <a:t>References (continued)</a:t>
            </a:r>
            <a:endParaRPr lang="en-US" dirty="0"/>
          </a:p>
        </p:txBody>
      </p:sp>
    </p:spTree>
    <p:extLst>
      <p:ext uri="{BB962C8B-B14F-4D97-AF65-F5344CB8AC3E}">
        <p14:creationId xmlns:p14="http://schemas.microsoft.com/office/powerpoint/2010/main" val="25970541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Part of transition to EMI may involve shift in thinking about education</a:t>
            </a:r>
          </a:p>
          <a:p>
            <a:endParaRPr lang="en-US" dirty="0"/>
          </a:p>
          <a:p>
            <a:r>
              <a:rPr lang="en-US" dirty="0" smtClean="0"/>
              <a:t>Opt out of strict, traditional lecture model</a:t>
            </a:r>
          </a:p>
          <a:p>
            <a:endParaRPr lang="en-US" dirty="0"/>
          </a:p>
          <a:p>
            <a:r>
              <a:rPr lang="en-US" dirty="0" smtClean="0"/>
              <a:t>Focus on other kinds of Teaching and Learning Activities </a:t>
            </a:r>
          </a:p>
          <a:p>
            <a:pPr lvl="1"/>
            <a:r>
              <a:rPr lang="en-US" dirty="0" smtClean="0"/>
              <a:t>More student-student interaction for learning</a:t>
            </a:r>
          </a:p>
          <a:p>
            <a:pPr lvl="1"/>
            <a:r>
              <a:rPr lang="en-US" dirty="0" smtClean="0"/>
              <a:t>Clear articulation of learning outcomes</a:t>
            </a:r>
          </a:p>
          <a:p>
            <a:pPr lvl="1"/>
            <a:r>
              <a:rPr lang="en-US" dirty="0" smtClean="0"/>
              <a:t>Writing and communication for learning</a:t>
            </a:r>
          </a:p>
          <a:p>
            <a:pPr lvl="1"/>
            <a:r>
              <a:rPr lang="en-US" dirty="0" smtClean="0"/>
              <a:t>Adapting modes of assessment</a:t>
            </a:r>
          </a:p>
          <a:p>
            <a:pPr lvl="1"/>
            <a:endParaRPr lang="en-US" dirty="0" smtClean="0"/>
          </a:p>
          <a:p>
            <a:pPr marL="457200" lvl="1" indent="0">
              <a:buNone/>
            </a:pPr>
            <a:endParaRPr lang="en-US" dirty="0"/>
          </a:p>
        </p:txBody>
      </p:sp>
      <p:sp>
        <p:nvSpPr>
          <p:cNvPr id="4" name="Title 1"/>
          <p:cNvSpPr>
            <a:spLocks noGrp="1"/>
          </p:cNvSpPr>
          <p:nvPr>
            <p:ph type="title"/>
          </p:nvPr>
        </p:nvSpPr>
        <p:spPr/>
        <p:txBody>
          <a:bodyPr>
            <a:normAutofit fontScale="90000"/>
          </a:bodyPr>
          <a:lstStyle/>
          <a:p>
            <a:r>
              <a:rPr lang="en-US" dirty="0" smtClean="0"/>
              <a:t>Teacher Identity in EMI: </a:t>
            </a:r>
            <a:r>
              <a:rPr lang="en-US" dirty="0" err="1" smtClean="0"/>
              <a:t>Gustafsson</a:t>
            </a:r>
            <a:r>
              <a:rPr lang="en-US" dirty="0" smtClean="0"/>
              <a:t> &amp; </a:t>
            </a:r>
            <a:r>
              <a:rPr lang="en-US" dirty="0" err="1" smtClean="0"/>
              <a:t>Raisanen</a:t>
            </a:r>
            <a:r>
              <a:rPr lang="en-US" dirty="0" smtClean="0"/>
              <a:t> 2006</a:t>
            </a:r>
            <a:endParaRPr lang="en-US" dirty="0"/>
          </a:p>
        </p:txBody>
      </p:sp>
    </p:spTree>
    <p:extLst>
      <p:ext uri="{BB962C8B-B14F-4D97-AF65-F5344CB8AC3E}">
        <p14:creationId xmlns:p14="http://schemas.microsoft.com/office/powerpoint/2010/main" val="42686620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PhD Thesis on Teacher Identity in EMI settings</a:t>
            </a:r>
          </a:p>
          <a:p>
            <a:r>
              <a:rPr lang="en-US" dirty="0" smtClean="0"/>
              <a:t>Reviews literature on identity</a:t>
            </a:r>
          </a:p>
          <a:p>
            <a:r>
              <a:rPr lang="en-US" dirty="0" smtClean="0"/>
              <a:t>Reviews literature on professional identity</a:t>
            </a:r>
          </a:p>
          <a:p>
            <a:r>
              <a:rPr lang="en-US" dirty="0" smtClean="0"/>
              <a:t>Shares studies of teacher identity in EMI</a:t>
            </a:r>
            <a:endParaRPr lang="en-US" dirty="0"/>
          </a:p>
        </p:txBody>
      </p:sp>
      <p:sp>
        <p:nvSpPr>
          <p:cNvPr id="2" name="Title 1"/>
          <p:cNvSpPr>
            <a:spLocks noGrp="1"/>
          </p:cNvSpPr>
          <p:nvPr>
            <p:ph type="title"/>
          </p:nvPr>
        </p:nvSpPr>
        <p:spPr/>
        <p:txBody>
          <a:bodyPr/>
          <a:lstStyle/>
          <a:p>
            <a:r>
              <a:rPr lang="en-US" dirty="0" err="1" smtClean="0"/>
              <a:t>Soren</a:t>
            </a:r>
            <a:r>
              <a:rPr lang="en-US" dirty="0" smtClean="0"/>
              <a:t> 2013</a:t>
            </a:r>
            <a:endParaRPr lang="en-US" dirty="0"/>
          </a:p>
        </p:txBody>
      </p:sp>
    </p:spTree>
    <p:extLst>
      <p:ext uri="{BB962C8B-B14F-4D97-AF65-F5344CB8AC3E}">
        <p14:creationId xmlns:p14="http://schemas.microsoft.com/office/powerpoint/2010/main" val="2930831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Identity is always changing</a:t>
            </a:r>
          </a:p>
          <a:p>
            <a:r>
              <a:rPr lang="en-US" dirty="0" smtClean="0"/>
              <a:t>Relates to our environment and context</a:t>
            </a:r>
            <a:br>
              <a:rPr lang="en-US" dirty="0" smtClean="0"/>
            </a:br>
            <a:r>
              <a:rPr lang="en-US" dirty="0" smtClean="0"/>
              <a:t>(</a:t>
            </a:r>
            <a:r>
              <a:rPr lang="en-US" dirty="0" err="1" smtClean="0"/>
              <a:t>Akkerman</a:t>
            </a:r>
            <a:r>
              <a:rPr lang="en-US" dirty="0" smtClean="0"/>
              <a:t> &amp; Meijer, 2011; Bourdieu, 1991; </a:t>
            </a:r>
            <a:r>
              <a:rPr lang="en-US" dirty="0" err="1" smtClean="0"/>
              <a:t>Pavlenko</a:t>
            </a:r>
            <a:r>
              <a:rPr lang="en-US" dirty="0" smtClean="0"/>
              <a:t> &amp; </a:t>
            </a:r>
            <a:r>
              <a:rPr lang="en-US" dirty="0" err="1" smtClean="0"/>
              <a:t>Blackledge</a:t>
            </a:r>
            <a:r>
              <a:rPr lang="en-US" dirty="0" smtClean="0"/>
              <a:t>, 2004)</a:t>
            </a:r>
          </a:p>
          <a:p>
            <a:r>
              <a:rPr lang="en-US" dirty="0" smtClean="0"/>
              <a:t>Strongly linked to social, cultural and political contexts</a:t>
            </a:r>
          </a:p>
          <a:p>
            <a:endParaRPr lang="en-US" dirty="0"/>
          </a:p>
          <a:p>
            <a:r>
              <a:rPr lang="en-US" dirty="0" smtClean="0"/>
              <a:t>Ergo, change in environment/context </a:t>
            </a:r>
            <a:r>
              <a:rPr lang="en-US" dirty="0" smtClean="0">
                <a:sym typeface="Wingdings"/>
              </a:rPr>
              <a:t> possible changes in identity</a:t>
            </a:r>
            <a:endParaRPr lang="en-US" dirty="0"/>
          </a:p>
        </p:txBody>
      </p:sp>
      <p:sp>
        <p:nvSpPr>
          <p:cNvPr id="2" name="Title 1"/>
          <p:cNvSpPr>
            <a:spLocks noGrp="1"/>
          </p:cNvSpPr>
          <p:nvPr>
            <p:ph type="title"/>
          </p:nvPr>
        </p:nvSpPr>
        <p:spPr/>
        <p:txBody>
          <a:bodyPr/>
          <a:lstStyle/>
          <a:p>
            <a:r>
              <a:rPr lang="en-US" dirty="0" smtClean="0"/>
              <a:t>Identity</a:t>
            </a:r>
            <a:endParaRPr lang="en-US" dirty="0"/>
          </a:p>
        </p:txBody>
      </p:sp>
    </p:spTree>
    <p:extLst>
      <p:ext uri="{BB962C8B-B14F-4D97-AF65-F5344CB8AC3E}">
        <p14:creationId xmlns:p14="http://schemas.microsoft.com/office/powerpoint/2010/main" val="13781190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“groups of people who share a concern, a set of problems, or a passion about a topic, and who deepen their knowledge and expertise in this area by interaction on an ongoing basis (Wenger et al., 2002, p.4)</a:t>
            </a:r>
          </a:p>
          <a:p>
            <a:endParaRPr lang="en-US" dirty="0"/>
          </a:p>
          <a:p>
            <a:r>
              <a:rPr lang="en-US" dirty="0" smtClean="0"/>
              <a:t>Interacting with people who share your interests and goals (in your profession) creates and develops your identity as a member of that group</a:t>
            </a:r>
            <a:endParaRPr lang="en-US" dirty="0"/>
          </a:p>
        </p:txBody>
      </p:sp>
      <p:sp>
        <p:nvSpPr>
          <p:cNvPr id="3" name="Title 2"/>
          <p:cNvSpPr>
            <a:spLocks noGrp="1"/>
          </p:cNvSpPr>
          <p:nvPr>
            <p:ph type="title"/>
          </p:nvPr>
        </p:nvSpPr>
        <p:spPr/>
        <p:txBody>
          <a:bodyPr/>
          <a:lstStyle/>
          <a:p>
            <a:r>
              <a:rPr lang="en-US" dirty="0" smtClean="0"/>
              <a:t>Communities of Practice build identity</a:t>
            </a:r>
            <a:endParaRPr lang="en-US" dirty="0"/>
          </a:p>
        </p:txBody>
      </p:sp>
    </p:spTree>
    <p:extLst>
      <p:ext uri="{BB962C8B-B14F-4D97-AF65-F5344CB8AC3E}">
        <p14:creationId xmlns:p14="http://schemas.microsoft.com/office/powerpoint/2010/main" val="19492342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communities of practice do you belong to?</a:t>
            </a:r>
          </a:p>
          <a:p>
            <a:endParaRPr lang="en-US" dirty="0"/>
          </a:p>
          <a:p>
            <a:r>
              <a:rPr lang="en-US" dirty="0" smtClean="0"/>
              <a:t>Professional</a:t>
            </a:r>
          </a:p>
          <a:p>
            <a:endParaRPr lang="en-US" dirty="0"/>
          </a:p>
          <a:p>
            <a:r>
              <a:rPr lang="en-US" dirty="0" smtClean="0"/>
              <a:t>Personal</a:t>
            </a:r>
            <a:endParaRPr lang="en-US" dirty="0"/>
          </a:p>
        </p:txBody>
      </p:sp>
      <p:sp>
        <p:nvSpPr>
          <p:cNvPr id="3" name="Title 2"/>
          <p:cNvSpPr>
            <a:spLocks noGrp="1"/>
          </p:cNvSpPr>
          <p:nvPr>
            <p:ph type="title"/>
          </p:nvPr>
        </p:nvSpPr>
        <p:spPr/>
        <p:txBody>
          <a:bodyPr>
            <a:normAutofit fontScale="90000"/>
          </a:bodyPr>
          <a:lstStyle/>
          <a:p>
            <a:r>
              <a:rPr lang="en-US" dirty="0" smtClean="0"/>
              <a:t>Communities of Practice: A Question for You</a:t>
            </a:r>
            <a:endParaRPr lang="en-US" dirty="0"/>
          </a:p>
        </p:txBody>
      </p:sp>
    </p:spTree>
    <p:extLst>
      <p:ext uri="{BB962C8B-B14F-4D97-AF65-F5344CB8AC3E}">
        <p14:creationId xmlns:p14="http://schemas.microsoft.com/office/powerpoint/2010/main" val="1119169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“Teacher professional identity…provides a framework for teachers to construct their own ideas of ‘how to be’, ‘how to act’, and ‘how to understand’ their work and their place in society…it is negotiated through experience and the sense that is made of that experience.” (Sachs, 2005, p. 15)</a:t>
            </a:r>
          </a:p>
          <a:p>
            <a:endParaRPr lang="en-US" dirty="0" smtClean="0"/>
          </a:p>
          <a:p>
            <a:r>
              <a:rPr lang="en-US" dirty="0" smtClean="0"/>
              <a:t>Our experience helps create our professional identity and leads us to think and act in certain ways</a:t>
            </a:r>
          </a:p>
        </p:txBody>
      </p:sp>
      <p:sp>
        <p:nvSpPr>
          <p:cNvPr id="2" name="Title 1"/>
          <p:cNvSpPr>
            <a:spLocks noGrp="1"/>
          </p:cNvSpPr>
          <p:nvPr>
            <p:ph type="title"/>
          </p:nvPr>
        </p:nvSpPr>
        <p:spPr/>
        <p:txBody>
          <a:bodyPr>
            <a:normAutofit/>
          </a:bodyPr>
          <a:lstStyle/>
          <a:p>
            <a:r>
              <a:rPr lang="en-US" dirty="0" smtClean="0"/>
              <a:t>Teacher Professional Identity</a:t>
            </a:r>
            <a:endParaRPr lang="en-US" dirty="0"/>
          </a:p>
        </p:txBody>
      </p:sp>
    </p:spTree>
    <p:extLst>
      <p:ext uri="{BB962C8B-B14F-4D97-AF65-F5344CB8AC3E}">
        <p14:creationId xmlns:p14="http://schemas.microsoft.com/office/powerpoint/2010/main" val="152752490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6677</TotalTime>
  <Words>2193</Words>
  <Application>Microsoft Macintosh PowerPoint</Application>
  <PresentationFormat>Custom</PresentationFormat>
  <Paragraphs>221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Affect and Identity in EMI</vt:lpstr>
      <vt:lpstr>Affect and Identity in EMI</vt:lpstr>
      <vt:lpstr>Teacher Identity in EMI: Gustafsson &amp; Raisanen 2006</vt:lpstr>
      <vt:lpstr>Teacher Identity in EMI: Gustafsson &amp; Raisanen 2006</vt:lpstr>
      <vt:lpstr>Soren 2013</vt:lpstr>
      <vt:lpstr>Identity</vt:lpstr>
      <vt:lpstr>Communities of Practice build identity</vt:lpstr>
      <vt:lpstr>Communities of Practice: A Question for You</vt:lpstr>
      <vt:lpstr>Teacher Professional Identity</vt:lpstr>
      <vt:lpstr>Teacher Professional Identity</vt:lpstr>
      <vt:lpstr>Teacher identity</vt:lpstr>
      <vt:lpstr>Teacher Identity</vt:lpstr>
      <vt:lpstr>Professional Identity: A Question for You</vt:lpstr>
      <vt:lpstr>Teacher identity in using FL</vt:lpstr>
      <vt:lpstr>Teacher Identity in EMI</vt:lpstr>
      <vt:lpstr>Teacher Identity in EMI: studies</vt:lpstr>
      <vt:lpstr>Teacher Identity in EMI: studies</vt:lpstr>
      <vt:lpstr>Teacher Identity in EMI</vt:lpstr>
      <vt:lpstr>Teacher Identity in EMI</vt:lpstr>
      <vt:lpstr>Teacher Identity in EMI</vt:lpstr>
      <vt:lpstr>Teacher Identity in EMI</vt:lpstr>
      <vt:lpstr>Teacher Identity in EMI</vt:lpstr>
      <vt:lpstr>Teacher Identity in EMI</vt:lpstr>
      <vt:lpstr>Much about teachers…  What about students?</vt:lpstr>
      <vt:lpstr>Student Affect in EMI</vt:lpstr>
      <vt:lpstr>Student Affect in EMI</vt:lpstr>
      <vt:lpstr>Considerations for Students and Teachers</vt:lpstr>
      <vt:lpstr>Separation of national and professional identity?</vt:lpstr>
      <vt:lpstr>Resentment at having to learn or use another language</vt:lpstr>
      <vt:lpstr>Summary</vt:lpstr>
      <vt:lpstr>References</vt:lpstr>
      <vt:lpstr>References (continued)</vt:lpstr>
      <vt:lpstr>References (continued)</vt:lpstr>
      <vt:lpstr>References (continued)</vt:lpstr>
      <vt:lpstr>References (continued)</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 NNS, Affect, Identity</dc:title>
  <dc:creator>Julianne Hammink</dc:creator>
  <cp:lastModifiedBy>COH</cp:lastModifiedBy>
  <cp:revision>70</cp:revision>
  <dcterms:created xsi:type="dcterms:W3CDTF">2015-01-09T21:51:46Z</dcterms:created>
  <dcterms:modified xsi:type="dcterms:W3CDTF">2017-01-23T19:58:15Z</dcterms:modified>
</cp:coreProperties>
</file>