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57" r:id="rId5"/>
    <p:sldId id="258" r:id="rId6"/>
    <p:sldId id="265" r:id="rId7"/>
    <p:sldId id="260" r:id="rId8"/>
    <p:sldId id="268" r:id="rId9"/>
    <p:sldId id="261" r:id="rId10"/>
    <p:sldId id="264" r:id="rId11"/>
    <p:sldId id="269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B73C-BE43-9E2B-94F7-D8B275BDE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Extraction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B740-4CCA-665C-28AB-C757CDFFD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IRADUKUNDA</a:t>
            </a:r>
          </a:p>
        </p:txBody>
      </p:sp>
    </p:spTree>
    <p:extLst>
      <p:ext uri="{BB962C8B-B14F-4D97-AF65-F5344CB8AC3E}">
        <p14:creationId xmlns:p14="http://schemas.microsoft.com/office/powerpoint/2010/main" val="169610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1E2-56AE-89FC-33AB-907CFC43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K-NN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FDBC-A4F3-4091-7F7F-ADBD61DD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58297"/>
            <a:ext cx="4912784" cy="646778"/>
          </a:xfrm>
        </p:spPr>
        <p:txBody>
          <a:bodyPr/>
          <a:lstStyle/>
          <a:p>
            <a:r>
              <a:rPr lang="en-US" dirty="0"/>
              <a:t>Optimal K: 5 Neighbors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175DE-7E6E-1D18-D740-60DE976C2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on Test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14A8-574C-8D58-24AF-00A85833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3484" y="2672683"/>
            <a:ext cx="5111904" cy="3516979"/>
          </a:xfrm>
        </p:spPr>
        <p:txBody>
          <a:bodyPr>
            <a:normAutofit/>
          </a:bodyPr>
          <a:lstStyle/>
          <a:p>
            <a:r>
              <a:rPr lang="en-US" dirty="0"/>
              <a:t>Accuracy: 55.6 %</a:t>
            </a:r>
          </a:p>
          <a:p>
            <a:r>
              <a:rPr lang="en-US" dirty="0"/>
              <a:t>Precision: 59.6% %</a:t>
            </a:r>
          </a:p>
          <a:p>
            <a:r>
              <a:rPr lang="en-US" dirty="0"/>
              <a:t>Recall: 55.6 %</a:t>
            </a:r>
          </a:p>
          <a:p>
            <a:r>
              <a:rPr lang="en-US" dirty="0"/>
              <a:t>F1-Score: 54.24 %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D0A98-D632-9929-8A6C-20AE0DDDEE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4" y="2672684"/>
            <a:ext cx="4912783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D22-6161-950D-088D-EDC1D78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RNN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0728-1FC9-C1A0-631A-4CE97347C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46FBE-C4E1-8569-ACE0-37792C11A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of Epochs: 50</a:t>
            </a:r>
          </a:p>
          <a:p>
            <a:r>
              <a:rPr lang="en-US" dirty="0"/>
              <a:t>Learning: 0.01</a:t>
            </a:r>
          </a:p>
          <a:p>
            <a:r>
              <a:rPr lang="en-US" dirty="0"/>
              <a:t>Number of Hidden Layers: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4464A-7C4B-2CD4-070E-86BFC8377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1BA4E-5EFE-C483-A43C-5B33A158D2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Accuracy: 48.2 %</a:t>
            </a:r>
          </a:p>
        </p:txBody>
      </p:sp>
    </p:spTree>
    <p:extLst>
      <p:ext uri="{BB962C8B-B14F-4D97-AF65-F5344CB8AC3E}">
        <p14:creationId xmlns:p14="http://schemas.microsoft.com/office/powerpoint/2010/main" val="213137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605B-5887-6C82-A942-1F8238CB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all Items with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C3E3-D025-5925-9045-EF71912315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Clusters and total average distance </a:t>
            </a:r>
          </a:p>
          <a:p>
            <a:r>
              <a:rPr lang="en-US" dirty="0"/>
              <a:t>Chosen K: 40 clusters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Finding Similar Items</a:t>
            </a:r>
          </a:p>
          <a:p>
            <a:pPr marL="514350" indent="-514350">
              <a:buAutoNum type="arabicPeriod"/>
            </a:pPr>
            <a:r>
              <a:rPr lang="en-US" dirty="0"/>
              <a:t>Calculate the cluster of the Item</a:t>
            </a:r>
          </a:p>
          <a:p>
            <a:pPr marL="514350" indent="-514350">
              <a:buAutoNum type="arabicPeriod"/>
            </a:pPr>
            <a:r>
              <a:rPr lang="en-US" dirty="0"/>
              <a:t>Get Items in that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F09C-C945-57C5-C499-6CD29DD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63040"/>
            <a:ext cx="5105400" cy="42668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A1A264-C0AB-9C53-EBAA-F6D77513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33" y="1690688"/>
            <a:ext cx="4455160" cy="489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2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E3B-14CA-616E-E3D4-6CFCB81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Receipt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2D71-A1A3-614F-87A8-5FB88F66E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Extract the text from receipts</a:t>
            </a:r>
          </a:p>
          <a:p>
            <a:r>
              <a:rPr lang="en-US" dirty="0"/>
              <a:t>Vectorize them </a:t>
            </a:r>
          </a:p>
          <a:p>
            <a:r>
              <a:rPr lang="en-US" dirty="0"/>
              <a:t>Cluster the vectorized texts with K-means</a:t>
            </a:r>
          </a:p>
          <a:p>
            <a:r>
              <a:rPr lang="en-US" dirty="0"/>
              <a:t>K: 11 Clusters</a:t>
            </a:r>
          </a:p>
          <a:p>
            <a:r>
              <a:rPr lang="en-US" dirty="0"/>
              <a:t>Find similar receipt given an Image or Text extracted from the receipt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FC032-739F-93CE-246B-99EA3AE044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98" y="2164408"/>
            <a:ext cx="5991057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089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28021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Extracting Data </a:t>
            </a:r>
          </a:p>
          <a:p>
            <a:pPr marL="457200" indent="-457200" algn="l">
              <a:buAutoNum type="arabicPeriod"/>
            </a:pPr>
            <a:r>
              <a:rPr lang="en-US" dirty="0"/>
              <a:t>Receipt Items Classification </a:t>
            </a:r>
          </a:p>
          <a:p>
            <a:pPr marL="457200" indent="-457200" algn="l">
              <a:buAutoNum type="arabicPeriod"/>
            </a:pPr>
            <a:r>
              <a:rPr lang="en-US" dirty="0"/>
              <a:t>Finding similar Items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B762-FE10-78B0-5A29-CF4FD98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6532-B12D-1EB7-25E8-F002BFBB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Groceries Receipt </a:t>
            </a:r>
            <a:r>
              <a:rPr lang="en-US" dirty="0" err="1"/>
              <a:t>Imges</a:t>
            </a:r>
            <a:endParaRPr lang="en-US" dirty="0"/>
          </a:p>
          <a:p>
            <a:r>
              <a:rPr lang="en-US" dirty="0"/>
              <a:t>200 Restaurant Receipt Images</a:t>
            </a:r>
          </a:p>
        </p:txBody>
      </p:sp>
      <p:pic>
        <p:nvPicPr>
          <p:cNvPr id="5" name="Picture 4" descr="A receipt on a table&#10;&#10;Description automatically generated">
            <a:extLst>
              <a:ext uri="{FF2B5EF4-FFF2-40B4-BE49-F238E27FC236}">
                <a16:creationId xmlns:a16="http://schemas.microsoft.com/office/drawing/2014/main" id="{4AC6A815-9777-FA95-5B05-43300F5F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51" y="3772526"/>
            <a:ext cx="1504297" cy="2674307"/>
          </a:xfrm>
          <a:prstGeom prst="rect">
            <a:avLst/>
          </a:prstGeom>
        </p:spPr>
      </p:pic>
      <p:pic>
        <p:nvPicPr>
          <p:cNvPr id="8" name="Picture 7" descr="A receipt on a counter&#10;&#10;Description automatically generated">
            <a:extLst>
              <a:ext uri="{FF2B5EF4-FFF2-40B4-BE49-F238E27FC236}">
                <a16:creationId xmlns:a16="http://schemas.microsoft.com/office/drawing/2014/main" id="{4DB49B16-680E-BCEA-565B-0D0797BFA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2" y="3772526"/>
            <a:ext cx="2209796" cy="2728494"/>
          </a:xfrm>
          <a:prstGeom prst="rect">
            <a:avLst/>
          </a:prstGeom>
        </p:spPr>
      </p:pic>
      <p:pic>
        <p:nvPicPr>
          <p:cNvPr id="10" name="Picture 9" descr="A receipt on a table&#10;&#10;Description automatically generated">
            <a:extLst>
              <a:ext uri="{FF2B5EF4-FFF2-40B4-BE49-F238E27FC236}">
                <a16:creationId xmlns:a16="http://schemas.microsoft.com/office/drawing/2014/main" id="{3EC54A3A-C915-CF20-E9FC-AE141AF4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22" y="3712194"/>
            <a:ext cx="2042776" cy="27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D88-3B6A-9513-4E36-7AAE77B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75255-541E-DEAD-DE25-90B37214A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000" y="2355533"/>
            <a:ext cx="5183188" cy="36845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 Greenville Ave, Dallas, TX 75206"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"linking"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4098" name="Picture 2" descr="Screenshot demo">
            <a:extLst>
              <a:ext uri="{FF2B5EF4-FFF2-40B4-BE49-F238E27FC236}">
                <a16:creationId xmlns:a16="http://schemas.microsoft.com/office/drawing/2014/main" id="{B1C06FA6-4C23-89A6-CCBE-D39ABC9C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8" y="2355533"/>
            <a:ext cx="6543991" cy="38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DC1E84-F115-0C76-F17E-10B01F14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08" y="1690688"/>
            <a:ext cx="5157787" cy="500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Receipt Picture Annotation</a:t>
            </a:r>
          </a:p>
        </p:txBody>
      </p:sp>
    </p:spTree>
    <p:extLst>
      <p:ext uri="{BB962C8B-B14F-4D97-AF65-F5344CB8AC3E}">
        <p14:creationId xmlns:p14="http://schemas.microsoft.com/office/powerpoint/2010/main" val="2279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76B-9527-6E39-D89F-15FC2E02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99C5-59CB-0573-11EC-EA0DC4E1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1" y="2635045"/>
            <a:ext cx="5587446" cy="34521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CD5E5-E632-A9B7-2D04-A9E8C73DF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Annotation and Item Labeling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27479-4239-838F-2BE7-CB4929781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494" y="3342968"/>
            <a:ext cx="5571394" cy="1832102"/>
          </a:xfrm>
        </p:spPr>
      </p:pic>
    </p:spTree>
    <p:extLst>
      <p:ext uri="{BB962C8B-B14F-4D97-AF65-F5344CB8AC3E}">
        <p14:creationId xmlns:p14="http://schemas.microsoft.com/office/powerpoint/2010/main" val="747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3B5-123D-A22A-1472-BE4533B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Donut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935-7845-B6B6-8968-46774686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0627"/>
            <a:ext cx="4569542" cy="322208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Donut is a pretrained model </a:t>
            </a:r>
            <a:r>
              <a:rPr lang="en-US" b="1" dirty="0"/>
              <a:t>Document Understanding Transformer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97CD-689B-9E95-B601-28666819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511" y="1600627"/>
            <a:ext cx="4132006" cy="329380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Capabilities</a:t>
            </a:r>
            <a:r>
              <a:rPr lang="en-US" sz="2000" dirty="0"/>
              <a:t>:</a:t>
            </a:r>
          </a:p>
          <a:p>
            <a:r>
              <a:rPr lang="en-US" sz="2000" dirty="0"/>
              <a:t>Image Classification</a:t>
            </a:r>
          </a:p>
          <a:p>
            <a:r>
              <a:rPr lang="en-US" sz="2000" dirty="0"/>
              <a:t>Visual question and answering</a:t>
            </a:r>
          </a:p>
          <a:p>
            <a:r>
              <a:rPr lang="en-US" sz="2000" dirty="0"/>
              <a:t>OCR Document Understanding</a:t>
            </a:r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C30616D0-4571-9E43-B695-F411EF0F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6" y="3831389"/>
            <a:ext cx="11181735" cy="26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7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37A-3562-2B87-A8FA-E8CCBA57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21110"/>
            <a:ext cx="10626213" cy="875072"/>
          </a:xfrm>
        </p:spPr>
        <p:txBody>
          <a:bodyPr>
            <a:normAutofit fontScale="90000"/>
          </a:bodyPr>
          <a:lstStyle/>
          <a:p>
            <a:r>
              <a:rPr lang="en-US" dirty="0"/>
              <a:t>Fine-tuning Donut Model 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with Hugging Face Transformers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738C-858B-B880-BEAB-33A82C5F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7290"/>
            <a:ext cx="4756355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E236-53D4-8846-E005-5408603F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7289"/>
            <a:ext cx="5181600" cy="42596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Ouput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FEA61-3CC1-5E0F-3D43-0549F822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2" y="2438566"/>
            <a:ext cx="2895674" cy="2927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F35C3-9418-C966-5CE2-87FE4304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92248"/>
            <a:ext cx="5760467" cy="2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7B4-2249-130D-9A6D-1A9B834B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E5F4-C01D-1B66-759C-7B9623DB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9786" cy="4351338"/>
          </a:xfrm>
        </p:spPr>
        <p:txBody>
          <a:bodyPr>
            <a:normAutofit/>
          </a:bodyPr>
          <a:lstStyle/>
          <a:p>
            <a:r>
              <a:rPr lang="en-US" b="1" dirty="0"/>
              <a:t>Calculation of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the predicted value for each key in the dictionary to check if they are equal.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exact string matches are considering as truthy</a:t>
            </a:r>
          </a:p>
          <a:p>
            <a:r>
              <a:rPr lang="en-US" dirty="0"/>
              <a:t>Accuracy of 59.33% is quite good since only string matches is 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78F0-1795-C8E3-CFFB-67D1EFF9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7986" y="3342968"/>
            <a:ext cx="3615813" cy="15633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Accuracy: 59.33%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1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41C3-BCBF-1D59-83AD-F3A9CB01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Receipt Item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DEEB8-A88E-0492-AF0C-3492C3BC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9995360" cy="570424"/>
          </a:xfrm>
        </p:spPr>
        <p:txBody>
          <a:bodyPr/>
          <a:lstStyle/>
          <a:p>
            <a:r>
              <a:rPr lang="en-US" dirty="0"/>
              <a:t>Classify receipt items into 9 categories: Produce, Dairy, Beverages 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2FC8-7244-EFAE-A6DD-70A4BBAC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99246"/>
            <a:ext cx="4449967" cy="3477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Classification Algorithms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Regression(RNN)</a:t>
            </a:r>
          </a:p>
          <a:p>
            <a:pPr marL="0" indent="0">
              <a:buNone/>
            </a:pPr>
            <a:r>
              <a:rPr lang="en-US" b="1" u="sng" dirty="0"/>
              <a:t>Dataset Size</a:t>
            </a:r>
          </a:p>
          <a:p>
            <a:r>
              <a:rPr lang="en-US" dirty="0"/>
              <a:t>Training: 540</a:t>
            </a:r>
          </a:p>
          <a:p>
            <a:r>
              <a:rPr lang="en-US" dirty="0"/>
              <a:t>Testing/Validation: 135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DD799C-BC10-DDC2-EE9E-FE1B5D23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3" y="2251587"/>
            <a:ext cx="4123403" cy="44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328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Receipt Data Extraction and Classification</vt:lpstr>
      <vt:lpstr>Goals</vt:lpstr>
      <vt:lpstr>Data used in the Project</vt:lpstr>
      <vt:lpstr>Pre-processing</vt:lpstr>
      <vt:lpstr>Pre-processing</vt:lpstr>
      <vt:lpstr>Data Extraction with Donut Model</vt:lpstr>
      <vt:lpstr>Fine-tuning Donut Model   with Hugging Face Transformers library</vt:lpstr>
      <vt:lpstr>Training and Results</vt:lpstr>
      <vt:lpstr>Receipt Item Classification</vt:lpstr>
      <vt:lpstr>Classification With K-NN Algorithm</vt:lpstr>
      <vt:lpstr>Classification with RNN</vt:lpstr>
      <vt:lpstr>Clustering all Items with K-Means</vt:lpstr>
      <vt:lpstr>Clustering Receipt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15</cp:revision>
  <dcterms:created xsi:type="dcterms:W3CDTF">2024-12-16T08:37:20Z</dcterms:created>
  <dcterms:modified xsi:type="dcterms:W3CDTF">2025-01-06T11:23:07Z</dcterms:modified>
</cp:coreProperties>
</file>