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7" r:id="rId4"/>
    <p:sldId id="257" r:id="rId5"/>
    <p:sldId id="258" r:id="rId6"/>
    <p:sldId id="265" r:id="rId7"/>
    <p:sldId id="260" r:id="rId8"/>
    <p:sldId id="268" r:id="rId9"/>
    <p:sldId id="261" r:id="rId10"/>
    <p:sldId id="264" r:id="rId11"/>
    <p:sldId id="269" r:id="rId12"/>
    <p:sldId id="26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42C2-53D3-D8B9-5A6F-BD75EB6CF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24CCA-6923-1D02-604A-C156541E3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970A-E4B6-6FEE-CFD0-8A5825AE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ABCED-47A8-2F22-0445-965AB8F1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4A6E1-CBD0-49D2-CF4E-3C43BDDB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5FD2-351C-FF39-5495-6C8231E0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34BFD-36B1-2FFA-FD0D-C2B2460BA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8C5DD-F638-A2EB-A491-07C18C7D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A2909-D986-BDAB-E401-965E737A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4A607-93DA-BBA7-1C30-3697DDE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3D7AF-C126-E9A7-7086-730EC81BC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A2C81-D394-A798-BF0C-95700D90C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8889-EB0C-FA49-EF1A-C2E93362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4ED14-0A41-F1E4-E34D-8C1E8CCB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B536A-CB01-9372-2BD0-BE57CBD1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9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9403-260D-EA49-EF07-44546F79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DD61-CF87-C7FC-23D2-1CE65D48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26F1E-6879-38C1-7A94-30AE86A0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0A087-4BC8-314F-C2C8-5BA69E7F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0935-D28E-A93C-5D19-4FAB36DC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1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6932-8D80-6C5C-E1D4-C0DE8503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8EC32-7A7E-3D03-C67A-86DBFC597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13045-6E73-8EBF-7AA6-44DD30C6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C729-42CC-4FCA-50F7-CFED8084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8E4A4-9574-D2B5-7F82-C642A2CD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2F60-324F-73D8-BB4B-0DB28D0C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FCA50-9086-A607-7770-69A273B31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E309C-9DAB-FF9D-7A57-7061EAF1C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916A2-54FA-146C-EA4D-93E69D8B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E2F18-1A56-72E7-3072-33DEDDF7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2F90B-306D-BC49-D6B2-63475D6B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1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F97F-5AB4-C269-BA34-FE930BE1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08409-CE6E-C80F-476A-71E072AFC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F7873-9761-55EF-9D77-D0AB31CB7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199FD-252D-43D3-455D-1989B51AC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D2DE2-558F-5568-58FC-CC45F1B6B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803DD-E2DD-357F-B493-A6D8EB5B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8BD22-BF76-96D1-FD78-5A279E5B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C5A0D-A468-5BA6-A751-F7193578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7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F1FF-CE0B-3621-7124-D4C3F0DF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CEE7A-009F-1802-E955-51509FC4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8211A-5A22-E307-5FEF-B89C4235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9BBBB-60FA-A7FA-AEEA-15E792C8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3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D7254-2E54-8774-C39C-B2D1B467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CFEED-88B7-D693-ED9D-F2E94D20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9072C-CC9D-A64C-EEFE-BB652420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8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6949-8028-56E9-CE5E-7BF409FF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075E-77D6-16BB-BA8B-97A471300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69BFD-C22B-4E7D-BFA4-A7B5A9865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4AFF3-6197-455F-1965-FE8063F8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8CC67-C25F-F7A2-B694-A7D7A087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E26BA-FA3C-481F-991A-F252CB56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7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E72A-613D-D5B2-31C0-5EE04FD3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D2A9E-0E4D-3A3C-0B86-46B923048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658EA-46CA-3F07-FC0A-88A5EACC1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12368-9722-DA9C-B975-1ACC5D4C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DE2FB-62B5-6B56-E203-4A2DDD80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AAB43-B281-DE18-D5EC-E3888F0F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2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BF599-1F3D-D953-A562-8F4630A2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0C27E-05A9-6EDB-87E3-497B81BD8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6039A-E2F7-FDCA-2627-72C17D7AC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4BA2CE-A671-4136-BECD-053B2241B2E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A474F-752A-FE61-30C5-8643E6D96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1653F-8D7E-D836-E888-D98B89396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2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B73C-BE43-9E2B-94F7-D8B275BDE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Receipt Data Extraction and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DB740-4CCA-665C-28AB-C757CDFFD7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Albert IRADUKUNDA</a:t>
            </a:r>
          </a:p>
        </p:txBody>
      </p:sp>
    </p:spTree>
    <p:extLst>
      <p:ext uri="{BB962C8B-B14F-4D97-AF65-F5344CB8AC3E}">
        <p14:creationId xmlns:p14="http://schemas.microsoft.com/office/powerpoint/2010/main" val="169610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D1E2-56AE-89FC-33AB-907CFC43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With K-NN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DFDBC-A4F3-4091-7F7F-ADBD61DDB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58297"/>
            <a:ext cx="4912784" cy="646778"/>
          </a:xfrm>
        </p:spPr>
        <p:txBody>
          <a:bodyPr/>
          <a:lstStyle/>
          <a:p>
            <a:r>
              <a:rPr lang="en-US" dirty="0"/>
              <a:t>Optimal K: 5 Neighbors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175DE-7E6E-1D18-D740-60DE976C2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Results on Test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B14A8-574C-8D58-24AF-00A858337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3484" y="2672683"/>
            <a:ext cx="5111904" cy="3516979"/>
          </a:xfrm>
        </p:spPr>
        <p:txBody>
          <a:bodyPr>
            <a:normAutofit/>
          </a:bodyPr>
          <a:lstStyle/>
          <a:p>
            <a:r>
              <a:rPr lang="en-US" dirty="0"/>
              <a:t>Accuracy: 55.6 %</a:t>
            </a:r>
          </a:p>
          <a:p>
            <a:r>
              <a:rPr lang="en-US" dirty="0"/>
              <a:t>Precision: 59.6% %</a:t>
            </a:r>
          </a:p>
          <a:p>
            <a:r>
              <a:rPr lang="en-US" dirty="0"/>
              <a:t>Recall: 55.6 %</a:t>
            </a:r>
          </a:p>
          <a:p>
            <a:r>
              <a:rPr lang="en-US" dirty="0"/>
              <a:t>F1-Score: 54.24 %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ED0A98-D632-9929-8A6C-20AE0DDDEE9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4" y="2672684"/>
            <a:ext cx="4912783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26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8D22-6161-950D-088D-EDC1D784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with RNN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80728-1FC9-C1A0-631A-4CE97347C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46FBE-C4E1-8569-ACE0-37792C11AE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Number of Epochs: 50</a:t>
            </a:r>
          </a:p>
          <a:p>
            <a:r>
              <a:rPr lang="en-US" dirty="0"/>
              <a:t>Learning: 0.01</a:t>
            </a:r>
          </a:p>
          <a:p>
            <a:r>
              <a:rPr lang="en-US" dirty="0"/>
              <a:t>Number of Hidden Layers: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4464A-7C4B-2CD4-070E-86BFC8377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1BA4E-5EFE-C483-A43C-5B33A158D2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Accuracy: 48.2 %</a:t>
            </a:r>
          </a:p>
        </p:txBody>
      </p:sp>
    </p:spTree>
    <p:extLst>
      <p:ext uri="{BB962C8B-B14F-4D97-AF65-F5344CB8AC3E}">
        <p14:creationId xmlns:p14="http://schemas.microsoft.com/office/powerpoint/2010/main" val="213137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605B-5887-6C82-A942-1F8238CB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all Items with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C3E3-D025-5925-9045-EF71912315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Number of Clusters and total average distance </a:t>
            </a:r>
          </a:p>
          <a:p>
            <a:r>
              <a:rPr lang="en-US" dirty="0"/>
              <a:t>Chosen K: 40 clusters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Finding Similar Items</a:t>
            </a:r>
          </a:p>
          <a:p>
            <a:pPr marL="514350" indent="-514350">
              <a:buAutoNum type="arabicPeriod"/>
            </a:pPr>
            <a:r>
              <a:rPr lang="en-US" dirty="0"/>
              <a:t>Calculate the cluster of the Item</a:t>
            </a:r>
          </a:p>
          <a:p>
            <a:pPr marL="514350" indent="-514350">
              <a:buAutoNum type="arabicPeriod"/>
            </a:pPr>
            <a:r>
              <a:rPr lang="en-US" dirty="0"/>
              <a:t>Get Items in that cluster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7F09C-C945-57C5-C499-6CD29DD77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63040"/>
            <a:ext cx="5105400" cy="426688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EA1A264-C0AB-9C53-EBAA-F6D77513C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433" y="1690688"/>
            <a:ext cx="4455160" cy="489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02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EE3B-14CA-616E-E3D4-6CFCB81C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Receipt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2D71-A1A3-614F-87A8-5FB88F66E1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Extract the text from receipts</a:t>
            </a:r>
          </a:p>
          <a:p>
            <a:r>
              <a:rPr lang="en-US" dirty="0"/>
              <a:t>Vectorize them </a:t>
            </a:r>
          </a:p>
          <a:p>
            <a:r>
              <a:rPr lang="en-US" dirty="0"/>
              <a:t>Cluster the vectorized texts with K-means</a:t>
            </a:r>
          </a:p>
          <a:p>
            <a:r>
              <a:rPr lang="en-US" dirty="0"/>
              <a:t>K: 11 Clusters</a:t>
            </a:r>
          </a:p>
          <a:p>
            <a:r>
              <a:rPr lang="en-US" dirty="0"/>
              <a:t>Find similar receipt given an Image or Text extracted from the receipt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3FC032-739F-93CE-246B-99EA3AE0448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498" y="2164408"/>
            <a:ext cx="5991057" cy="32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82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AB3D-72EB-F170-D803-EC6FFC901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4089"/>
          </a:xfrm>
        </p:spPr>
        <p:txBody>
          <a:bodyPr>
            <a:normAutofit fontScale="90000"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5E32E-0185-8B9E-B92E-38E38E63B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38400"/>
            <a:ext cx="9144000" cy="2802194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/>
              <a:t>Extracting Data </a:t>
            </a:r>
          </a:p>
          <a:p>
            <a:pPr marL="457200" indent="-457200" algn="l">
              <a:buAutoNum type="arabicPeriod"/>
            </a:pPr>
            <a:r>
              <a:rPr lang="en-US" dirty="0"/>
              <a:t>Receipt Items Classification </a:t>
            </a:r>
          </a:p>
          <a:p>
            <a:pPr marL="457200" indent="-457200" algn="l">
              <a:buAutoNum type="arabicPeriod"/>
            </a:pPr>
            <a:r>
              <a:rPr lang="en-US" dirty="0"/>
              <a:t>Finding similar Items</a:t>
            </a:r>
          </a:p>
        </p:txBody>
      </p:sp>
    </p:spTree>
    <p:extLst>
      <p:ext uri="{BB962C8B-B14F-4D97-AF65-F5344CB8AC3E}">
        <p14:creationId xmlns:p14="http://schemas.microsoft.com/office/powerpoint/2010/main" val="397348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B762-FE10-78B0-5A29-CF4FD98B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 in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56532-B12D-1EB7-25E8-F002BFBB7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34 Groceries Receipt </a:t>
            </a:r>
            <a:r>
              <a:rPr lang="en-US" dirty="0" err="1"/>
              <a:t>Imges</a:t>
            </a:r>
            <a:endParaRPr lang="en-US" dirty="0"/>
          </a:p>
          <a:p>
            <a:r>
              <a:rPr lang="en-US" dirty="0"/>
              <a:t>200 Restaurant Receipt Images</a:t>
            </a:r>
          </a:p>
        </p:txBody>
      </p:sp>
      <p:pic>
        <p:nvPicPr>
          <p:cNvPr id="5" name="Picture 4" descr="A receipt on a table&#10;&#10;Description automatically generated">
            <a:extLst>
              <a:ext uri="{FF2B5EF4-FFF2-40B4-BE49-F238E27FC236}">
                <a16:creationId xmlns:a16="http://schemas.microsoft.com/office/drawing/2014/main" id="{4AC6A815-9777-FA95-5B05-43300F5F5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851" y="3772526"/>
            <a:ext cx="1504297" cy="2674307"/>
          </a:xfrm>
          <a:prstGeom prst="rect">
            <a:avLst/>
          </a:prstGeom>
        </p:spPr>
      </p:pic>
      <p:pic>
        <p:nvPicPr>
          <p:cNvPr id="8" name="Picture 7" descr="A receipt on a counter&#10;&#10;Description automatically generated">
            <a:extLst>
              <a:ext uri="{FF2B5EF4-FFF2-40B4-BE49-F238E27FC236}">
                <a16:creationId xmlns:a16="http://schemas.microsoft.com/office/drawing/2014/main" id="{4DB49B16-680E-BCEA-565B-0D0797BFA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2" y="3772526"/>
            <a:ext cx="2209796" cy="2728494"/>
          </a:xfrm>
          <a:prstGeom prst="rect">
            <a:avLst/>
          </a:prstGeom>
        </p:spPr>
      </p:pic>
      <p:pic>
        <p:nvPicPr>
          <p:cNvPr id="10" name="Picture 9" descr="A receipt on a table&#10;&#10;Description automatically generated">
            <a:extLst>
              <a:ext uri="{FF2B5EF4-FFF2-40B4-BE49-F238E27FC236}">
                <a16:creationId xmlns:a16="http://schemas.microsoft.com/office/drawing/2014/main" id="{3EC54A3A-C915-CF20-E9FC-AE141AF43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722" y="3712194"/>
            <a:ext cx="2042776" cy="27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3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2D88-3B6A-9513-4E36-7AAE77B6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75255-541E-DEAD-DE25-90B37214A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31000" y="2355533"/>
            <a:ext cx="5183188" cy="368458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"2001 Greenville Ave, Dallas, TX 75206"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"linking"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[]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dirty="0"/>
          </a:p>
        </p:txBody>
      </p:sp>
      <p:pic>
        <p:nvPicPr>
          <p:cNvPr id="4098" name="Picture 2" descr="Screenshot demo">
            <a:extLst>
              <a:ext uri="{FF2B5EF4-FFF2-40B4-BE49-F238E27FC236}">
                <a16:creationId xmlns:a16="http://schemas.microsoft.com/office/drawing/2014/main" id="{B1C06FA6-4C23-89A6-CCBE-D39ABC9C0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8" y="2355533"/>
            <a:ext cx="6543991" cy="380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DC1E84-F115-0C76-F17E-10B01F148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708" y="1690688"/>
            <a:ext cx="5157787" cy="5006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Receipt Picture Annotation</a:t>
            </a:r>
          </a:p>
        </p:txBody>
      </p:sp>
    </p:spTree>
    <p:extLst>
      <p:ext uri="{BB962C8B-B14F-4D97-AF65-F5344CB8AC3E}">
        <p14:creationId xmlns:p14="http://schemas.microsoft.com/office/powerpoint/2010/main" val="22790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E76B-9527-6E39-D89F-15FC2E02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599C5-59CB-0573-11EC-EA0DC4E1C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81" y="2635045"/>
            <a:ext cx="5587446" cy="345217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4CD5E5-E632-A9B7-2D04-A9E8C73DF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Annotation and Item Labeling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D27479-4239-838F-2BE7-CB49297815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0494" y="3342968"/>
            <a:ext cx="5571394" cy="1832102"/>
          </a:xfrm>
        </p:spPr>
      </p:pic>
    </p:spTree>
    <p:extLst>
      <p:ext uri="{BB962C8B-B14F-4D97-AF65-F5344CB8AC3E}">
        <p14:creationId xmlns:p14="http://schemas.microsoft.com/office/powerpoint/2010/main" val="7477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43B5-123D-A22A-1472-BE4533B8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 with Donut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EE935-7845-B6B6-8968-467746861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0627"/>
            <a:ext cx="4569542" cy="322208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Donut is a pretrained model </a:t>
            </a:r>
            <a:r>
              <a:rPr lang="en-US" b="1" dirty="0"/>
              <a:t>Document Understanding Transformer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797CD-689B-9E95-B601-286668199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8511" y="1600627"/>
            <a:ext cx="4132006" cy="329380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Capabilities</a:t>
            </a:r>
            <a:r>
              <a:rPr lang="en-US" sz="2000" dirty="0"/>
              <a:t>:</a:t>
            </a:r>
          </a:p>
          <a:p>
            <a:r>
              <a:rPr lang="en-US" sz="2000" dirty="0"/>
              <a:t>Image Classification</a:t>
            </a:r>
          </a:p>
          <a:p>
            <a:r>
              <a:rPr lang="en-US" sz="2000" dirty="0"/>
              <a:t>Visual question and answering</a:t>
            </a:r>
          </a:p>
          <a:p>
            <a:r>
              <a:rPr lang="en-US" sz="2000" dirty="0"/>
              <a:t>OCR Document Understanding</a:t>
            </a:r>
          </a:p>
        </p:txBody>
      </p:sp>
      <p:pic>
        <p:nvPicPr>
          <p:cNvPr id="1026" name="Picture 2" descr="drawing">
            <a:extLst>
              <a:ext uri="{FF2B5EF4-FFF2-40B4-BE49-F238E27FC236}">
                <a16:creationId xmlns:a16="http://schemas.microsoft.com/office/drawing/2014/main" id="{C30616D0-4571-9E43-B695-F411EF0F7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36" y="3831389"/>
            <a:ext cx="11181735" cy="266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37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337A-3562-2B87-A8FA-E8CCBA57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21110"/>
            <a:ext cx="10626213" cy="875072"/>
          </a:xfrm>
        </p:spPr>
        <p:txBody>
          <a:bodyPr>
            <a:normAutofit fontScale="90000"/>
          </a:bodyPr>
          <a:lstStyle/>
          <a:p>
            <a:r>
              <a:rPr lang="en-US" dirty="0"/>
              <a:t>Fine-tuning Donut Model 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with Hugging Face Transformers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C738C-858B-B880-BEAB-33A82C5F6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17290"/>
            <a:ext cx="4756355" cy="42596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DE236-53D4-8846-E005-5408603F0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17289"/>
            <a:ext cx="5181600" cy="425967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Ouput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DFEA61-3CC1-5E0F-3D43-0549F8224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72" y="2438566"/>
            <a:ext cx="2895674" cy="2927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0F35C3-9418-C966-5CE2-87FE4304C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92248"/>
            <a:ext cx="5760467" cy="29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1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7B4-2249-130D-9A6D-1A9B834B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E5F4-C01D-1B66-759C-7B9623DBA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899786" cy="4351338"/>
          </a:xfrm>
        </p:spPr>
        <p:txBody>
          <a:bodyPr>
            <a:normAutofit/>
          </a:bodyPr>
          <a:lstStyle/>
          <a:p>
            <a:r>
              <a:rPr lang="en-US" b="1" dirty="0"/>
              <a:t>Calculation of Accuracy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Compare the predicted value for each key in the dictionary to check if they are equal.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Only exact string matches are considering as truthy</a:t>
            </a:r>
          </a:p>
          <a:p>
            <a:r>
              <a:rPr lang="en-US" dirty="0"/>
              <a:t>Accuracy of 59.33% is quite good since only string matches is considered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478F0-1795-C8E3-CFFB-67D1EFF92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37986" y="3342968"/>
            <a:ext cx="3615813" cy="156333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Accuracy: 59.33%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1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41C3-BCBF-1D59-83AD-F3A9CB01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Receipt Item Classification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DEEB8-A88E-0492-AF0C-3492C3BC7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9995360" cy="570424"/>
          </a:xfrm>
        </p:spPr>
        <p:txBody>
          <a:bodyPr/>
          <a:lstStyle/>
          <a:p>
            <a:r>
              <a:rPr lang="en-US" dirty="0"/>
              <a:t>Classify receipt items into 9 categories: Produce, Dairy, Beverages 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F2FC8-7244-EFAE-A6DD-70A4BBACC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2599246"/>
            <a:ext cx="4449967" cy="3477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Classification Algorithms</a:t>
            </a:r>
          </a:p>
          <a:p>
            <a:r>
              <a:rPr lang="en-US" dirty="0"/>
              <a:t>K-Nearest Neighbors</a:t>
            </a:r>
          </a:p>
          <a:p>
            <a:r>
              <a:rPr lang="en-US" dirty="0"/>
              <a:t>Logistic Regression(RNN)</a:t>
            </a:r>
          </a:p>
          <a:p>
            <a:pPr marL="0" indent="0">
              <a:buNone/>
            </a:pPr>
            <a:r>
              <a:rPr lang="en-US" b="1" u="sng" dirty="0"/>
              <a:t>Dataset Size</a:t>
            </a:r>
          </a:p>
          <a:p>
            <a:r>
              <a:rPr lang="en-US" dirty="0"/>
              <a:t>Training: 540</a:t>
            </a:r>
          </a:p>
          <a:p>
            <a:r>
              <a:rPr lang="en-US" dirty="0"/>
              <a:t>Testing/Validation: 135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6DD799C-BC10-DDC2-EE9E-FE1B5D23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293" y="2251587"/>
            <a:ext cx="4123403" cy="448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4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5074</TotalTime>
  <Words>328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Office Theme</vt:lpstr>
      <vt:lpstr>Receipt Data Extraction and Classification</vt:lpstr>
      <vt:lpstr>Goals</vt:lpstr>
      <vt:lpstr>Data used in the Project</vt:lpstr>
      <vt:lpstr>Pre-processing</vt:lpstr>
      <vt:lpstr>Pre-processing</vt:lpstr>
      <vt:lpstr>Data Extraction with Donut Model</vt:lpstr>
      <vt:lpstr>Fine-tuning Donut Model   with Hugging Face Transformers library</vt:lpstr>
      <vt:lpstr>Training and Results</vt:lpstr>
      <vt:lpstr>Receipt Item Classification</vt:lpstr>
      <vt:lpstr>Classification With K-NN Algorithm</vt:lpstr>
      <vt:lpstr>Classification with RNN</vt:lpstr>
      <vt:lpstr>Clustering all Items with K-Means</vt:lpstr>
      <vt:lpstr>Clustering Receipt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 Iradukunda</dc:creator>
  <cp:lastModifiedBy>Albert Iradukunda</cp:lastModifiedBy>
  <cp:revision>15</cp:revision>
  <dcterms:created xsi:type="dcterms:W3CDTF">2024-12-16T08:37:20Z</dcterms:created>
  <dcterms:modified xsi:type="dcterms:W3CDTF">2025-01-06T21:54:19Z</dcterms:modified>
</cp:coreProperties>
</file>