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20" autoAdjust="0"/>
  </p:normalViewPr>
  <p:slideViewPr>
    <p:cSldViewPr>
      <p:cViewPr varScale="1">
        <p:scale>
          <a:sx n="48" d="100"/>
          <a:sy n="48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9B94B-2B1A-40A6-BBB6-C012CF19365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0E967-53DF-41B2-9E5C-5B010D29C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86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 a short description of what the method does, how it works, it's time complexity (if appropriate - we'll cover this soon), and give three examples of it in action!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0E967-53DF-41B2-9E5C-5B010D29CA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4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E626-F21E-47BA-B860-6BD51482B3D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40374E5-D2FC-4801-A108-7BBB86548D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E626-F21E-47BA-B860-6BD51482B3D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4E5-D2FC-4801-A108-7BBB86548D9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40374E5-D2FC-4801-A108-7BBB86548D9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E626-F21E-47BA-B860-6BD51482B3D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E626-F21E-47BA-B860-6BD51482B3D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40374E5-D2FC-4801-A108-7BBB86548D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E626-F21E-47BA-B860-6BD51482B3D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40374E5-D2FC-4801-A108-7BBB86548D9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844E626-F21E-47BA-B860-6BD51482B3D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4E5-D2FC-4801-A108-7BBB86548D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E626-F21E-47BA-B860-6BD51482B3D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40374E5-D2FC-4801-A108-7BBB86548D9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E626-F21E-47BA-B860-6BD51482B3D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40374E5-D2FC-4801-A108-7BBB86548D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E626-F21E-47BA-B860-6BD51482B3D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0374E5-D2FC-4801-A108-7BBB86548D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40374E5-D2FC-4801-A108-7BBB86548D9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E626-F21E-47BA-B860-6BD51482B3D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40374E5-D2FC-4801-A108-7BBB86548D9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844E626-F21E-47BA-B860-6BD51482B3D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844E626-F21E-47BA-B860-6BD51482B3D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40374E5-D2FC-4801-A108-7BBB86548D9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87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70267" y="842252"/>
            <a:ext cx="6803466" cy="5173495"/>
            <a:chOff x="362107" y="381000"/>
            <a:chExt cx="6803466" cy="5173495"/>
          </a:xfrm>
        </p:grpSpPr>
        <p:sp>
          <p:nvSpPr>
            <p:cNvPr id="4" name="TextBox 3"/>
            <p:cNvSpPr txBox="1"/>
            <p:nvPr/>
          </p:nvSpPr>
          <p:spPr>
            <a:xfrm>
              <a:off x="362107" y="381000"/>
              <a:ext cx="15071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search</a:t>
              </a:r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2107" y="1030180"/>
              <a:ext cx="6803466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 the method does : Takes a </a:t>
              </a:r>
              <a:r>
                <a:rPr lang="en-US" dirty="0" smtClean="0"/>
                <a:t>string </a:t>
              </a:r>
              <a:r>
                <a:rPr lang="en-US" dirty="0"/>
                <a:t>or </a:t>
              </a:r>
              <a:r>
                <a:rPr lang="en-US" dirty="0" err="1" smtClean="0"/>
                <a:t>RegExp</a:t>
              </a:r>
              <a:r>
                <a:rPr lang="en-US" dirty="0" smtClean="0"/>
                <a:t> as argument </a:t>
              </a:r>
            </a:p>
            <a:p>
              <a:r>
                <a:rPr lang="en-US" dirty="0" smtClean="0"/>
                <a:t>and matches them against the calling string and returns the first </a:t>
              </a:r>
            </a:p>
            <a:p>
              <a:r>
                <a:rPr lang="en-US" dirty="0" smtClean="0"/>
                <a:t>match’s index. 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How it works: Calls </a:t>
              </a:r>
              <a:r>
                <a:rPr lang="en-US" dirty="0" err="1"/>
                <a:t>regExp.prototype</a:t>
              </a:r>
              <a:r>
                <a:rPr lang="en-US" dirty="0" smtClean="0"/>
                <a:t>[@@search](), and returns </a:t>
              </a:r>
            </a:p>
            <a:p>
              <a:r>
                <a:rPr lang="en-US" dirty="0" smtClean="0"/>
                <a:t>the index of the first</a:t>
              </a:r>
            </a:p>
            <a:p>
              <a:r>
                <a:rPr lang="en-US" dirty="0" smtClean="0"/>
                <a:t>match.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Time complexity : 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dirty="0"/>
            </a:p>
            <a:p>
              <a:r>
                <a:rPr lang="en-US" dirty="0"/>
                <a:t>Examples : 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text= 'Hello World'</a:t>
              </a:r>
            </a:p>
            <a:p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text.search</a:t>
              </a:r>
              <a:r>
                <a:rPr lang="en-US" dirty="0" smtClean="0"/>
                <a:t>('World'))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/>
                <a:t>6</a:t>
              </a:r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text.search</a:t>
              </a:r>
              <a:r>
                <a:rPr lang="en-US" dirty="0" smtClean="0"/>
                <a:t>('Hello'))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/>
                <a:t>0</a:t>
              </a:r>
              <a:endParaRPr lang="en-US" dirty="0">
                <a:sym typeface="Wingdings" pitchFamily="2" charset="2"/>
              </a:endParaRP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text.search</a:t>
              </a:r>
              <a:r>
                <a:rPr lang="en-US" dirty="0" smtClean="0"/>
                <a:t>('l'))</a:t>
              </a:r>
              <a:r>
                <a:rPr lang="en-US" dirty="0" smtClean="0">
                  <a:sym typeface="Wingdings" pitchFamily="2" charset="2"/>
                </a:rPr>
                <a:t> </a:t>
              </a:r>
              <a:r>
                <a:rPr lang="en-US" dirty="0">
                  <a:sym typeface="Wingdings" pitchFamily="2" charset="2"/>
                </a:rPr>
                <a:t>returns </a:t>
              </a:r>
              <a:r>
                <a:rPr lang="en-US" dirty="0" smtClean="0">
                  <a:sym typeface="Wingdings" pitchFamily="2" charset="2"/>
                </a:rPr>
                <a:t>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292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7276" y="980751"/>
            <a:ext cx="8289449" cy="4896497"/>
            <a:chOff x="362107" y="381000"/>
            <a:chExt cx="8289449" cy="4896497"/>
          </a:xfrm>
        </p:grpSpPr>
        <p:sp>
          <p:nvSpPr>
            <p:cNvPr id="4" name="TextBox 3"/>
            <p:cNvSpPr txBox="1"/>
            <p:nvPr/>
          </p:nvSpPr>
          <p:spPr>
            <a:xfrm>
              <a:off x="362107" y="381000"/>
              <a:ext cx="1143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Slice</a:t>
              </a:r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2107" y="1030180"/>
              <a:ext cx="8289449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 the method does : extracts a section of a string and returns it as </a:t>
              </a:r>
              <a:r>
                <a:rPr lang="en-US" dirty="0" smtClean="0"/>
                <a:t>a new</a:t>
              </a:r>
            </a:p>
            <a:p>
              <a:r>
                <a:rPr lang="en-US" dirty="0" smtClean="0"/>
                <a:t>string</a:t>
              </a:r>
              <a:r>
                <a:rPr lang="en-US" dirty="0"/>
                <a:t>, without modifying the original string</a:t>
              </a:r>
              <a:r>
                <a:rPr lang="en-US" dirty="0" smtClean="0"/>
                <a:t>.</a:t>
              </a:r>
            </a:p>
            <a:p>
              <a:endParaRPr lang="en-US" dirty="0"/>
            </a:p>
            <a:p>
              <a:r>
                <a:rPr lang="en-US" dirty="0"/>
                <a:t>How it works: </a:t>
              </a:r>
              <a:r>
                <a:rPr lang="en-US" dirty="0" smtClean="0"/>
                <a:t>Takes the starting index (and optional end index) as argument(s)</a:t>
              </a:r>
            </a:p>
            <a:p>
              <a:r>
                <a:rPr lang="en-US" dirty="0" smtClean="0"/>
                <a:t>and extracts those index points from the calling string and returns the extract</a:t>
              </a:r>
            </a:p>
            <a:p>
              <a:r>
                <a:rPr lang="en-US" dirty="0" smtClean="0"/>
                <a:t>String as a new string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Time complexity : 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dirty="0"/>
            </a:p>
            <a:p>
              <a:r>
                <a:rPr lang="en-US" dirty="0"/>
                <a:t>Examples : 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text= 'Hello World'</a:t>
              </a:r>
            </a:p>
            <a:p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text.slice</a:t>
              </a:r>
              <a:r>
                <a:rPr lang="en-US" dirty="0" smtClean="0"/>
                <a:t> (3))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/>
                <a:t>“lo World”</a:t>
              </a: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text.slice</a:t>
              </a:r>
              <a:r>
                <a:rPr lang="en-US" dirty="0" smtClean="0"/>
                <a:t>(2,6))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/>
                <a:t>“</a:t>
              </a:r>
              <a:r>
                <a:rPr lang="en-US" dirty="0" err="1" smtClean="0"/>
                <a:t>llo</a:t>
              </a:r>
              <a:r>
                <a:rPr lang="en-US" dirty="0" smtClean="0"/>
                <a:t>”</a:t>
              </a:r>
              <a:endParaRPr lang="en-US" dirty="0">
                <a:sym typeface="Wingdings" pitchFamily="2" charset="2"/>
              </a:endParaRP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text.slice</a:t>
              </a:r>
              <a:r>
                <a:rPr lang="en-US" dirty="0" smtClean="0"/>
                <a:t>(-4))</a:t>
              </a:r>
              <a:r>
                <a:rPr lang="en-US" dirty="0">
                  <a:sym typeface="Wingdings" pitchFamily="2" charset="2"/>
                </a:rPr>
                <a:t> returns “</a:t>
              </a:r>
              <a:r>
                <a:rPr lang="en-US" dirty="0" err="1">
                  <a:sym typeface="Wingdings" pitchFamily="2" charset="2"/>
                </a:rPr>
                <a:t>orld</a:t>
              </a:r>
              <a:r>
                <a:rPr lang="en-US" dirty="0">
                  <a:sym typeface="Wingdings" pitchFamily="2" charset="2"/>
                </a:rPr>
                <a:t>”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842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8572" y="703753"/>
            <a:ext cx="8186857" cy="5450494"/>
            <a:chOff x="362107" y="381000"/>
            <a:chExt cx="8186857" cy="5450494"/>
          </a:xfrm>
        </p:grpSpPr>
        <p:sp>
          <p:nvSpPr>
            <p:cNvPr id="4" name="TextBox 3"/>
            <p:cNvSpPr txBox="1"/>
            <p:nvPr/>
          </p:nvSpPr>
          <p:spPr>
            <a:xfrm>
              <a:off x="362107" y="381000"/>
              <a:ext cx="1072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split</a:t>
              </a:r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2107" y="1030180"/>
              <a:ext cx="8186857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 the method does : takes a pattern and divides a String into an </a:t>
              </a:r>
              <a:r>
                <a:rPr lang="en-US" dirty="0" smtClean="0"/>
                <a:t>ordered </a:t>
              </a:r>
            </a:p>
            <a:p>
              <a:r>
                <a:rPr lang="en-US" dirty="0" smtClean="0"/>
                <a:t>list of substrings by searching for the pattern, puts these  substrings into an </a:t>
              </a:r>
            </a:p>
            <a:p>
              <a:r>
                <a:rPr lang="en-US" dirty="0" smtClean="0"/>
                <a:t>array, and </a:t>
              </a:r>
              <a:r>
                <a:rPr lang="en-US" dirty="0"/>
                <a:t>returns the </a:t>
              </a:r>
              <a:r>
                <a:rPr lang="en-US" dirty="0" smtClean="0"/>
                <a:t>array </a:t>
              </a:r>
            </a:p>
            <a:p>
              <a:endParaRPr lang="en-US" dirty="0"/>
            </a:p>
            <a:p>
              <a:r>
                <a:rPr lang="en-US" dirty="0" smtClean="0"/>
                <a:t>How </a:t>
              </a:r>
              <a:r>
                <a:rPr lang="en-US" dirty="0"/>
                <a:t>it works: Takes </a:t>
              </a:r>
              <a:r>
                <a:rPr lang="en-US" dirty="0" smtClean="0"/>
                <a:t>a separator as a argument and splits the calling string</a:t>
              </a:r>
            </a:p>
            <a:p>
              <a:r>
                <a:rPr lang="en-US" dirty="0" smtClean="0"/>
                <a:t>into substrings by each instance of the separator (excludes), and returns the</a:t>
              </a:r>
            </a:p>
            <a:p>
              <a:r>
                <a:rPr lang="en-US" dirty="0" smtClean="0"/>
                <a:t>substring as elements in an array. It may take an additional numeric argument</a:t>
              </a:r>
            </a:p>
            <a:p>
              <a:r>
                <a:rPr lang="en-US" dirty="0" smtClean="0"/>
                <a:t>which specify the maximum amount of elements the returned array can have. 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Time complexity : 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dirty="0"/>
            </a:p>
            <a:p>
              <a:r>
                <a:rPr lang="en-US" dirty="0"/>
                <a:t>Examples : 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text= 'Hello World'</a:t>
              </a:r>
            </a:p>
            <a:p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text.split</a:t>
              </a:r>
              <a:r>
                <a:rPr lang="en-US" dirty="0" smtClean="0"/>
                <a:t>(' ')) </a:t>
              </a:r>
              <a:r>
                <a:rPr lang="en-US" dirty="0" smtClean="0">
                  <a:sym typeface="Wingdings" pitchFamily="2" charset="2"/>
                </a:rPr>
                <a:t> returns </a:t>
              </a:r>
              <a:r>
                <a:rPr lang="en-US" dirty="0"/>
                <a:t>['Hello', 'World</a:t>
              </a:r>
              <a:r>
                <a:rPr lang="en-US" dirty="0" smtClean="0"/>
                <a:t>']</a:t>
              </a: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text.split</a:t>
              </a:r>
              <a:r>
                <a:rPr lang="en-US" dirty="0" smtClean="0"/>
                <a:t>('l'))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/>
                <a:t>['He', '', 'o </a:t>
              </a:r>
              <a:r>
                <a:rPr lang="en-US" dirty="0" err="1"/>
                <a:t>Wor</a:t>
              </a:r>
              <a:r>
                <a:rPr lang="en-US" dirty="0"/>
                <a:t>', 'd</a:t>
              </a:r>
              <a:r>
                <a:rPr lang="en-US" dirty="0" smtClean="0"/>
                <a:t>']</a:t>
              </a: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text.split</a:t>
              </a:r>
              <a:r>
                <a:rPr lang="en-US" dirty="0"/>
                <a:t>(' </a:t>
              </a:r>
              <a:r>
                <a:rPr lang="en-US" dirty="0" smtClean="0"/>
                <a:t>l',2))</a:t>
              </a:r>
              <a:r>
                <a:rPr lang="en-US" dirty="0" smtClean="0">
                  <a:sym typeface="Wingdings" pitchFamily="2" charset="2"/>
                </a:rPr>
                <a:t> </a:t>
              </a:r>
              <a:r>
                <a:rPr lang="en-US" dirty="0">
                  <a:sym typeface="Wingdings" pitchFamily="2" charset="2"/>
                </a:rPr>
                <a:t>returns ['He', '']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389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1471" y="842253"/>
            <a:ext cx="8081058" cy="5173495"/>
            <a:chOff x="362107" y="381000"/>
            <a:chExt cx="8081058" cy="5173495"/>
          </a:xfrm>
        </p:grpSpPr>
        <p:sp>
          <p:nvSpPr>
            <p:cNvPr id="4" name="TextBox 3"/>
            <p:cNvSpPr txBox="1"/>
            <p:nvPr/>
          </p:nvSpPr>
          <p:spPr>
            <a:xfrm>
              <a:off x="362107" y="381000"/>
              <a:ext cx="2097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substring</a:t>
              </a:r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2107" y="1030180"/>
              <a:ext cx="8081058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What the method does</a:t>
              </a:r>
              <a:r>
                <a:rPr lang="en-US" dirty="0"/>
                <a:t>: extracts a section of a string and returns it as a new</a:t>
              </a:r>
            </a:p>
            <a:p>
              <a:r>
                <a:rPr lang="en-US" dirty="0"/>
                <a:t>string, without modifying the original string.</a:t>
              </a:r>
            </a:p>
            <a:p>
              <a:endParaRPr lang="en-US" dirty="0" smtClean="0"/>
            </a:p>
            <a:p>
              <a:r>
                <a:rPr lang="en-US" dirty="0" smtClean="0"/>
                <a:t>How </a:t>
              </a:r>
              <a:r>
                <a:rPr lang="en-US" dirty="0"/>
                <a:t>it works</a:t>
              </a:r>
              <a:r>
                <a:rPr lang="en-US" dirty="0" smtClean="0"/>
                <a:t>: </a:t>
              </a:r>
              <a:r>
                <a:rPr lang="en-US" dirty="0"/>
                <a:t>takes two arguments (index points) and returns a </a:t>
              </a:r>
            </a:p>
            <a:p>
              <a:r>
                <a:rPr lang="en-US" dirty="0"/>
                <a:t>substring from the calling string that start from one of the argument and goes</a:t>
              </a:r>
            </a:p>
            <a:p>
              <a:r>
                <a:rPr lang="en-US" dirty="0"/>
                <a:t>to the other, or to the end of the string.</a:t>
              </a:r>
            </a:p>
            <a:p>
              <a:endParaRPr lang="en-US" dirty="0" smtClean="0"/>
            </a:p>
            <a:p>
              <a:endParaRPr lang="en-US" dirty="0"/>
            </a:p>
            <a:p>
              <a:r>
                <a:rPr lang="en-US" dirty="0"/>
                <a:t>Time complexity : 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dirty="0"/>
            </a:p>
            <a:p>
              <a:r>
                <a:rPr lang="en-US" dirty="0"/>
                <a:t>Examples : </a:t>
              </a:r>
            </a:p>
            <a:p>
              <a:r>
                <a:rPr lang="en-US" dirty="0" err="1" smtClean="0"/>
                <a:t>const</a:t>
              </a:r>
              <a:r>
                <a:rPr lang="en-US" dirty="0" smtClean="0"/>
                <a:t> </a:t>
              </a:r>
              <a:r>
                <a:rPr lang="en-US" dirty="0"/>
                <a:t>text= 'Hello World'</a:t>
              </a:r>
            </a:p>
            <a:p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text.substring</a:t>
              </a:r>
              <a:r>
                <a:rPr lang="en-US" dirty="0" smtClean="0"/>
                <a:t>(3</a:t>
              </a:r>
              <a:r>
                <a:rPr lang="en-US" dirty="0"/>
                <a:t>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/>
                <a:t>“lo World”</a:t>
              </a: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text.substring</a:t>
              </a:r>
              <a:r>
                <a:rPr lang="en-US" dirty="0" smtClean="0"/>
                <a:t>(2,6</a:t>
              </a:r>
              <a:r>
                <a:rPr lang="en-US" dirty="0"/>
                <a:t>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/>
                <a:t>“</a:t>
              </a:r>
              <a:r>
                <a:rPr lang="en-US" dirty="0" err="1"/>
                <a:t>llo</a:t>
              </a:r>
              <a:r>
                <a:rPr lang="en-US" dirty="0"/>
                <a:t>”</a:t>
              </a:r>
              <a:endParaRPr lang="en-US" dirty="0">
                <a:sym typeface="Wingdings" pitchFamily="2" charset="2"/>
              </a:endParaRP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text.substring</a:t>
              </a:r>
              <a:r>
                <a:rPr lang="en-US" dirty="0" smtClean="0"/>
                <a:t>(1,4</a:t>
              </a:r>
              <a:r>
                <a:rPr lang="en-US" dirty="0" smtClean="0"/>
                <a:t>))</a:t>
              </a:r>
              <a:r>
                <a:rPr lang="en-US" dirty="0">
                  <a:sym typeface="Wingdings" pitchFamily="2" charset="2"/>
                </a:rPr>
                <a:t> returns “ell”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9349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3268" y="703753"/>
            <a:ext cx="8297464" cy="5450494"/>
            <a:chOff x="362107" y="381000"/>
            <a:chExt cx="8297464" cy="5450494"/>
          </a:xfrm>
        </p:grpSpPr>
        <p:sp>
          <p:nvSpPr>
            <p:cNvPr id="4" name="TextBox 3"/>
            <p:cNvSpPr txBox="1"/>
            <p:nvPr/>
          </p:nvSpPr>
          <p:spPr>
            <a:xfrm>
              <a:off x="362107" y="381000"/>
              <a:ext cx="28216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 smtClean="0"/>
                <a:t>toLowerCase</a:t>
              </a:r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2107" y="1030180"/>
              <a:ext cx="8297464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 the method does: returns the calling string value converted to lower </a:t>
              </a:r>
              <a:r>
                <a:rPr lang="en-US" dirty="0" smtClean="0"/>
                <a:t>case</a:t>
              </a:r>
              <a:r>
                <a:rPr lang="en-US" dirty="0"/>
                <a:t>, </a:t>
              </a:r>
              <a:endParaRPr lang="en-US" dirty="0" smtClean="0"/>
            </a:p>
            <a:p>
              <a:r>
                <a:rPr lang="en-US" dirty="0" smtClean="0"/>
                <a:t>as </a:t>
              </a:r>
              <a:r>
                <a:rPr lang="en-US" dirty="0"/>
                <a:t>a new string</a:t>
              </a:r>
              <a:endParaRPr lang="en-US" dirty="0" smtClean="0"/>
            </a:p>
            <a:p>
              <a:endParaRPr lang="en-US" dirty="0"/>
            </a:p>
            <a:p>
              <a:r>
                <a:rPr lang="en-US" dirty="0"/>
                <a:t>How it works: interprets a String value as a sequence of UTF-16 encoded code </a:t>
              </a:r>
              <a:endParaRPr lang="en-US" dirty="0" smtClean="0"/>
            </a:p>
            <a:p>
              <a:r>
                <a:rPr lang="en-US" dirty="0" smtClean="0"/>
                <a:t>Points and returns </a:t>
              </a:r>
              <a:r>
                <a:rPr lang="en-US" dirty="0"/>
                <a:t>a result </a:t>
              </a:r>
              <a:r>
                <a:rPr lang="en-US" dirty="0" smtClean="0"/>
                <a:t>of </a:t>
              </a:r>
              <a:r>
                <a:rPr lang="en-US" dirty="0" err="1" smtClean="0"/>
                <a:t>toLowercase</a:t>
              </a:r>
              <a:r>
                <a:rPr lang="en-US" dirty="0" smtClean="0"/>
                <a:t> derived </a:t>
              </a:r>
              <a:r>
                <a:rPr lang="en-US" dirty="0"/>
                <a:t>according to the </a:t>
              </a:r>
              <a:endParaRPr lang="en-US" dirty="0" smtClean="0"/>
            </a:p>
            <a:p>
              <a:r>
                <a:rPr lang="en-US" dirty="0" smtClean="0"/>
                <a:t>locale-insensitive </a:t>
              </a:r>
              <a:r>
                <a:rPr lang="en-US" dirty="0"/>
                <a:t>case </a:t>
              </a:r>
              <a:r>
                <a:rPr lang="en-US" dirty="0" smtClean="0"/>
                <a:t>mappings </a:t>
              </a:r>
              <a:r>
                <a:rPr lang="en-US" dirty="0"/>
                <a:t>in the Unicode Character </a:t>
              </a:r>
              <a:r>
                <a:rPr lang="en-US" dirty="0" smtClean="0"/>
                <a:t>Database. 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Time complexity : 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dirty="0"/>
            </a:p>
            <a:p>
              <a:r>
                <a:rPr lang="en-US" dirty="0"/>
                <a:t>Examples : 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</a:t>
              </a:r>
              <a:r>
                <a:rPr lang="en-US" dirty="0" smtClean="0"/>
                <a:t>name= 'Mike'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</a:t>
              </a:r>
              <a:r>
                <a:rPr lang="en-US" dirty="0" smtClean="0"/>
                <a:t>greet= 'Hello'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</a:t>
              </a:r>
              <a:r>
                <a:rPr lang="en-US" dirty="0" smtClean="0"/>
                <a:t>who= 'World</a:t>
              </a:r>
              <a:r>
                <a:rPr lang="en-US" dirty="0"/>
                <a:t>'</a:t>
              </a:r>
            </a:p>
            <a:p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name.toLowerCase</a:t>
              </a:r>
              <a:r>
                <a:rPr lang="en-US" dirty="0" smtClean="0"/>
                <a:t>())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/>
                <a:t>“mike”</a:t>
              </a: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greet.toLowerCase</a:t>
              </a:r>
              <a:r>
                <a:rPr lang="en-US" dirty="0" smtClean="0"/>
                <a:t>())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/>
                <a:t>“hello”</a:t>
              </a:r>
              <a:endParaRPr lang="en-US" dirty="0">
                <a:sym typeface="Wingdings" pitchFamily="2" charset="2"/>
              </a:endParaRP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who.toLowerCase</a:t>
              </a:r>
              <a:r>
                <a:rPr lang="en-US" dirty="0" smtClean="0"/>
                <a:t>())</a:t>
              </a:r>
              <a:r>
                <a:rPr lang="en-US" dirty="0">
                  <a:sym typeface="Wingdings" pitchFamily="2" charset="2"/>
                </a:rPr>
                <a:t> returns “world”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63828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4946" y="703753"/>
            <a:ext cx="8214108" cy="5450494"/>
            <a:chOff x="362107" y="381000"/>
            <a:chExt cx="8214108" cy="5450494"/>
          </a:xfrm>
        </p:grpSpPr>
        <p:sp>
          <p:nvSpPr>
            <p:cNvPr id="4" name="TextBox 3"/>
            <p:cNvSpPr txBox="1"/>
            <p:nvPr/>
          </p:nvSpPr>
          <p:spPr>
            <a:xfrm>
              <a:off x="362107" y="381000"/>
              <a:ext cx="28216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 smtClean="0"/>
                <a:t>toUpperCase</a:t>
              </a:r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2107" y="1030180"/>
              <a:ext cx="8214108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 the method does: returns the calling string value converted to uppercase </a:t>
              </a:r>
              <a:endParaRPr lang="en-US" dirty="0" smtClean="0"/>
            </a:p>
            <a:p>
              <a:r>
                <a:rPr lang="en-US" dirty="0" smtClean="0"/>
                <a:t>(</a:t>
              </a:r>
              <a:r>
                <a:rPr lang="en-US" dirty="0"/>
                <a:t>the value will be converted to a string if it isn't one</a:t>
              </a:r>
              <a:r>
                <a:rPr lang="en-US" dirty="0" smtClean="0"/>
                <a:t>), as a new string</a:t>
              </a:r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How </a:t>
              </a:r>
              <a:r>
                <a:rPr lang="en-US" dirty="0"/>
                <a:t>it works: interprets a String value as a sequence of UTF-16 encoded code </a:t>
              </a:r>
            </a:p>
            <a:p>
              <a:r>
                <a:rPr lang="en-US" dirty="0"/>
                <a:t>Points and returns a result of </a:t>
              </a:r>
              <a:r>
                <a:rPr lang="en-US" dirty="0" err="1"/>
                <a:t>toUpperCase</a:t>
              </a:r>
              <a:r>
                <a:rPr lang="en-US" dirty="0"/>
                <a:t> </a:t>
              </a:r>
              <a:r>
                <a:rPr lang="en-US" dirty="0" smtClean="0"/>
                <a:t>derived </a:t>
              </a:r>
              <a:r>
                <a:rPr lang="en-US" dirty="0"/>
                <a:t>according to the </a:t>
              </a:r>
            </a:p>
            <a:p>
              <a:r>
                <a:rPr lang="en-US" dirty="0"/>
                <a:t>locale-insensitive case mappings in the Unicode Character Database. </a:t>
              </a:r>
            </a:p>
            <a:p>
              <a:endParaRPr lang="en-US" dirty="0"/>
            </a:p>
            <a:p>
              <a:r>
                <a:rPr lang="en-US" dirty="0"/>
                <a:t>Time complexity : 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dirty="0"/>
            </a:p>
            <a:p>
              <a:r>
                <a:rPr lang="en-US" dirty="0"/>
                <a:t>Examples : 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name= 'Mike'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greet= 'Hello'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who= 'World'</a:t>
              </a:r>
            </a:p>
            <a:p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name.toUpperCase</a:t>
              </a:r>
              <a:r>
                <a:rPr lang="en-US" dirty="0" smtClean="0"/>
                <a:t>())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/>
                <a:t>“MIKE”</a:t>
              </a: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greet.toUpperCase</a:t>
              </a:r>
              <a:r>
                <a:rPr lang="en-US" dirty="0" smtClean="0"/>
                <a:t>())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/>
                <a:t>“HELLO”</a:t>
              </a:r>
              <a:endParaRPr lang="en-US" dirty="0">
                <a:sym typeface="Wingdings" pitchFamily="2" charset="2"/>
              </a:endParaRP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who.toUpperCase</a:t>
              </a:r>
              <a:r>
                <a:rPr lang="en-US" dirty="0" smtClean="0"/>
                <a:t>())</a:t>
              </a:r>
              <a:r>
                <a:rPr lang="en-US" dirty="0">
                  <a:sym typeface="Wingdings" pitchFamily="2" charset="2"/>
                </a:rPr>
                <a:t> returns “WORLD”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2405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36893" y="703753"/>
            <a:ext cx="8267007" cy="5450494"/>
            <a:chOff x="362107" y="381000"/>
            <a:chExt cx="8267007" cy="5450494"/>
          </a:xfrm>
        </p:grpSpPr>
        <p:sp>
          <p:nvSpPr>
            <p:cNvPr id="4" name="TextBox 3"/>
            <p:cNvSpPr txBox="1"/>
            <p:nvPr/>
          </p:nvSpPr>
          <p:spPr>
            <a:xfrm>
              <a:off x="362107" y="381000"/>
              <a:ext cx="10743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trim</a:t>
              </a:r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2107" y="1030180"/>
              <a:ext cx="8267007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dirty="0"/>
                <a:t>What the method does: removes whitespace from both ends of a string and </a:t>
              </a:r>
              <a:endParaRPr lang="en-US" dirty="0" smtClean="0"/>
            </a:p>
            <a:p>
              <a:r>
                <a:rPr lang="en-US" dirty="0" smtClean="0"/>
                <a:t>returns </a:t>
              </a:r>
              <a:r>
                <a:rPr lang="en-US" dirty="0"/>
                <a:t>a new string, without modifying the original string.</a:t>
              </a:r>
            </a:p>
            <a:p>
              <a:endParaRPr lang="en-US" dirty="0" smtClean="0"/>
            </a:p>
            <a:p>
              <a:r>
                <a:rPr lang="en-US" dirty="0" smtClean="0"/>
                <a:t>How </a:t>
              </a:r>
              <a:r>
                <a:rPr lang="en-US" dirty="0"/>
                <a:t>it works: interprets a String value as a sequence of UTF-16 encoded code </a:t>
              </a:r>
            </a:p>
            <a:p>
              <a:r>
                <a:rPr lang="en-US" dirty="0" smtClean="0"/>
                <a:t>Points and </a:t>
              </a:r>
              <a:r>
                <a:rPr lang="en-US" dirty="0"/>
                <a:t>calls </a:t>
              </a:r>
              <a:r>
                <a:rPr lang="en-US" dirty="0" err="1"/>
                <a:t>TrimString</a:t>
              </a:r>
              <a:r>
                <a:rPr lang="en-US" dirty="0"/>
                <a:t>(S, </a:t>
              </a:r>
              <a:r>
                <a:rPr lang="en-US" dirty="0" err="1"/>
                <a:t>start+end</a:t>
              </a:r>
              <a:r>
                <a:rPr lang="en-US" dirty="0" smtClean="0"/>
                <a:t>), which removes the whitespaces from</a:t>
              </a:r>
            </a:p>
            <a:p>
              <a:r>
                <a:rPr lang="en-US" dirty="0" smtClean="0"/>
                <a:t>The beginning and end of the calling string</a:t>
              </a:r>
            </a:p>
            <a:p>
              <a:endParaRPr lang="en-US" dirty="0"/>
            </a:p>
            <a:p>
              <a:r>
                <a:rPr lang="en-US" dirty="0"/>
                <a:t>Time complexity : 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dirty="0"/>
            </a:p>
            <a:p>
              <a:r>
                <a:rPr lang="en-US" dirty="0"/>
                <a:t>Examples : 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name= </a:t>
              </a:r>
              <a:r>
                <a:rPr lang="en-US" dirty="0" smtClean="0"/>
                <a:t>'      Mike</a:t>
              </a:r>
              <a:r>
                <a:rPr lang="en-US" dirty="0"/>
                <a:t>'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greet= </a:t>
              </a:r>
              <a:r>
                <a:rPr lang="en-US" dirty="0" smtClean="0"/>
                <a:t>'Hello     '</a:t>
              </a:r>
              <a:endParaRPr lang="en-US" dirty="0"/>
            </a:p>
            <a:p>
              <a:r>
                <a:rPr lang="en-US" dirty="0" err="1"/>
                <a:t>const</a:t>
              </a:r>
              <a:r>
                <a:rPr lang="en-US" dirty="0"/>
                <a:t> who= </a:t>
              </a:r>
              <a:r>
                <a:rPr lang="en-US" dirty="0" smtClean="0"/>
                <a:t>'      World      '</a:t>
              </a:r>
              <a:endParaRPr lang="en-US" dirty="0"/>
            </a:p>
            <a:p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name.trim</a:t>
              </a:r>
              <a:r>
                <a:rPr lang="en-US" dirty="0" smtClean="0"/>
                <a:t>())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/>
                <a:t>“</a:t>
              </a:r>
              <a:r>
                <a:rPr lang="en-US" dirty="0"/>
                <a:t>Mike</a:t>
              </a:r>
              <a:r>
                <a:rPr lang="en-US" dirty="0" smtClean="0"/>
                <a:t>”</a:t>
              </a:r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greet.trim</a:t>
              </a:r>
              <a:r>
                <a:rPr lang="en-US" dirty="0" smtClean="0"/>
                <a:t>())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/>
                <a:t>“'Hello”</a:t>
              </a:r>
              <a:endParaRPr lang="en-US" dirty="0">
                <a:sym typeface="Wingdings" pitchFamily="2" charset="2"/>
              </a:endParaRP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who.trim</a:t>
              </a:r>
              <a:r>
                <a:rPr lang="en-US" dirty="0" smtClean="0"/>
                <a:t>())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>
                  <a:sym typeface="Wingdings" pitchFamily="2" charset="2"/>
                </a:rPr>
                <a:t>“</a:t>
              </a:r>
              <a:r>
                <a:rPr lang="en-US" dirty="0" smtClean="0"/>
                <a:t>World</a:t>
              </a:r>
              <a:r>
                <a:rPr lang="en-US" dirty="0" smtClean="0">
                  <a:sym typeface="Wingdings" pitchFamily="2" charset="2"/>
                </a:rPr>
                <a:t>”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800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38200" y="609600"/>
            <a:ext cx="7035900" cy="5487115"/>
            <a:chOff x="362107" y="380999"/>
            <a:chExt cx="7035900" cy="5487115"/>
          </a:xfrm>
        </p:grpSpPr>
        <p:sp>
          <p:nvSpPr>
            <p:cNvPr id="4" name="TextBox 3"/>
            <p:cNvSpPr txBox="1"/>
            <p:nvPr/>
          </p:nvSpPr>
          <p:spPr>
            <a:xfrm>
              <a:off x="362107" y="380999"/>
              <a:ext cx="14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 smtClean="0"/>
                <a:t>charAt</a:t>
              </a:r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2107" y="1066800"/>
              <a:ext cx="7035900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What </a:t>
              </a:r>
              <a:r>
                <a:rPr lang="en-US" dirty="0"/>
                <a:t>the method </a:t>
              </a:r>
              <a:r>
                <a:rPr lang="en-US" dirty="0" smtClean="0"/>
                <a:t>does : Takes in an index and a string and returns </a:t>
              </a:r>
            </a:p>
            <a:p>
              <a:r>
                <a:rPr lang="en-US" dirty="0" smtClean="0"/>
                <a:t>the specific character at that location</a:t>
              </a:r>
            </a:p>
            <a:p>
              <a:endParaRPr lang="en-US" dirty="0" smtClean="0"/>
            </a:p>
            <a:p>
              <a:r>
                <a:rPr lang="en-US" dirty="0" smtClean="0"/>
                <a:t>How </a:t>
              </a:r>
              <a:r>
                <a:rPr lang="en-US" dirty="0"/>
                <a:t>it </a:t>
              </a:r>
              <a:r>
                <a:rPr lang="en-US" dirty="0" smtClean="0"/>
                <a:t>works: Sees if the specified index passed into the method </a:t>
              </a:r>
            </a:p>
            <a:p>
              <a:r>
                <a:rPr lang="en-US" dirty="0" smtClean="0"/>
                <a:t>matches any index available within the string, then returns the </a:t>
              </a:r>
            </a:p>
            <a:p>
              <a:r>
                <a:rPr lang="en-US" dirty="0" smtClean="0"/>
                <a:t>character at that index, if available</a:t>
              </a:r>
            </a:p>
            <a:p>
              <a:endParaRPr lang="en-US" dirty="0" smtClean="0"/>
            </a:p>
            <a:p>
              <a:r>
                <a:rPr lang="en-US" dirty="0" smtClean="0"/>
                <a:t>Time </a:t>
              </a:r>
              <a:r>
                <a:rPr lang="en-US" dirty="0"/>
                <a:t>complexity </a:t>
              </a:r>
              <a:r>
                <a:rPr lang="en-US" dirty="0" smtClean="0"/>
                <a:t>: 0(1)</a:t>
              </a:r>
            </a:p>
            <a:p>
              <a:endParaRPr lang="en-US" dirty="0"/>
            </a:p>
            <a:p>
              <a:r>
                <a:rPr lang="en-US" dirty="0"/>
                <a:t>Examples : 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text = 'Hello </a:t>
              </a:r>
              <a:r>
                <a:rPr lang="en-US" dirty="0" smtClean="0"/>
                <a:t>World‘</a:t>
              </a:r>
            </a:p>
            <a:p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text.charAt</a:t>
              </a:r>
              <a:r>
                <a:rPr lang="en-US" dirty="0"/>
                <a:t>()) </a:t>
              </a:r>
              <a:r>
                <a:rPr lang="en-US" dirty="0">
                  <a:sym typeface="Wingdings" pitchFamily="2" charset="2"/>
                </a:rPr>
                <a:t> returns ‘H’</a:t>
              </a:r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text.charAt</a:t>
              </a:r>
              <a:r>
                <a:rPr lang="en-US" dirty="0" smtClean="0"/>
                <a:t>(3</a:t>
              </a:r>
              <a:r>
                <a:rPr lang="en-US" dirty="0"/>
                <a:t>)) </a:t>
              </a:r>
              <a:r>
                <a:rPr lang="en-US" dirty="0">
                  <a:sym typeface="Wingdings" pitchFamily="2" charset="2"/>
                </a:rPr>
                <a:t> returns ‘l’</a:t>
              </a:r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text.charAt</a:t>
              </a:r>
              <a:r>
                <a:rPr lang="en-US" dirty="0" smtClean="0"/>
                <a:t>(text.length-1</a:t>
              </a:r>
              <a:r>
                <a:rPr lang="en-US" dirty="0"/>
                <a:t>)) </a:t>
              </a:r>
              <a:r>
                <a:rPr lang="en-US" dirty="0">
                  <a:sym typeface="Wingdings" pitchFamily="2" charset="2"/>
                </a:rPr>
                <a:t> returns ‘d’</a:t>
              </a:r>
              <a:endParaRPr lang="en-US" dirty="0"/>
            </a:p>
            <a:p>
              <a:endParaRPr lang="en-US" dirty="0"/>
            </a:p>
            <a:p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53641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05346" y="565253"/>
            <a:ext cx="6933308" cy="5727493"/>
            <a:chOff x="362107" y="381000"/>
            <a:chExt cx="6933308" cy="5727493"/>
          </a:xfrm>
        </p:grpSpPr>
        <p:sp>
          <p:nvSpPr>
            <p:cNvPr id="4" name="TextBox 3"/>
            <p:cNvSpPr txBox="1"/>
            <p:nvPr/>
          </p:nvSpPr>
          <p:spPr>
            <a:xfrm>
              <a:off x="362107" y="381000"/>
              <a:ext cx="23754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 smtClean="0"/>
                <a:t>charCodeAt</a:t>
              </a:r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2107" y="1030180"/>
              <a:ext cx="6933308" cy="5078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What </a:t>
              </a:r>
              <a:r>
                <a:rPr lang="en-US" dirty="0"/>
                <a:t>the method does : Takes in an index value and a string </a:t>
              </a:r>
              <a:endParaRPr lang="en-US" dirty="0" smtClean="0"/>
            </a:p>
            <a:p>
              <a:r>
                <a:rPr lang="en-US" dirty="0" smtClean="0"/>
                <a:t>and returns </a:t>
              </a:r>
              <a:r>
                <a:rPr lang="en-US" dirty="0"/>
                <a:t>an integer for the UTF-16 value located at that index.</a:t>
              </a:r>
            </a:p>
            <a:p>
              <a:endParaRPr lang="en-US" dirty="0"/>
            </a:p>
            <a:p>
              <a:r>
                <a:rPr lang="en-US" dirty="0"/>
                <a:t>How it works: Sees if the specified index passed into the method </a:t>
              </a:r>
            </a:p>
            <a:p>
              <a:r>
                <a:rPr lang="en-US" dirty="0"/>
                <a:t>matches any index available within the string, then returns the </a:t>
              </a:r>
              <a:endParaRPr lang="en-US" dirty="0" smtClean="0"/>
            </a:p>
            <a:p>
              <a:r>
                <a:rPr lang="en-US" dirty="0" smtClean="0"/>
                <a:t>UTF-16 integer value at that index, f available If the integer value </a:t>
              </a:r>
            </a:p>
            <a:p>
              <a:r>
                <a:rPr lang="en-US" dirty="0" smtClean="0"/>
                <a:t>is larger than 655536, then </a:t>
              </a:r>
              <a:r>
                <a:rPr lang="en-US" dirty="0" err="1" smtClean="0"/>
                <a:t>charCodeAt</a:t>
              </a:r>
              <a:r>
                <a:rPr lang="en-US" dirty="0" smtClean="0"/>
                <a:t>(i+1) should be used to get </a:t>
              </a:r>
            </a:p>
            <a:p>
              <a:r>
                <a:rPr lang="en-US" dirty="0" smtClean="0"/>
                <a:t>the other half of the value pair.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Time complexity </a:t>
              </a:r>
              <a:r>
                <a:rPr lang="en-US" dirty="0" smtClean="0"/>
                <a:t>:</a:t>
              </a:r>
              <a:endParaRPr lang="en-US" dirty="0"/>
            </a:p>
            <a:p>
              <a:pPr marL="285750" indent="-285750">
                <a:buFont typeface="Arial" pitchFamily="34" charset="0"/>
                <a:buChar char="•"/>
              </a:pPr>
              <a:endParaRPr lang="en-US" dirty="0" smtClean="0"/>
            </a:p>
            <a:p>
              <a:r>
                <a:rPr lang="en-US" dirty="0"/>
                <a:t>Examples : 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text = 'Hello </a:t>
              </a:r>
              <a:r>
                <a:rPr lang="en-US" dirty="0" smtClean="0"/>
                <a:t>World'</a:t>
              </a:r>
            </a:p>
            <a:p>
              <a:endParaRPr lang="en-US" dirty="0" smtClean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text.charCodeAt</a:t>
              </a:r>
              <a:r>
                <a:rPr lang="en-US" dirty="0" smtClean="0"/>
                <a:t>()) </a:t>
              </a:r>
              <a:r>
                <a:rPr lang="en-US" dirty="0">
                  <a:sym typeface="Wingdings" pitchFamily="2" charset="2"/>
                </a:rPr>
                <a:t> </a:t>
              </a:r>
              <a:r>
                <a:rPr lang="en-US" dirty="0" smtClean="0">
                  <a:sym typeface="Wingdings" pitchFamily="2" charset="2"/>
                </a:rPr>
                <a:t>returns 72</a:t>
              </a:r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text.charCodeAt</a:t>
              </a:r>
              <a:r>
                <a:rPr lang="en-US" dirty="0" smtClean="0"/>
                <a:t>(3</a:t>
              </a:r>
              <a:r>
                <a:rPr lang="en-US" dirty="0"/>
                <a:t>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>
                  <a:sym typeface="Wingdings" pitchFamily="2" charset="2"/>
                </a:rPr>
                <a:t>108</a:t>
              </a:r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text.charCodeAt</a:t>
              </a:r>
              <a:r>
                <a:rPr lang="en-US" dirty="0" smtClean="0"/>
                <a:t>(text.length-1</a:t>
              </a:r>
              <a:r>
                <a:rPr lang="en-US" dirty="0" smtClean="0"/>
                <a:t>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>
                  <a:sym typeface="Wingdings" pitchFamily="2" charset="2"/>
                </a:rPr>
                <a:t>100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742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61690" y="842253"/>
            <a:ext cx="7420621" cy="5173495"/>
            <a:chOff x="362107" y="381000"/>
            <a:chExt cx="7420621" cy="5173495"/>
          </a:xfrm>
        </p:grpSpPr>
        <p:sp>
          <p:nvSpPr>
            <p:cNvPr id="4" name="TextBox 3"/>
            <p:cNvSpPr txBox="1"/>
            <p:nvPr/>
          </p:nvSpPr>
          <p:spPr>
            <a:xfrm>
              <a:off x="362107" y="381000"/>
              <a:ext cx="15167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 smtClean="0"/>
                <a:t>concat</a:t>
              </a:r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2107" y="1030180"/>
              <a:ext cx="7420621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 the method does : </a:t>
              </a:r>
              <a:r>
                <a:rPr lang="en-US" dirty="0" smtClean="0"/>
                <a:t>Joins 2 or more strings together and </a:t>
              </a:r>
            </a:p>
            <a:p>
              <a:r>
                <a:rPr lang="en-US" dirty="0" smtClean="0"/>
                <a:t>outputs a single new string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How it works: </a:t>
              </a:r>
              <a:r>
                <a:rPr lang="en-US" dirty="0" smtClean="0"/>
                <a:t>Takes in a calling string and concatenates all </a:t>
              </a:r>
            </a:p>
            <a:p>
              <a:r>
                <a:rPr lang="en-US" dirty="0" smtClean="0"/>
                <a:t>the strings passed in as arguments to the method in sequence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Time complexity : 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dirty="0"/>
            </a:p>
            <a:p>
              <a:r>
                <a:rPr lang="en-US" dirty="0"/>
                <a:t>Examples : 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</a:t>
              </a:r>
              <a:r>
                <a:rPr lang="en-US" dirty="0" smtClean="0"/>
                <a:t>greet </a:t>
              </a:r>
              <a:r>
                <a:rPr lang="en-US" dirty="0"/>
                <a:t>= </a:t>
              </a:r>
              <a:r>
                <a:rPr lang="en-US" dirty="0" smtClean="0"/>
                <a:t>'Hello</a:t>
              </a:r>
              <a:r>
                <a:rPr lang="en-US" dirty="0"/>
                <a:t>'</a:t>
              </a:r>
              <a:endParaRPr lang="en-US" dirty="0" smtClean="0"/>
            </a:p>
            <a:p>
              <a:r>
                <a:rPr lang="en-US" dirty="0" err="1"/>
                <a:t>const</a:t>
              </a:r>
              <a:r>
                <a:rPr lang="en-US" dirty="0"/>
                <a:t> </a:t>
              </a:r>
              <a:r>
                <a:rPr lang="en-US" dirty="0" smtClean="0"/>
                <a:t>name </a:t>
              </a:r>
              <a:r>
                <a:rPr lang="en-US" dirty="0"/>
                <a:t>= '</a:t>
              </a:r>
              <a:r>
                <a:rPr lang="en-US" dirty="0" smtClean="0"/>
                <a:t>Mike'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</a:t>
              </a:r>
              <a:r>
                <a:rPr lang="en-US" dirty="0" smtClean="0"/>
                <a:t>stranger= </a:t>
              </a:r>
              <a:r>
                <a:rPr lang="en-US" dirty="0"/>
                <a:t>'</a:t>
              </a:r>
              <a:r>
                <a:rPr lang="en-US" dirty="0" smtClean="0"/>
                <a:t>World'</a:t>
              </a:r>
              <a:endParaRPr lang="en-US" dirty="0"/>
            </a:p>
            <a:p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greet.concat</a:t>
              </a:r>
              <a:r>
                <a:rPr lang="en-US" dirty="0" smtClean="0"/>
                <a:t>(name))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>
                  <a:sym typeface="Wingdings" pitchFamily="2" charset="2"/>
                </a:rPr>
                <a:t>‘</a:t>
              </a:r>
              <a:r>
                <a:rPr lang="en-US" dirty="0" err="1" smtClean="0">
                  <a:sym typeface="Wingdings" pitchFamily="2" charset="2"/>
                </a:rPr>
                <a:t>HelloMike</a:t>
              </a:r>
              <a:r>
                <a:rPr lang="en-US" dirty="0" smtClean="0">
                  <a:sym typeface="Wingdings" pitchFamily="2" charset="2"/>
                </a:rPr>
                <a:t>’</a:t>
              </a: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greet.concat</a:t>
              </a:r>
              <a:r>
                <a:rPr lang="en-US" dirty="0" smtClean="0"/>
                <a:t>(stranger)) </a:t>
              </a:r>
              <a:r>
                <a:rPr lang="en-US" dirty="0" smtClean="0">
                  <a:sym typeface="Wingdings" pitchFamily="2" charset="2"/>
                </a:rPr>
                <a:t> </a:t>
              </a:r>
              <a:r>
                <a:rPr lang="en-US" dirty="0">
                  <a:sym typeface="Wingdings" pitchFamily="2" charset="2"/>
                </a:rPr>
                <a:t>returns </a:t>
              </a:r>
              <a:r>
                <a:rPr lang="en-US" dirty="0" smtClean="0">
                  <a:sym typeface="Wingdings" pitchFamily="2" charset="2"/>
                </a:rPr>
                <a:t>‘</a:t>
              </a:r>
              <a:r>
                <a:rPr lang="en-US" dirty="0" err="1" smtClean="0">
                  <a:sym typeface="Wingdings" pitchFamily="2" charset="2"/>
                </a:rPr>
                <a:t>HelloWorld</a:t>
              </a:r>
              <a:r>
                <a:rPr lang="en-US" dirty="0" smtClean="0">
                  <a:sym typeface="Wingdings" pitchFamily="2" charset="2"/>
                </a:rPr>
                <a:t>’</a:t>
              </a: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greet.concat</a:t>
              </a:r>
              <a:r>
                <a:rPr lang="en-US" dirty="0" smtClean="0"/>
                <a:t>(stranger, name)) </a:t>
              </a:r>
              <a:r>
                <a:rPr lang="en-US" dirty="0" smtClean="0">
                  <a:sym typeface="Wingdings" pitchFamily="2" charset="2"/>
                </a:rPr>
                <a:t> </a:t>
              </a:r>
              <a:r>
                <a:rPr lang="en-US" dirty="0">
                  <a:sym typeface="Wingdings" pitchFamily="2" charset="2"/>
                </a:rPr>
                <a:t>returns ‘</a:t>
              </a:r>
              <a:r>
                <a:rPr lang="en-US" dirty="0" err="1" smtClean="0">
                  <a:sym typeface="Wingdings" pitchFamily="2" charset="2"/>
                </a:rPr>
                <a:t>HelloWorldMike</a:t>
              </a:r>
              <a:r>
                <a:rPr lang="en-US" dirty="0" smtClean="0">
                  <a:sym typeface="Wingdings" pitchFamily="2" charset="2"/>
                </a:rPr>
                <a:t>’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044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15765" y="426754"/>
            <a:ext cx="6912470" cy="6004492"/>
            <a:chOff x="362107" y="381000"/>
            <a:chExt cx="6912470" cy="6004492"/>
          </a:xfrm>
        </p:grpSpPr>
        <p:sp>
          <p:nvSpPr>
            <p:cNvPr id="4" name="TextBox 3"/>
            <p:cNvSpPr txBox="1"/>
            <p:nvPr/>
          </p:nvSpPr>
          <p:spPr>
            <a:xfrm>
              <a:off x="362107" y="381000"/>
              <a:ext cx="19303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Includes</a:t>
              </a:r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2107" y="1030180"/>
              <a:ext cx="6912470" cy="5355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 the method does : </a:t>
              </a:r>
              <a:r>
                <a:rPr lang="en-US" dirty="0" smtClean="0"/>
                <a:t>Takes in a string as argument and checks </a:t>
              </a:r>
            </a:p>
            <a:p>
              <a:r>
                <a:rPr lang="en-US" dirty="0" smtClean="0"/>
                <a:t>to see if the calling string contains the argument and returns </a:t>
              </a:r>
            </a:p>
            <a:p>
              <a:r>
                <a:rPr lang="en-US" dirty="0" smtClean="0"/>
                <a:t>a Boolean. The method is case-sensitive. Also has an optional </a:t>
              </a:r>
            </a:p>
            <a:p>
              <a:r>
                <a:rPr lang="en-US" dirty="0" smtClean="0"/>
                <a:t>argument for the position at which to begin the search.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How it works: </a:t>
              </a:r>
              <a:r>
                <a:rPr lang="en-US" dirty="0" smtClean="0"/>
                <a:t>Searches each character from the starting index </a:t>
              </a:r>
            </a:p>
            <a:p>
              <a:r>
                <a:rPr lang="en-US" dirty="0" smtClean="0"/>
                <a:t>value (0, if not specified in the optional argument), and returns </a:t>
              </a:r>
            </a:p>
            <a:p>
              <a:r>
                <a:rPr lang="en-US" dirty="0" smtClean="0"/>
                <a:t>candidate that match the input search value. If all returned </a:t>
              </a:r>
            </a:p>
            <a:p>
              <a:r>
                <a:rPr lang="en-US" dirty="0" smtClean="0"/>
                <a:t>candidates match the input search value in the same order, </a:t>
              </a:r>
            </a:p>
            <a:p>
              <a:r>
                <a:rPr lang="en-US" dirty="0" smtClean="0"/>
                <a:t>then returns true, else false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Time complexity : 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dirty="0"/>
            </a:p>
            <a:p>
              <a:r>
                <a:rPr lang="en-US" dirty="0"/>
                <a:t>Examples : 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</a:t>
              </a:r>
              <a:r>
                <a:rPr lang="en-US" dirty="0" smtClean="0"/>
                <a:t>text= 'Hello World'</a:t>
              </a:r>
              <a:endParaRPr lang="en-US" dirty="0"/>
            </a:p>
            <a:p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text.includes</a:t>
              </a:r>
              <a:r>
                <a:rPr lang="en-US" dirty="0" smtClean="0"/>
                <a:t>('World'))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>
                  <a:sym typeface="Wingdings" pitchFamily="2" charset="2"/>
                </a:rPr>
                <a:t>true</a:t>
              </a:r>
              <a:endParaRPr lang="en-US" dirty="0">
                <a:sym typeface="Wingdings" pitchFamily="2" charset="2"/>
              </a:endParaRPr>
            </a:p>
            <a:p>
              <a:r>
                <a:rPr lang="en-US" dirty="0" smtClean="0"/>
                <a:t>console.log</a:t>
              </a:r>
              <a:r>
                <a:rPr lang="en-US" dirty="0"/>
                <a:t>(</a:t>
              </a:r>
              <a:r>
                <a:rPr lang="en-US" dirty="0" err="1"/>
                <a:t>text.includes</a:t>
              </a:r>
              <a:r>
                <a:rPr lang="en-US" dirty="0"/>
                <a:t>('world'))</a:t>
              </a:r>
              <a:r>
                <a:rPr lang="en-US" dirty="0" smtClean="0"/>
                <a:t>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>
                  <a:sym typeface="Wingdings" pitchFamily="2" charset="2"/>
                </a:rPr>
                <a:t>false </a:t>
              </a:r>
              <a:endParaRPr lang="en-US" dirty="0">
                <a:sym typeface="Wingdings" pitchFamily="2" charset="2"/>
              </a:endParaRPr>
            </a:p>
            <a:p>
              <a:r>
                <a:rPr lang="en-US" dirty="0" smtClean="0"/>
                <a:t>console.log</a:t>
              </a:r>
              <a:r>
                <a:rPr lang="en-US" dirty="0"/>
                <a:t>(</a:t>
              </a:r>
              <a:r>
                <a:rPr lang="en-US" dirty="0" err="1"/>
                <a:t>text.includes</a:t>
              </a:r>
              <a:r>
                <a:rPr lang="en-US" dirty="0" smtClean="0"/>
                <a:t>(' '))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>
                  <a:sym typeface="Wingdings" pitchFamily="2" charset="2"/>
                </a:rPr>
                <a:t>true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70598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80926" y="565254"/>
            <a:ext cx="7382149" cy="5727493"/>
            <a:chOff x="362107" y="381000"/>
            <a:chExt cx="7382149" cy="5727493"/>
          </a:xfrm>
        </p:grpSpPr>
        <p:sp>
          <p:nvSpPr>
            <p:cNvPr id="4" name="TextBox 3"/>
            <p:cNvSpPr txBox="1"/>
            <p:nvPr/>
          </p:nvSpPr>
          <p:spPr>
            <a:xfrm>
              <a:off x="362107" y="381000"/>
              <a:ext cx="1805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 smtClean="0"/>
                <a:t>indexOf</a:t>
              </a:r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2107" y="1030180"/>
              <a:ext cx="7382149" cy="5078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 the method does : </a:t>
              </a:r>
              <a:r>
                <a:rPr lang="en-US" dirty="0" smtClean="0"/>
                <a:t>Takes in a string as argument and searches </a:t>
              </a:r>
            </a:p>
            <a:p>
              <a:r>
                <a:rPr lang="en-US" dirty="0" smtClean="0"/>
                <a:t>the calling string for an occurrence of the search string. Returns the </a:t>
              </a:r>
            </a:p>
            <a:p>
              <a:r>
                <a:rPr lang="en-US" dirty="0" smtClean="0"/>
                <a:t>index value of the FIRST occurrence. Can take a second, optional </a:t>
              </a:r>
            </a:p>
            <a:p>
              <a:r>
                <a:rPr lang="en-US" dirty="0" smtClean="0"/>
                <a:t>argument to start at a specific index within the calling string.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How it works: </a:t>
              </a:r>
              <a:r>
                <a:rPr lang="en-US" dirty="0" smtClean="0"/>
                <a:t>Search each character in the string starting from the </a:t>
              </a:r>
            </a:p>
            <a:p>
              <a:r>
                <a:rPr lang="en-US" dirty="0" smtClean="0"/>
                <a:t>position argument (if provided), and return each candidate value that </a:t>
              </a:r>
            </a:p>
            <a:p>
              <a:r>
                <a:rPr lang="en-US" dirty="0" smtClean="0"/>
                <a:t>matches the search string, and if a full match is found, return the </a:t>
              </a:r>
            </a:p>
            <a:p>
              <a:r>
                <a:rPr lang="en-US" dirty="0" smtClean="0"/>
                <a:t>index value of the first letter of the first occurrence of the search term.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Time complexity : 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dirty="0"/>
            </a:p>
            <a:p>
              <a:r>
                <a:rPr lang="en-US" dirty="0"/>
                <a:t>Examples : 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text= 'Hello World'</a:t>
              </a:r>
            </a:p>
            <a:p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text.index</a:t>
              </a:r>
              <a:r>
                <a:rPr lang="en-US" dirty="0" smtClean="0"/>
                <a:t>(</a:t>
              </a:r>
              <a:r>
                <a:rPr lang="en-US" dirty="0"/>
                <a:t>'World'))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>
                  <a:sym typeface="Wingdings" pitchFamily="2" charset="2"/>
                </a:rPr>
                <a:t>6</a:t>
              </a:r>
              <a:endParaRPr lang="en-US" dirty="0">
                <a:sym typeface="Wingdings" pitchFamily="2" charset="2"/>
              </a:endParaRP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text.indexOf</a:t>
              </a:r>
              <a:r>
                <a:rPr lang="en-US" dirty="0" smtClean="0"/>
                <a:t>(</a:t>
              </a:r>
              <a:r>
                <a:rPr lang="en-US" dirty="0"/>
                <a:t>'world'))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>
                  <a:sym typeface="Wingdings" pitchFamily="2" charset="2"/>
                </a:rPr>
                <a:t>-1 </a:t>
              </a:r>
              <a:endParaRPr lang="en-US" dirty="0">
                <a:sym typeface="Wingdings" pitchFamily="2" charset="2"/>
              </a:endParaRP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text.indexOf</a:t>
              </a:r>
              <a:r>
                <a:rPr lang="en-US" dirty="0" smtClean="0"/>
                <a:t>(' </a:t>
              </a:r>
              <a:r>
                <a:rPr lang="en-US" dirty="0"/>
                <a:t>'))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>
                  <a:sym typeface="Wingdings" pitchFamily="2" charset="2"/>
                </a:rPr>
                <a:t>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621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58996" y="703753"/>
            <a:ext cx="6026009" cy="5450494"/>
            <a:chOff x="362107" y="381000"/>
            <a:chExt cx="6026009" cy="5450494"/>
          </a:xfrm>
        </p:grpSpPr>
        <p:sp>
          <p:nvSpPr>
            <p:cNvPr id="4" name="TextBox 3"/>
            <p:cNvSpPr txBox="1"/>
            <p:nvPr/>
          </p:nvSpPr>
          <p:spPr>
            <a:xfrm>
              <a:off x="362107" y="381000"/>
              <a:ext cx="14622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match</a:t>
              </a:r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2107" y="1030180"/>
              <a:ext cx="6026009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 the method does : </a:t>
              </a:r>
              <a:r>
                <a:rPr lang="en-US" dirty="0" smtClean="0"/>
                <a:t>Takes a regular expression as an </a:t>
              </a:r>
            </a:p>
            <a:p>
              <a:r>
                <a:rPr lang="en-US" dirty="0" smtClean="0"/>
                <a:t>argument and matches it against the calling string. </a:t>
              </a:r>
            </a:p>
            <a:p>
              <a:r>
                <a:rPr lang="en-US" dirty="0" smtClean="0"/>
                <a:t>Returns an array of all the matching values.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How it works: </a:t>
              </a:r>
              <a:r>
                <a:rPr lang="en-US" dirty="0" smtClean="0"/>
                <a:t>Calls </a:t>
              </a:r>
              <a:r>
                <a:rPr lang="en-US" dirty="0" err="1" smtClean="0"/>
                <a:t>regEaxp.prototype</a:t>
              </a:r>
              <a:r>
                <a:rPr lang="en-US" dirty="0" smtClean="0"/>
                <a:t>[@@match](), </a:t>
              </a:r>
            </a:p>
            <a:p>
              <a:r>
                <a:rPr lang="en-US" dirty="0" smtClean="0"/>
                <a:t>creates an array, and returns each matching string as </a:t>
              </a:r>
            </a:p>
            <a:p>
              <a:r>
                <a:rPr lang="en-US" dirty="0" smtClean="0"/>
                <a:t>a element in the array.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Time complexity : 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dirty="0"/>
            </a:p>
            <a:p>
              <a:r>
                <a:rPr lang="en-US" dirty="0"/>
                <a:t>Examples : 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text= 'Hello World'</a:t>
              </a:r>
            </a:p>
            <a:p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text.match</a:t>
              </a:r>
              <a:r>
                <a:rPr lang="en-US" dirty="0" smtClean="0"/>
                <a:t>('l'))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>
                  <a:sym typeface="Wingdings" pitchFamily="2" charset="2"/>
                </a:rPr>
                <a:t>[‘l’ , ‘l’ , ‘l’]</a:t>
              </a:r>
              <a:endParaRPr lang="en-US" dirty="0">
                <a:sym typeface="Wingdings" pitchFamily="2" charset="2"/>
              </a:endParaRP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text.match</a:t>
              </a:r>
              <a:r>
                <a:rPr lang="en-US" dirty="0" smtClean="0"/>
                <a:t>('ll'))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>
                  <a:sym typeface="Wingdings" pitchFamily="2" charset="2"/>
                </a:rPr>
                <a:t>[‘ll’] </a:t>
              </a:r>
              <a:endParaRPr lang="en-US" dirty="0">
                <a:sym typeface="Wingdings" pitchFamily="2" charset="2"/>
              </a:endParaRP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text.match</a:t>
              </a:r>
              <a:r>
                <a:rPr lang="en-US" dirty="0" smtClean="0"/>
                <a:t>('c'))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>
                  <a:sym typeface="Wingdings" pitchFamily="2" charset="2"/>
                </a:rPr>
                <a:t>[]</a:t>
              </a:r>
              <a:endParaRPr lang="en-US" dirty="0"/>
            </a:p>
            <a:p>
              <a:pPr marL="285750" indent="-285750">
                <a:buFont typeface="Arial" pitchFamily="34" charset="0"/>
                <a:buChar char="•"/>
              </a:pP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77577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8927" y="703753"/>
            <a:ext cx="6526146" cy="5450494"/>
            <a:chOff x="362107" y="381000"/>
            <a:chExt cx="6526146" cy="5450494"/>
          </a:xfrm>
        </p:grpSpPr>
        <p:sp>
          <p:nvSpPr>
            <p:cNvPr id="4" name="TextBox 3"/>
            <p:cNvSpPr txBox="1"/>
            <p:nvPr/>
          </p:nvSpPr>
          <p:spPr>
            <a:xfrm>
              <a:off x="362107" y="381000"/>
              <a:ext cx="14622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repeat</a:t>
              </a:r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2107" y="1030180"/>
              <a:ext cx="6526146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 the method does : </a:t>
              </a:r>
              <a:r>
                <a:rPr lang="en-US" dirty="0" smtClean="0"/>
                <a:t>Takes numeric value as an argument </a:t>
              </a:r>
            </a:p>
            <a:p>
              <a:r>
                <a:rPr lang="en-US" dirty="0" smtClean="0"/>
                <a:t>and repeats the calling string that amount of times. Return </a:t>
              </a:r>
            </a:p>
            <a:p>
              <a:r>
                <a:rPr lang="en-US" dirty="0" smtClean="0"/>
                <a:t>this new string.</a:t>
              </a:r>
            </a:p>
            <a:p>
              <a:endParaRPr lang="en-US" dirty="0"/>
            </a:p>
            <a:p>
              <a:r>
                <a:rPr lang="en-US" dirty="0"/>
                <a:t>How it works: Takes in a calling </a:t>
              </a:r>
              <a:r>
                <a:rPr lang="en-US" dirty="0" smtClean="0"/>
                <a:t>string and a numeric value as </a:t>
              </a:r>
            </a:p>
            <a:p>
              <a:r>
                <a:rPr lang="en-US" dirty="0" smtClean="0"/>
                <a:t>an argument. Then creates and returns a new string with the </a:t>
              </a:r>
            </a:p>
            <a:p>
              <a:r>
                <a:rPr lang="en-US" dirty="0" smtClean="0"/>
                <a:t>string and repeated x times equal to passed argument, the </a:t>
              </a:r>
            </a:p>
            <a:p>
              <a:r>
                <a:rPr lang="en-US" dirty="0" smtClean="0"/>
                <a:t>repeated strings are appended together.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Time complexity : 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dirty="0"/>
            </a:p>
            <a:p>
              <a:r>
                <a:rPr lang="en-US" dirty="0"/>
                <a:t>Examples : 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text= </a:t>
              </a:r>
              <a:r>
                <a:rPr lang="en-US" dirty="0" smtClean="0"/>
                <a:t>'Hello'</a:t>
              </a:r>
              <a:endParaRPr lang="en-US" dirty="0"/>
            </a:p>
            <a:p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text.repeat</a:t>
              </a:r>
              <a:r>
                <a:rPr lang="en-US" dirty="0" smtClean="0"/>
                <a:t>(3))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/>
                <a:t>'</a:t>
              </a:r>
              <a:r>
                <a:rPr lang="en-US" dirty="0" err="1" smtClean="0"/>
                <a:t>HelloHelloHello</a:t>
              </a:r>
              <a:r>
                <a:rPr lang="en-US" dirty="0" smtClean="0"/>
                <a:t>'</a:t>
              </a:r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text.repeat</a:t>
              </a:r>
              <a:r>
                <a:rPr lang="en-US" dirty="0" smtClean="0"/>
                <a:t>(1))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/>
                <a:t>'Hello'</a:t>
              </a:r>
              <a:endParaRPr lang="en-US" dirty="0">
                <a:sym typeface="Wingdings" pitchFamily="2" charset="2"/>
              </a:endParaRP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text.repeat</a:t>
              </a:r>
              <a:r>
                <a:rPr lang="en-US" dirty="0" smtClean="0"/>
                <a:t>(0))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>
                  <a:sym typeface="Wingdings" pitchFamily="2" charset="2"/>
                </a:rPr>
                <a:t>‘’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618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28828" y="677527"/>
            <a:ext cx="7486345" cy="5502945"/>
            <a:chOff x="178603" y="381000"/>
            <a:chExt cx="7486345" cy="5502945"/>
          </a:xfrm>
        </p:grpSpPr>
        <p:sp>
          <p:nvSpPr>
            <p:cNvPr id="4" name="TextBox 3"/>
            <p:cNvSpPr txBox="1"/>
            <p:nvPr/>
          </p:nvSpPr>
          <p:spPr>
            <a:xfrm>
              <a:off x="362107" y="381000"/>
              <a:ext cx="16578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replace</a:t>
              </a:r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8603" y="1082631"/>
              <a:ext cx="7486345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 the method does : Takes a pattern (string or </a:t>
              </a:r>
              <a:r>
                <a:rPr lang="en-US" dirty="0" err="1" smtClean="0"/>
                <a:t>RegExp</a:t>
              </a:r>
              <a:r>
                <a:rPr lang="en-US" dirty="0" smtClean="0"/>
                <a:t>)</a:t>
              </a:r>
            </a:p>
            <a:p>
              <a:r>
                <a:rPr lang="en-US" dirty="0" smtClean="0"/>
                <a:t>and replacement (</a:t>
              </a:r>
              <a:r>
                <a:rPr lang="en-US" dirty="0"/>
                <a:t>string or a </a:t>
              </a:r>
              <a:r>
                <a:rPr lang="en-US" dirty="0" err="1" smtClean="0"/>
                <a:t>fn</a:t>
              </a:r>
              <a:r>
                <a:rPr lang="en-US" dirty="0" smtClean="0"/>
                <a:t>) as </a:t>
              </a:r>
              <a:r>
                <a:rPr lang="en-US" dirty="0"/>
                <a:t>an argument </a:t>
              </a:r>
              <a:r>
                <a:rPr lang="en-US" dirty="0" smtClean="0"/>
                <a:t>and  replaces </a:t>
              </a:r>
            </a:p>
            <a:p>
              <a:r>
                <a:rPr lang="en-US" dirty="0" smtClean="0"/>
                <a:t>one, some, or all of the pattern matches in the calling  string </a:t>
              </a:r>
            </a:p>
            <a:p>
              <a:r>
                <a:rPr lang="en-US" dirty="0" smtClean="0"/>
                <a:t>with the replacement and returns this as a new string.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How it works: Calls </a:t>
              </a:r>
              <a:r>
                <a:rPr lang="en-US" dirty="0" err="1" smtClean="0"/>
                <a:t>regExp.prototype</a:t>
              </a:r>
              <a:r>
                <a:rPr lang="en-US" dirty="0"/>
                <a:t>[@@replace](), </a:t>
              </a:r>
              <a:r>
                <a:rPr lang="en-US" dirty="0" smtClean="0"/>
                <a:t>and </a:t>
              </a:r>
            </a:p>
            <a:p>
              <a:r>
                <a:rPr lang="en-US" dirty="0" smtClean="0"/>
                <a:t>returns a </a:t>
              </a:r>
              <a:r>
                <a:rPr lang="en-US" dirty="0"/>
                <a:t>new string, </a:t>
              </a:r>
              <a:r>
                <a:rPr lang="en-US" dirty="0" smtClean="0"/>
                <a:t>with </a:t>
              </a:r>
              <a:r>
                <a:rPr lang="en-US" dirty="0"/>
                <a:t>one, </a:t>
              </a:r>
              <a:r>
                <a:rPr lang="en-US" dirty="0" smtClean="0"/>
                <a:t>some</a:t>
              </a:r>
              <a:r>
                <a:rPr lang="en-US" dirty="0"/>
                <a:t>, or all matches of the </a:t>
              </a:r>
              <a:endParaRPr lang="en-US" dirty="0" smtClean="0"/>
            </a:p>
            <a:p>
              <a:r>
                <a:rPr lang="en-US" dirty="0" smtClean="0"/>
                <a:t>pattern </a:t>
              </a:r>
              <a:r>
                <a:rPr lang="en-US" dirty="0"/>
                <a:t>replaced by the specified replacement</a:t>
              </a:r>
              <a:r>
                <a:rPr lang="en-US" dirty="0" smtClean="0"/>
                <a:t>.</a:t>
              </a:r>
            </a:p>
            <a:p>
              <a:endParaRPr lang="en-US" dirty="0"/>
            </a:p>
            <a:p>
              <a:r>
                <a:rPr lang="en-US" dirty="0" smtClean="0"/>
                <a:t>Time </a:t>
              </a:r>
              <a:r>
                <a:rPr lang="en-US" dirty="0"/>
                <a:t>complexity : 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dirty="0"/>
            </a:p>
            <a:p>
              <a:r>
                <a:rPr lang="en-US" dirty="0"/>
                <a:t>Examples : 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text= </a:t>
              </a:r>
              <a:r>
                <a:rPr lang="en-US" dirty="0" smtClean="0"/>
                <a:t>'Hello World'</a:t>
              </a:r>
              <a:endParaRPr lang="en-US" dirty="0"/>
            </a:p>
            <a:p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text.replace</a:t>
              </a:r>
              <a:r>
                <a:rPr lang="en-US" dirty="0" smtClean="0"/>
                <a:t>('World</a:t>
              </a:r>
              <a:r>
                <a:rPr lang="en-US" dirty="0"/>
                <a:t>'</a:t>
              </a:r>
              <a:r>
                <a:rPr lang="en-US" dirty="0" smtClean="0"/>
                <a:t>, </a:t>
              </a:r>
              <a:r>
                <a:rPr lang="en-US" dirty="0"/>
                <a:t>'</a:t>
              </a:r>
              <a:r>
                <a:rPr lang="en-US" dirty="0" smtClean="0"/>
                <a:t>Mike'))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/>
                <a:t>'Hello Mike'</a:t>
              </a:r>
              <a:endParaRPr lang="en-US" dirty="0" smtClean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text.replace</a:t>
              </a:r>
              <a:r>
                <a:rPr lang="en-US" dirty="0" smtClean="0"/>
                <a:t>('Hello', 'Goodbye')) </a:t>
              </a:r>
              <a:r>
                <a:rPr lang="en-US" dirty="0" smtClean="0">
                  <a:sym typeface="Wingdings" pitchFamily="2" charset="2"/>
                </a:rPr>
                <a:t> returns </a:t>
              </a:r>
              <a:r>
                <a:rPr lang="en-US" dirty="0"/>
                <a:t>'Goodbye World'</a:t>
              </a:r>
              <a:endParaRPr lang="en-US" dirty="0" smtClean="0">
                <a:sym typeface="Wingdings" pitchFamily="2" charset="2"/>
              </a:endParaRP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text.replace</a:t>
              </a:r>
              <a:r>
                <a:rPr lang="en-US" dirty="0" smtClean="0"/>
                <a:t>(/l/, '1')) </a:t>
              </a:r>
              <a:r>
                <a:rPr lang="en-US" dirty="0">
                  <a:sym typeface="Wingdings" pitchFamily="2" charset="2"/>
                </a:rPr>
                <a:t> returns ‘He11o Wor1d’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0139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1424</TotalTime>
  <Words>1639</Words>
  <Application>Microsoft Office PowerPoint</Application>
  <PresentationFormat>On-screen Show (4:3)</PresentationFormat>
  <Paragraphs>269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String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Methods</dc:title>
  <dc:creator>Dave</dc:creator>
  <cp:lastModifiedBy>Dave</cp:lastModifiedBy>
  <cp:revision>178</cp:revision>
  <dcterms:created xsi:type="dcterms:W3CDTF">2022-09-30T17:59:06Z</dcterms:created>
  <dcterms:modified xsi:type="dcterms:W3CDTF">2022-10-10T01:09:30Z</dcterms:modified>
</cp:coreProperties>
</file>