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3" r:id="rId3"/>
    <p:sldId id="260" r:id="rId4"/>
    <p:sldId id="262" r:id="rId5"/>
    <p:sldId id="263" r:id="rId6"/>
    <p:sldId id="274" r:id="rId7"/>
    <p:sldId id="275" r:id="rId8"/>
    <p:sldId id="265" r:id="rId9"/>
    <p:sldId id="266" r:id="rId10"/>
    <p:sldId id="267" r:id="rId11"/>
    <p:sldId id="268" r:id="rId12"/>
    <p:sldId id="269" r:id="rId13"/>
    <p:sldId id="27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AA1E06-0075-4421-8DD2-305E9DE3E8B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386928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AA1E06-0075-4421-8DD2-305E9DE3E8B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99660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AA1E06-0075-4421-8DD2-305E9DE3E8B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7076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AA1E06-0075-4421-8DD2-305E9DE3E8B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344833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AA1E06-0075-4421-8DD2-305E9DE3E8B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30399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AA1E06-0075-4421-8DD2-305E9DE3E8B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69493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AA1E06-0075-4421-8DD2-305E9DE3E8B4}" type="datetimeFigureOut">
              <a:rPr lang="en-US" smtClean="0"/>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1183753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AA1E06-0075-4421-8DD2-305E9DE3E8B4}"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234122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A1E06-0075-4421-8DD2-305E9DE3E8B4}" type="datetimeFigureOut">
              <a:rPr lang="en-US" smtClean="0"/>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389269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A1E06-0075-4421-8DD2-305E9DE3E8B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290744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AA1E06-0075-4421-8DD2-305E9DE3E8B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76D9E-E65F-4C6E-B5C7-3F369611C2A9}" type="slidenum">
              <a:rPr lang="en-US" smtClean="0"/>
              <a:t>‹#›</a:t>
            </a:fld>
            <a:endParaRPr lang="en-US"/>
          </a:p>
        </p:txBody>
      </p:sp>
    </p:spTree>
    <p:extLst>
      <p:ext uri="{BB962C8B-B14F-4D97-AF65-F5344CB8AC3E}">
        <p14:creationId xmlns:p14="http://schemas.microsoft.com/office/powerpoint/2010/main" val="428760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A1E06-0075-4421-8DD2-305E9DE3E8B4}" type="datetimeFigureOut">
              <a:rPr lang="en-US" smtClean="0"/>
              <a:t>10/2/2025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76D9E-E65F-4C6E-B5C7-3F369611C2A9}" type="slidenum">
              <a:rPr lang="en-US" smtClean="0"/>
              <a:t>‹#›</a:t>
            </a:fld>
            <a:endParaRPr lang="en-US"/>
          </a:p>
        </p:txBody>
      </p:sp>
    </p:spTree>
    <p:extLst>
      <p:ext uri="{BB962C8B-B14F-4D97-AF65-F5344CB8AC3E}">
        <p14:creationId xmlns:p14="http://schemas.microsoft.com/office/powerpoint/2010/main" val="19661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b="1" dirty="0"/>
              <a:t>DEPARTMENT:</a:t>
            </a:r>
            <a:r>
              <a:rPr lang="en-US" dirty="0"/>
              <a:t> EEE</a:t>
            </a:r>
          </a:p>
          <a:p>
            <a:r>
              <a:rPr lang="en-US" b="1" dirty="0"/>
              <a:t>PROGRAM:</a:t>
            </a:r>
            <a:r>
              <a:rPr lang="en-US" dirty="0"/>
              <a:t> Bachelor Of Technology in Electronics and Telecommunication Technology  </a:t>
            </a:r>
          </a:p>
          <a:p>
            <a:r>
              <a:rPr lang="en-US" b="1" dirty="0"/>
              <a:t>MODULE CODE:</a:t>
            </a:r>
            <a:r>
              <a:rPr lang="en-US" dirty="0"/>
              <a:t> </a:t>
            </a:r>
            <a:r>
              <a:rPr lang="en-US" dirty="0" smtClean="0"/>
              <a:t>GENML801</a:t>
            </a:r>
            <a:endParaRPr lang="en-US" dirty="0"/>
          </a:p>
          <a:p>
            <a:r>
              <a:rPr lang="en-US" b="1" dirty="0" smtClean="0"/>
              <a:t>MODULE NAME: machine learning</a:t>
            </a:r>
          </a:p>
          <a:p>
            <a:r>
              <a:rPr lang="en-US" b="1" dirty="0" smtClean="0"/>
              <a:t>NAMES: IRADUKUNDA Fabrice</a:t>
            </a:r>
          </a:p>
          <a:p>
            <a:r>
              <a:rPr lang="en-US" b="1" dirty="0" smtClean="0"/>
              <a:t>Reg.No: 25RP19327</a:t>
            </a:r>
            <a:endParaRPr lang="en-US" dirty="0"/>
          </a:p>
          <a:p>
            <a:r>
              <a:rPr lang="en-US" b="1" dirty="0" smtClean="0"/>
              <a:t>DATE</a:t>
            </a:r>
            <a:r>
              <a:rPr lang="en-US" b="1"/>
              <a:t>:</a:t>
            </a:r>
            <a:r>
              <a:rPr lang="en-US"/>
              <a:t> </a:t>
            </a:r>
            <a:r>
              <a:rPr lang="en-US" smtClean="0"/>
              <a:t>02</a:t>
            </a:r>
            <a:r>
              <a:rPr lang="en-US" smtClean="0"/>
              <a:t>/10/2025</a:t>
            </a:r>
            <a:endParaRPr lang="en-US" dirty="0"/>
          </a:p>
        </p:txBody>
      </p:sp>
      <p:pic>
        <p:nvPicPr>
          <p:cNvPr id="5" name="Picture 4"/>
          <p:cNvPicPr/>
          <p:nvPr/>
        </p:nvPicPr>
        <p:blipFill>
          <a:blip r:embed="rId2"/>
          <a:stretch>
            <a:fillRect/>
          </a:stretch>
        </p:blipFill>
        <p:spPr>
          <a:xfrm>
            <a:off x="1252086" y="124384"/>
            <a:ext cx="7264400" cy="1152525"/>
          </a:xfrm>
          <a:prstGeom prst="rect">
            <a:avLst/>
          </a:prstGeom>
        </p:spPr>
      </p:pic>
    </p:spTree>
    <p:extLst>
      <p:ext uri="{BB962C8B-B14F-4D97-AF65-F5344CB8AC3E}">
        <p14:creationId xmlns:p14="http://schemas.microsoft.com/office/powerpoint/2010/main" val="3633707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Training the model</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0" indent="0">
              <a:lnSpc>
                <a:spcPct val="170000"/>
              </a:lnSpc>
              <a:buNone/>
            </a:pPr>
            <a:r>
              <a:rPr lang="en-US" dirty="0" smtClean="0">
                <a:latin typeface="Times New Roman" panose="02020603050405020304" pitchFamily="18" charset="0"/>
                <a:cs typeface="Times New Roman" panose="02020603050405020304" pitchFamily="18" charset="0"/>
              </a:rPr>
              <a:t>The model of this project has been  trained using different features such as temperature, vibration, current and rpm to ensure the health of motor and has been adjusted to rise the level of accuracy where the targeted variable was “maintenance is needed or not”.</a:t>
            </a:r>
          </a:p>
          <a:p>
            <a:pPr marL="0" indent="0">
              <a:lnSpc>
                <a:spcPct val="170000"/>
              </a:lnSpc>
              <a:buNone/>
            </a:pPr>
            <a:r>
              <a:rPr lang="en-US" b="1" dirty="0" smtClean="0">
                <a:latin typeface="Times New Roman" panose="02020603050405020304" pitchFamily="18" charset="0"/>
                <a:cs typeface="Times New Roman" panose="02020603050405020304" pitchFamily="18" charset="0"/>
              </a:rPr>
              <a:t>Metrics Evaluation</a:t>
            </a:r>
          </a:p>
          <a:p>
            <a:pPr marL="0" indent="0">
              <a:lnSpc>
                <a:spcPct val="170000"/>
              </a:lnSpc>
              <a:buNone/>
            </a:pPr>
            <a:r>
              <a:rPr lang="en-US" dirty="0">
                <a:latin typeface="Times New Roman" panose="02020603050405020304" pitchFamily="18" charset="0"/>
                <a:cs typeface="Times New Roman" panose="02020603050405020304" pitchFamily="18" charset="0"/>
              </a:rPr>
              <a:t>Performance was measured using accuracy, precision, recall, and </a:t>
            </a:r>
            <a:r>
              <a:rPr lang="en-US" dirty="0" smtClean="0">
                <a:latin typeface="Times New Roman" panose="02020603050405020304" pitchFamily="18" charset="0"/>
                <a:cs typeface="Times New Roman" panose="02020603050405020304" pitchFamily="18" charset="0"/>
              </a:rPr>
              <a:t>F1-score for the </a:t>
            </a:r>
            <a:r>
              <a:rPr lang="en-US" dirty="0">
                <a:latin typeface="Times New Roman" panose="02020603050405020304" pitchFamily="18" charset="0"/>
                <a:cs typeface="Times New Roman" panose="02020603050405020304" pitchFamily="18" charset="0"/>
              </a:rPr>
              <a:t>purpose of how well the model identifies both normal and faulty motors, especially when the dataset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imbalanced</a:t>
            </a:r>
            <a:r>
              <a:rPr lang="en-US" dirty="0" smtClean="0">
                <a:latin typeface="Times New Roman" panose="02020603050405020304" pitchFamily="18" charset="0"/>
                <a:cs typeface="Times New Roman" panose="02020603050405020304" pitchFamily="18" charset="0"/>
              </a:rPr>
              <a:t>.</a:t>
            </a:r>
          </a:p>
          <a:p>
            <a:pPr marL="0" indent="0">
              <a:lnSpc>
                <a:spcPct val="170000"/>
              </a:lnSpc>
              <a:buNone/>
            </a:pPr>
            <a:r>
              <a:rPr lang="en-US" b="1" dirty="0" smtClean="0">
                <a:latin typeface="Times New Roman" panose="02020603050405020304" pitchFamily="18" charset="0"/>
                <a:cs typeface="Times New Roman" panose="02020603050405020304" pitchFamily="18" charset="0"/>
              </a:rPr>
              <a:t>Testing on unseen data</a:t>
            </a:r>
          </a:p>
          <a:p>
            <a:pPr marL="0" indent="0">
              <a:lnSpc>
                <a:spcPct val="170000"/>
              </a:lnSpc>
              <a:buNone/>
            </a:pPr>
            <a:r>
              <a:rPr lang="en-US" dirty="0" smtClean="0">
                <a:latin typeface="Times New Roman" panose="02020603050405020304" pitchFamily="18" charset="0"/>
                <a:cs typeface="Times New Roman" panose="02020603050405020304" pitchFamily="18" charset="0"/>
              </a:rPr>
              <a:t>Finally, the model was tested especially by analyzing inserted new data to ensure the motor health and it returns the best result based on dataset adjustment with high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95920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Model Deployment details</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936774"/>
            <a:ext cx="10515600" cy="4129040"/>
          </a:xfrm>
          <a:prstGeom prst="rect">
            <a:avLst/>
          </a:prstGeom>
        </p:spPr>
      </p:pic>
    </p:spTree>
    <p:extLst>
      <p:ext uri="{BB962C8B-B14F-4D97-AF65-F5344CB8AC3E}">
        <p14:creationId xmlns:p14="http://schemas.microsoft.com/office/powerpoint/2010/main" val="34158094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0982"/>
            <a:ext cx="12192000" cy="6095393"/>
          </a:xfrm>
          <a:prstGeom prst="rect">
            <a:avLst/>
          </a:prstGeom>
        </p:spPr>
      </p:pic>
    </p:spTree>
    <p:extLst>
      <p:ext uri="{BB962C8B-B14F-4D97-AF65-F5344CB8AC3E}">
        <p14:creationId xmlns:p14="http://schemas.microsoft.com/office/powerpoint/2010/main" val="3993388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54794"/>
            <a:ext cx="12192000" cy="5948412"/>
          </a:xfrm>
          <a:prstGeom prst="rect">
            <a:avLst/>
          </a:prstGeom>
        </p:spPr>
      </p:pic>
    </p:spTree>
    <p:extLst>
      <p:ext uri="{BB962C8B-B14F-4D97-AF65-F5344CB8AC3E}">
        <p14:creationId xmlns:p14="http://schemas.microsoft.com/office/powerpoint/2010/main" val="3170843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39491" y="3244334"/>
            <a:ext cx="3805664" cy="707886"/>
          </a:xfrm>
          <a:prstGeom prst="rect">
            <a:avLst/>
          </a:prstGeom>
        </p:spPr>
        <p:txBody>
          <a:bodyPr wrap="square">
            <a:sp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302735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1407" y="2911825"/>
            <a:ext cx="9435388" cy="1938992"/>
          </a:xfrm>
          <a:prstGeom prst="rect">
            <a:avLst/>
          </a:prstGeom>
        </p:spPr>
        <p:txBody>
          <a:bodyPr wrap="square">
            <a:spAutoFit/>
          </a:bodyPr>
          <a:lstStyle/>
          <a:p>
            <a:r>
              <a:rPr lang="en-US" sz="4000" dirty="0" smtClean="0">
                <a:solidFill>
                  <a:srgbClr val="002060"/>
                </a:solidFill>
                <a:latin typeface="Times New Roman" panose="02020603050405020304" pitchFamily="18" charset="0"/>
                <a:cs typeface="Times New Roman" panose="02020603050405020304" pitchFamily="18" charset="0"/>
              </a:rPr>
              <a:t>MOTOR HEALTH PREDICTIVE MAINTENANCE USING MACHINE LEARNING</a:t>
            </a:r>
            <a:endParaRPr lang="en-US" sz="4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563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u="none" strike="noStrike" baseline="0" dirty="0" smtClean="0">
                <a:solidFill>
                  <a:srgbClr val="000000"/>
                </a:solidFill>
                <a:latin typeface="Times New Roman" panose="02020603050405020304" pitchFamily="18" charset="0"/>
                <a:cs typeface="Times New Roman" panose="02020603050405020304" pitchFamily="18" charset="0"/>
              </a:rPr>
              <a:t>Define a 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marL="0" indent="0">
              <a:buNone/>
            </a:pPr>
            <a:endParaRPr lang="en-US" sz="3600" b="0" i="0" u="none" strike="noStrike" baseline="0" dirty="0" smtClean="0">
              <a:solidFill>
                <a:srgbClr val="000000"/>
              </a:solidFill>
            </a:endParaRPr>
          </a:p>
          <a:p>
            <a:pPr marL="0" indent="0">
              <a:lnSpc>
                <a:spcPct val="160000"/>
              </a:lnSpc>
              <a:buNone/>
            </a:pPr>
            <a:r>
              <a:rPr lang="en-US" sz="3200" dirty="0" smtClean="0">
                <a:solidFill>
                  <a:srgbClr val="000000"/>
                </a:solidFill>
                <a:latin typeface="Times New Roman" panose="02020603050405020304" pitchFamily="18" charset="0"/>
                <a:cs typeface="Times New Roman" panose="02020603050405020304" pitchFamily="18" charset="0"/>
              </a:rPr>
              <a:t>According to my project titled”</a:t>
            </a:r>
            <a:r>
              <a:rPr lang="en-US" sz="32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MOTOR HEALTH MONITORING FOR PREDICTIVE MAINTENANCE USING MACHINE LEARNING” Nowadays we still have issue of breakdown motor due to the late or delayed maintenance, small issue that could grow into serious faults and we know that a motor is very important in industry to drive machines, conveyor belt operations and must be maintained well in order to protect it against the risk. </a:t>
            </a:r>
            <a:r>
              <a:rPr lang="en-US" dirty="0">
                <a:latin typeface="Times New Roman" panose="02020603050405020304" pitchFamily="18" charset="0"/>
                <a:cs typeface="Times New Roman" panose="02020603050405020304" pitchFamily="18" charset="0"/>
              </a:rPr>
              <a:t>So, my project will handle this issue by analyzing data captured by the sensor connected on the motor and compare those received data with the trained model to predict whether a motor needs maintenance or not.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0" i="0" u="none" strike="noStrike" baseline="0" dirty="0" smtClean="0">
              <a:solidFill>
                <a:srgbClr val="000000"/>
              </a:solidFill>
              <a:latin typeface="Times New Roman" panose="02020603050405020304" pitchFamily="18" charset="0"/>
              <a:cs typeface="Times New Roman" panose="02020603050405020304" pitchFamily="18" charset="0"/>
            </a:endParaRPr>
          </a:p>
          <a:p>
            <a:endParaRPr lang="en-US" sz="3200" dirty="0" smtClean="0">
              <a:latin typeface="Times New Roman" panose="02020603050405020304" pitchFamily="18" charset="0"/>
              <a:cs typeface="Times New Roman" panose="02020603050405020304" pitchFamily="18" charset="0"/>
            </a:endParaRPr>
          </a:p>
          <a:p>
            <a:pPr marL="342900" indent="-342900">
              <a:buAutoNum type="alphaLcPeriod"/>
            </a:pPr>
            <a:endParaRPr lang="en-US" dirty="0" smtClean="0"/>
          </a:p>
          <a:p>
            <a:endParaRPr lang="en-US" dirty="0" smtClean="0"/>
          </a:p>
          <a:p>
            <a:endParaRPr lang="en-US" dirty="0" smtClean="0">
              <a:solidFill>
                <a:srgbClr val="000000"/>
              </a:solidFill>
            </a:endParaRPr>
          </a:p>
          <a:p>
            <a:endParaRPr lang="en-US" dirty="0" smtClean="0"/>
          </a:p>
          <a:p>
            <a:endParaRPr lang="en-US" dirty="0"/>
          </a:p>
        </p:txBody>
      </p:sp>
    </p:spTree>
    <p:extLst>
      <p:ext uri="{BB962C8B-B14F-4D97-AF65-F5344CB8AC3E}">
        <p14:creationId xmlns:p14="http://schemas.microsoft.com/office/powerpoint/2010/main" val="218191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marL="0" indent="0">
              <a:lnSpc>
                <a:spcPct val="150000"/>
              </a:lnSpc>
              <a:buNone/>
            </a:pPr>
            <a:r>
              <a:rPr lang="en-US" dirty="0" smtClean="0">
                <a:latin typeface="Times New Roman" panose="02020603050405020304" pitchFamily="18" charset="0"/>
                <a:cs typeface="Times New Roman" panose="02020603050405020304" pitchFamily="18" charset="0"/>
              </a:rPr>
              <a:t>The dataset of my project consists of sensor readings collected from electric motors operating under both normal and faulty conditions. It includes measurements such as temperature, vibration, rotation and current consumed. </a:t>
            </a:r>
          </a:p>
          <a:p>
            <a:pPr>
              <a:lnSpc>
                <a:spcPct val="150000"/>
              </a:lnSpc>
            </a:pPr>
            <a:r>
              <a:rPr lang="en-US" dirty="0" smtClean="0">
                <a:latin typeface="Times New Roman" panose="02020603050405020304" pitchFamily="18" charset="0"/>
                <a:cs typeface="Times New Roman" panose="02020603050405020304" pitchFamily="18" charset="0"/>
              </a:rPr>
              <a:t>Temperature will indicate the capacity of hotness in degree celicius to ensure if electric motor is operating under or high temperature</a:t>
            </a:r>
          </a:p>
          <a:p>
            <a:pPr>
              <a:lnSpc>
                <a:spcPct val="150000"/>
              </a:lnSpc>
            </a:pPr>
            <a:r>
              <a:rPr lang="en-US" dirty="0" smtClean="0">
                <a:latin typeface="Times New Roman" panose="02020603050405020304" pitchFamily="18" charset="0"/>
                <a:cs typeface="Times New Roman" panose="02020603050405020304" pitchFamily="18" charset="0"/>
              </a:rPr>
              <a:t>Vibration will indicate the internal rotor operation</a:t>
            </a:r>
          </a:p>
          <a:p>
            <a:pPr>
              <a:lnSpc>
                <a:spcPct val="150000"/>
              </a:lnSpc>
            </a:pPr>
            <a:r>
              <a:rPr lang="en-US" dirty="0" smtClean="0">
                <a:latin typeface="Times New Roman" panose="02020603050405020304" pitchFamily="18" charset="0"/>
                <a:cs typeface="Times New Roman" panose="02020603050405020304" pitchFamily="18" charset="0"/>
              </a:rPr>
              <a:t>Current will help us to know if a motor is overloaded of there’s internal problem.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9102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EDA Findings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US" sz="2400" b="1" dirty="0" smtClean="0">
                <a:latin typeface="Times New Roman" panose="02020603050405020304" pitchFamily="18" charset="0"/>
                <a:cs typeface="Times New Roman" panose="02020603050405020304" pitchFamily="18" charset="0"/>
              </a:rPr>
              <a:t>Univariate Analyses </a:t>
            </a:r>
            <a:endParaRPr lang="en-US" sz="2400" b="1"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Analyze each variable at time</a:t>
            </a:r>
          </a:p>
          <a:p>
            <a:pPr marL="342900" indent="-342900">
              <a:lnSpc>
                <a:spcPct val="150000"/>
              </a:lnSpc>
              <a:buAutoNum type="arabicPeriod"/>
            </a:pPr>
            <a:r>
              <a:rPr lang="en-US" sz="2400" b="1" dirty="0" smtClean="0"/>
              <a:t>Temperature</a:t>
            </a:r>
            <a:r>
              <a:rPr lang="en-US" sz="2400" dirty="0"/>
              <a:t>: Values range from 25°C to 95°C, with an average of 55°C. The histogram shows most motors operate around 45–60°C, while faulty motors often exceed </a:t>
            </a:r>
            <a:r>
              <a:rPr lang="en-US" sz="2400" dirty="0" smtClean="0"/>
              <a:t>75°C.</a:t>
            </a:r>
          </a:p>
          <a:p>
            <a:pPr marL="342900" indent="-342900">
              <a:lnSpc>
                <a:spcPct val="150000"/>
              </a:lnSpc>
              <a:buAutoNum type="arabicPeriod"/>
            </a:pPr>
            <a:r>
              <a:rPr lang="en-US" sz="2400" b="1" dirty="0"/>
              <a:t>Current</a:t>
            </a:r>
            <a:r>
              <a:rPr lang="en-US" sz="2400" dirty="0"/>
              <a:t>: Mean current is about </a:t>
            </a:r>
            <a:r>
              <a:rPr lang="en-US" sz="2400" b="1" dirty="0"/>
              <a:t>4 A</a:t>
            </a:r>
            <a:r>
              <a:rPr lang="en-US" sz="2400" dirty="0"/>
              <a:t>, with stable operation between </a:t>
            </a:r>
            <a:r>
              <a:rPr lang="en-US" sz="2400" b="1" dirty="0"/>
              <a:t>3–5 A</a:t>
            </a:r>
            <a:r>
              <a:rPr lang="en-US" sz="2400" dirty="0"/>
              <a:t>. Outliers above </a:t>
            </a:r>
            <a:r>
              <a:rPr lang="en-US" sz="2400" b="1" dirty="0"/>
              <a:t>6 A</a:t>
            </a:r>
            <a:r>
              <a:rPr lang="en-US" sz="2400" dirty="0"/>
              <a:t> are linked to overload or fault </a:t>
            </a:r>
            <a:r>
              <a:rPr lang="en-US" sz="2400" dirty="0" smtClean="0"/>
              <a:t>conditions</a:t>
            </a:r>
          </a:p>
          <a:p>
            <a:pPr marL="0" indent="0">
              <a:lnSpc>
                <a:spcPct val="150000"/>
              </a:lnSpc>
              <a:buNone/>
            </a:pPr>
            <a:endParaRPr lang="en-US" sz="2400" dirty="0" smtClean="0"/>
          </a:p>
        </p:txBody>
      </p:sp>
    </p:spTree>
    <p:extLst>
      <p:ext uri="{BB962C8B-B14F-4D97-AF65-F5344CB8AC3E}">
        <p14:creationId xmlns:p14="http://schemas.microsoft.com/office/powerpoint/2010/main" val="337093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Findings</a:t>
            </a:r>
            <a:endParaRPr lang="en-US" dirty="0"/>
          </a:p>
        </p:txBody>
      </p:sp>
      <p:sp>
        <p:nvSpPr>
          <p:cNvPr id="3" name="Content Placeholder 2"/>
          <p:cNvSpPr>
            <a:spLocks noGrp="1"/>
          </p:cNvSpPr>
          <p:nvPr>
            <p:ph idx="1"/>
          </p:nvPr>
        </p:nvSpPr>
        <p:spPr/>
        <p:txBody>
          <a:bodyPr>
            <a:noAutofit/>
          </a:bodyPr>
          <a:lstStyle/>
          <a:p>
            <a:pPr marL="0" indent="0">
              <a:lnSpc>
                <a:spcPct val="160000"/>
              </a:lnSpc>
              <a:buNone/>
            </a:pPr>
            <a:r>
              <a:rPr lang="en-US" sz="2000" dirty="0" smtClean="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Vibration</a:t>
            </a:r>
            <a:r>
              <a:rPr lang="en-US" sz="2000" dirty="0">
                <a:latin typeface="Times New Roman" panose="02020603050405020304" pitchFamily="18" charset="0"/>
                <a:cs typeface="Times New Roman" panose="02020603050405020304" pitchFamily="18" charset="0"/>
              </a:rPr>
              <a:t>: Normal operation vibration stays below 0.4 mm/s, but faulty motors show </a:t>
            </a:r>
            <a:r>
              <a:rPr lang="en-US" sz="2000" dirty="0" smtClean="0">
                <a:latin typeface="Times New Roman" panose="02020603050405020304" pitchFamily="18" charset="0"/>
                <a:cs typeface="Times New Roman" panose="02020603050405020304" pitchFamily="18" charset="0"/>
              </a:rPr>
              <a:t>above </a:t>
            </a:r>
            <a:r>
              <a:rPr lang="en-US" sz="2000" dirty="0">
                <a:latin typeface="Times New Roman" panose="02020603050405020304" pitchFamily="18" charset="0"/>
                <a:cs typeface="Times New Roman" panose="02020603050405020304" pitchFamily="18" charset="0"/>
              </a:rPr>
              <a:t>1.0 mm/s</a:t>
            </a:r>
            <a:r>
              <a:rPr lang="en-US" sz="2000" dirty="0" smtClean="0">
                <a:latin typeface="Times New Roman" panose="02020603050405020304" pitchFamily="18" charset="0"/>
                <a:cs typeface="Times New Roman" panose="02020603050405020304" pitchFamily="18" charset="0"/>
              </a:rPr>
              <a:t>.</a:t>
            </a:r>
          </a:p>
          <a:p>
            <a:pPr marL="0" indent="0">
              <a:lnSpc>
                <a:spcPct val="160000"/>
              </a:lnSpc>
              <a:buNone/>
            </a:pPr>
            <a:r>
              <a:rPr lang="en-US" sz="2000" dirty="0">
                <a:latin typeface="Times New Roman" panose="02020603050405020304" pitchFamily="18" charset="0"/>
                <a:cs typeface="Times New Roman" panose="02020603050405020304" pitchFamily="18" charset="0"/>
              </a:rPr>
              <a:t>4. </a:t>
            </a:r>
            <a:r>
              <a:rPr lang="en-US" sz="2000" b="1" dirty="0" smtClean="0">
                <a:latin typeface="Times New Roman" panose="02020603050405020304" pitchFamily="18" charset="0"/>
                <a:cs typeface="Times New Roman" panose="02020603050405020304" pitchFamily="18" charset="0"/>
              </a:rPr>
              <a:t>RPM: </a:t>
            </a: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motors run steadily at 1450–1500 RPM, with sudden drops observed before some failure </a:t>
            </a:r>
            <a:r>
              <a:rPr lang="en-US" sz="2000" dirty="0" smtClean="0">
                <a:latin typeface="Times New Roman" panose="02020603050405020304" pitchFamily="18" charset="0"/>
                <a:cs typeface="Times New Roman" panose="02020603050405020304" pitchFamily="18" charset="0"/>
              </a:rPr>
              <a:t>events</a:t>
            </a:r>
          </a:p>
          <a:p>
            <a:pPr marL="0" indent="0">
              <a:lnSpc>
                <a:spcPct val="160000"/>
              </a:lnSpc>
              <a:buNone/>
            </a:pPr>
            <a:r>
              <a:rPr lang="en-US" sz="2000" b="1" dirty="0" smtClean="0">
                <a:latin typeface="Times New Roman" panose="02020603050405020304" pitchFamily="18" charset="0"/>
                <a:cs typeface="Times New Roman" panose="02020603050405020304" pitchFamily="18" charset="0"/>
              </a:rPr>
              <a:t>Bivariate Analyses</a:t>
            </a:r>
          </a:p>
          <a:p>
            <a:pPr>
              <a:lnSpc>
                <a:spcPct val="160000"/>
              </a:lnSpc>
            </a:pPr>
            <a:r>
              <a:rPr lang="en-US" sz="2000" b="1" dirty="0" smtClean="0"/>
              <a:t>Temperature </a:t>
            </a:r>
            <a:r>
              <a:rPr lang="en-US" sz="2000" b="1" dirty="0"/>
              <a:t>vs Vibration</a:t>
            </a:r>
            <a:r>
              <a:rPr lang="en-US" sz="2000" dirty="0"/>
              <a:t>: Scatter </a:t>
            </a:r>
            <a:r>
              <a:rPr lang="en-US" sz="2000" dirty="0" smtClean="0"/>
              <a:t>plot shows </a:t>
            </a:r>
            <a:r>
              <a:rPr lang="en-US" sz="2000" dirty="0"/>
              <a:t>that vibration increases significantly as temperature rises above 70°C</a:t>
            </a:r>
            <a:r>
              <a:rPr lang="en-US" sz="2000" dirty="0" smtClean="0"/>
              <a:t>.</a:t>
            </a:r>
          </a:p>
          <a:p>
            <a:pPr>
              <a:lnSpc>
                <a:spcPct val="160000"/>
              </a:lnSpc>
            </a:pPr>
            <a:r>
              <a:rPr lang="en-US" sz="2000" b="1" dirty="0"/>
              <a:t>Temperature vs Current</a:t>
            </a:r>
            <a:r>
              <a:rPr lang="en-US" sz="2000" dirty="0"/>
              <a:t>: Higher current often corresponds with higher motor </a:t>
            </a:r>
            <a:r>
              <a:rPr lang="en-US" sz="2000" dirty="0" smtClean="0"/>
              <a:t>temperature.</a:t>
            </a:r>
          </a:p>
          <a:p>
            <a:pPr>
              <a:lnSpc>
                <a:spcPct val="160000"/>
              </a:lnSpc>
            </a:pPr>
            <a:r>
              <a:rPr lang="en-US" sz="2000" b="1" dirty="0"/>
              <a:t>Current vs </a:t>
            </a:r>
            <a:r>
              <a:rPr lang="en-US" sz="2000" b="1" dirty="0" smtClean="0"/>
              <a:t>RPM: </a:t>
            </a:r>
            <a:r>
              <a:rPr lang="en-US" sz="2000" dirty="0" smtClean="0"/>
              <a:t>When the current increases ,rpm decrease</a:t>
            </a:r>
            <a:endParaRPr lang="en-US" sz="2000" b="1" dirty="0"/>
          </a:p>
          <a:p>
            <a:pPr>
              <a:lnSpc>
                <a:spcPct val="160000"/>
              </a:lnSpc>
            </a:pPr>
            <a:endParaRPr lang="en-US" sz="2000" b="1" dirty="0" smtClean="0"/>
          </a:p>
          <a:p>
            <a:pPr>
              <a:lnSpc>
                <a:spcPct val="160000"/>
              </a:lnSpc>
            </a:pPr>
            <a:endParaRPr lang="en-US" sz="2000" b="1" dirty="0"/>
          </a:p>
          <a:p>
            <a:pPr>
              <a:lnSpc>
                <a:spcPct val="160000"/>
              </a:lnSpc>
            </a:pPr>
            <a:endParaRPr lang="en-US" sz="2000" b="1" dirty="0" smtClean="0"/>
          </a:p>
          <a:p>
            <a:pPr>
              <a:lnSpc>
                <a:spcPct val="160000"/>
              </a:lnSpc>
            </a:pPr>
            <a:endParaRPr lang="en-US" sz="2000" b="1" dirty="0" smtClean="0">
              <a:latin typeface="Times New Roman" panose="02020603050405020304" pitchFamily="18" charset="0"/>
              <a:cs typeface="Times New Roman" panose="02020603050405020304" pitchFamily="18" charset="0"/>
            </a:endParaRPr>
          </a:p>
          <a:p>
            <a:pPr marL="0" indent="0">
              <a:lnSpc>
                <a:spcPct val="16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600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Analyses</a:t>
            </a:r>
            <a:endParaRPr lang="en-US" dirty="0"/>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Temperature, Current, and Vibration Together: Motors with high temperature (&gt;70°C) and high current (&gt;5 A) almost always show high </a:t>
            </a:r>
            <a:r>
              <a:rPr lang="en-US" dirty="0" smtClean="0">
                <a:latin typeface="Times New Roman" panose="02020603050405020304" pitchFamily="18" charset="0"/>
                <a:cs typeface="Times New Roman" panose="02020603050405020304" pitchFamily="18" charset="0"/>
              </a:rPr>
              <a:t>vibration </a:t>
            </a:r>
            <a:r>
              <a:rPr lang="en-US" dirty="0">
                <a:latin typeface="Times New Roman" panose="02020603050405020304" pitchFamily="18" charset="0"/>
                <a:cs typeface="Times New Roman" panose="02020603050405020304" pitchFamily="18" charset="0"/>
              </a:rPr>
              <a:t>(&gt;1.0 mm/s</a:t>
            </a:r>
            <a:r>
              <a:rPr lang="en-US" dirty="0" smtClean="0">
                <a:latin typeface="Times New Roman" panose="02020603050405020304" pitchFamily="18" charset="0"/>
                <a:cs typeface="Times New Roman" panose="02020603050405020304" pitchFamily="18" charset="0"/>
              </a:rPr>
              <a:t>) which is closer to the fault indication.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253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engineering steps applied and </a:t>
            </a:r>
            <a:r>
              <a:rPr lang="en-US" dirty="0" smtClean="0">
                <a:latin typeface="Times New Roman" panose="02020603050405020304" pitchFamily="18" charset="0"/>
                <a:cs typeface="Times New Roman" panose="02020603050405020304" pitchFamily="18" charset="0"/>
              </a:rPr>
              <a:t>justification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55000" lnSpcReduction="20000"/>
          </a:bodyPr>
          <a:lstStyle/>
          <a:p>
            <a:pPr>
              <a:lnSpc>
                <a:spcPct val="170000"/>
              </a:lnSpc>
            </a:pPr>
            <a:r>
              <a:rPr lang="en-US" b="1" dirty="0" smtClean="0">
                <a:latin typeface="Times New Roman" panose="02020603050405020304" pitchFamily="18" charset="0"/>
                <a:cs typeface="Times New Roman" panose="02020603050405020304" pitchFamily="18" charset="0"/>
              </a:rPr>
              <a:t>Handling Missing values</a:t>
            </a:r>
          </a:p>
          <a:p>
            <a:pPr marL="0" indent="0">
              <a:lnSpc>
                <a:spcPct val="170000"/>
              </a:lnSpc>
              <a:buNone/>
            </a:pPr>
            <a:r>
              <a:rPr lang="en-US" dirty="0" smtClean="0">
                <a:latin typeface="Times New Roman" panose="02020603050405020304" pitchFamily="18" charset="0"/>
                <a:cs typeface="Times New Roman" panose="02020603050405020304" pitchFamily="18" charset="0"/>
              </a:rPr>
              <a:t>Replaced a small number of missing temperature readings with nearby measurements.</a:t>
            </a:r>
          </a:p>
          <a:p>
            <a:pPr marL="0" indent="0">
              <a:lnSpc>
                <a:spcPct val="170000"/>
              </a:lnSpc>
              <a:buNone/>
            </a:pPr>
            <a:r>
              <a:rPr lang="en-US" b="1" dirty="0" smtClean="0">
                <a:latin typeface="Times New Roman" panose="02020603050405020304" pitchFamily="18" charset="0"/>
                <a:cs typeface="Times New Roman" panose="02020603050405020304" pitchFamily="18" charset="0"/>
              </a:rPr>
              <a:t>Justification: </a:t>
            </a:r>
            <a:r>
              <a:rPr lang="en-US" dirty="0" smtClean="0">
                <a:latin typeface="Times New Roman" panose="02020603050405020304" pitchFamily="18" charset="0"/>
                <a:cs typeface="Times New Roman" panose="02020603050405020304" pitchFamily="18" charset="0"/>
              </a:rPr>
              <a:t>Maintains a complete dataset for model training without removing too many records.</a:t>
            </a:r>
          </a:p>
          <a:p>
            <a:pPr>
              <a:lnSpc>
                <a:spcPct val="170000"/>
              </a:lnSpc>
            </a:pPr>
            <a:r>
              <a:rPr lang="en-US" b="1" dirty="0" smtClean="0">
                <a:latin typeface="Times New Roman" panose="02020603050405020304" pitchFamily="18" charset="0"/>
                <a:cs typeface="Times New Roman" panose="02020603050405020304" pitchFamily="18" charset="0"/>
              </a:rPr>
              <a:t>Feature Creation </a:t>
            </a:r>
          </a:p>
          <a:p>
            <a:pPr marL="0" indent="0">
              <a:lnSpc>
                <a:spcPct val="170000"/>
              </a:lnSpc>
              <a:buNone/>
            </a:pPr>
            <a:r>
              <a:rPr lang="en-US" dirty="0" smtClean="0">
                <a:latin typeface="Times New Roman" panose="02020603050405020304" pitchFamily="18" charset="0"/>
                <a:cs typeface="Times New Roman" panose="02020603050405020304" pitchFamily="18" charset="0"/>
              </a:rPr>
              <a:t>Creating of statistical features like precision, F1-score, accuracy and recall.</a:t>
            </a:r>
          </a:p>
          <a:p>
            <a:pPr marL="0" indent="0">
              <a:lnSpc>
                <a:spcPct val="170000"/>
              </a:lnSpc>
              <a:buNone/>
            </a:pPr>
            <a:r>
              <a:rPr lang="en-US" b="1" dirty="0" smtClean="0">
                <a:latin typeface="Times New Roman" panose="02020603050405020304" pitchFamily="18" charset="0"/>
                <a:cs typeface="Times New Roman" panose="02020603050405020304" pitchFamily="18" charset="0"/>
              </a:rPr>
              <a:t>Justification: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hese metrics capture motor health behavior with proven useful information in fault diagnosis research.</a:t>
            </a:r>
          </a:p>
          <a:p>
            <a:pPr>
              <a:lnSpc>
                <a:spcPct val="170000"/>
              </a:lnSpc>
            </a:pPr>
            <a:r>
              <a:rPr lang="en-US" b="1" dirty="0" smtClean="0">
                <a:latin typeface="Times New Roman" panose="02020603050405020304" pitchFamily="18" charset="0"/>
                <a:cs typeface="Times New Roman" panose="02020603050405020304" pitchFamily="18" charset="0"/>
              </a:rPr>
              <a:t>Scaling and Normalization: </a:t>
            </a:r>
            <a:r>
              <a:rPr lang="en-US" dirty="0" smtClean="0">
                <a:latin typeface="Times New Roman" panose="02020603050405020304" pitchFamily="18" charset="0"/>
                <a:cs typeface="Times New Roman" panose="02020603050405020304" pitchFamily="18" charset="0"/>
              </a:rPr>
              <a:t>Creation of continuous variables</a:t>
            </a:r>
          </a:p>
          <a:p>
            <a:pPr marL="0" indent="0">
              <a:lnSpc>
                <a:spcPct val="170000"/>
              </a:lnSpc>
              <a:buNone/>
            </a:pPr>
            <a:r>
              <a:rPr lang="en-US" b="1" dirty="0" smtClean="0">
                <a:latin typeface="Times New Roman" panose="02020603050405020304" pitchFamily="18" charset="0"/>
                <a:cs typeface="Times New Roman" panose="02020603050405020304" pitchFamily="18" charset="0"/>
              </a:rPr>
              <a:t>Justification: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All features such as current, temperature, and vibration contribute equal role to model training.</a:t>
            </a:r>
          </a:p>
          <a:p>
            <a:pPr marL="0" indent="0">
              <a:lnSpc>
                <a:spcPct val="170000"/>
              </a:lnSpc>
              <a:buNone/>
            </a:pPr>
            <a:endParaRPr lang="en-US" b="1" dirty="0" smtClean="0">
              <a:latin typeface="Times New Roman" panose="02020603050405020304" pitchFamily="18" charset="0"/>
              <a:cs typeface="Times New Roman" panose="02020603050405020304" pitchFamily="18" charset="0"/>
            </a:endParaRPr>
          </a:p>
          <a:p>
            <a:pPr marL="0" indent="0">
              <a:lnSpc>
                <a:spcPct val="170000"/>
              </a:lnSpc>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52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 building and evaluation process </a:t>
            </a:r>
          </a:p>
        </p:txBody>
      </p:sp>
      <p:sp>
        <p:nvSpPr>
          <p:cNvPr id="3" name="Content Placeholder 2"/>
          <p:cNvSpPr>
            <a:spLocks noGrp="1"/>
          </p:cNvSpPr>
          <p:nvPr>
            <p:ph idx="1"/>
          </p:nvPr>
        </p:nvSpPr>
        <p:spPr/>
        <p:txBody>
          <a:bodyPr>
            <a:normAutofit fontScale="62500" lnSpcReduction="20000"/>
          </a:bodyPr>
          <a:lstStyle/>
          <a:p>
            <a:pPr marL="0" indent="0">
              <a:lnSpc>
                <a:spcPct val="160000"/>
              </a:lnSpc>
              <a:buNone/>
            </a:pPr>
            <a:r>
              <a:rPr lang="en-US" b="1" dirty="0" smtClean="0">
                <a:latin typeface="Times New Roman" panose="02020603050405020304" pitchFamily="18" charset="0"/>
                <a:cs typeface="Times New Roman" panose="02020603050405020304" pitchFamily="18" charset="0"/>
              </a:rPr>
              <a:t>Data loading</a:t>
            </a:r>
            <a:endParaRPr lang="en-US" b="1" dirty="0">
              <a:latin typeface="Times New Roman" panose="02020603050405020304" pitchFamily="18" charset="0"/>
              <a:cs typeface="Times New Roman" panose="02020603050405020304" pitchFamily="18" charset="0"/>
            </a:endParaRPr>
          </a:p>
          <a:p>
            <a:pPr marL="0" indent="0">
              <a:lnSpc>
                <a:spcPct val="160000"/>
              </a:lnSpc>
              <a:buNone/>
            </a:pPr>
            <a:r>
              <a:rPr lang="en-US" dirty="0" smtClean="0">
                <a:latin typeface="Times New Roman" panose="02020603050405020304" pitchFamily="18" charset="0"/>
                <a:cs typeface="Times New Roman" panose="02020603050405020304" pitchFamily="18" charset="0"/>
              </a:rPr>
              <a:t>First of all I have uploaded file containing all dataset to be used to fulfill my project including: temperature, vibration, current and rotation for model training.</a:t>
            </a:r>
          </a:p>
          <a:p>
            <a:pPr marL="0" indent="0">
              <a:lnSpc>
                <a:spcPct val="160000"/>
              </a:lnSpc>
              <a:buNone/>
            </a:pPr>
            <a:r>
              <a:rPr lang="en-US" b="1" dirty="0" smtClean="0">
                <a:latin typeface="Times New Roman" panose="02020603050405020304" pitchFamily="18" charset="0"/>
                <a:cs typeface="Times New Roman" panose="02020603050405020304" pitchFamily="18" charset="0"/>
              </a:rPr>
              <a:t>Data splitting </a:t>
            </a:r>
          </a:p>
          <a:p>
            <a:pPr marL="0" indent="0">
              <a:lnSpc>
                <a:spcPct val="160000"/>
              </a:lnSpc>
              <a:buNone/>
            </a:pPr>
            <a:r>
              <a:rPr lang="en-US" dirty="0" smtClean="0">
                <a:latin typeface="Times New Roman" panose="02020603050405020304" pitchFamily="18" charset="0"/>
                <a:cs typeface="Times New Roman" panose="02020603050405020304" pitchFamily="18" charset="0"/>
              </a:rPr>
              <a:t>I have divided data into training ,validation and testing sets for the purpose of training </a:t>
            </a:r>
            <a:r>
              <a:rPr lang="en-US" dirty="0">
                <a:latin typeface="Times New Roman" panose="02020603050405020304" pitchFamily="18" charset="0"/>
                <a:cs typeface="Times New Roman" panose="02020603050405020304" pitchFamily="18" charset="0"/>
              </a:rPr>
              <a:t>model </a:t>
            </a:r>
            <a:r>
              <a:rPr lang="en-US" dirty="0" smtClean="0">
                <a:latin typeface="Times New Roman" panose="02020603050405020304" pitchFamily="18" charset="0"/>
                <a:cs typeface="Times New Roman" panose="02020603050405020304" pitchFamily="18" charset="0"/>
              </a:rPr>
              <a:t>and test how </a:t>
            </a:r>
            <a:r>
              <a:rPr lang="en-US" dirty="0">
                <a:latin typeface="Times New Roman" panose="02020603050405020304" pitchFamily="18" charset="0"/>
                <a:cs typeface="Times New Roman" panose="02020603050405020304" pitchFamily="18" charset="0"/>
              </a:rPr>
              <a:t>unseen </a:t>
            </a:r>
            <a:r>
              <a:rPr lang="en-US" dirty="0" smtClean="0">
                <a:latin typeface="Times New Roman" panose="02020603050405020304" pitchFamily="18" charset="0"/>
                <a:cs typeface="Times New Roman" panose="02020603050405020304" pitchFamily="18" charset="0"/>
              </a:rPr>
              <a:t>data it is well </a:t>
            </a:r>
            <a:r>
              <a:rPr lang="en-US" dirty="0">
                <a:latin typeface="Times New Roman" panose="02020603050405020304" pitchFamily="18" charset="0"/>
                <a:cs typeface="Times New Roman" panose="02020603050405020304" pitchFamily="18" charset="0"/>
              </a:rPr>
              <a:t>generalizes. </a:t>
            </a:r>
            <a:endParaRPr lang="en-US" dirty="0" smtClean="0">
              <a:latin typeface="Times New Roman" panose="02020603050405020304" pitchFamily="18" charset="0"/>
              <a:cs typeface="Times New Roman" panose="02020603050405020304" pitchFamily="18" charset="0"/>
            </a:endParaRPr>
          </a:p>
          <a:p>
            <a:pPr marL="0" indent="0">
              <a:lnSpc>
                <a:spcPct val="160000"/>
              </a:lnSpc>
              <a:buNone/>
            </a:pPr>
            <a:r>
              <a:rPr lang="en-US" b="1" dirty="0" smtClean="0">
                <a:latin typeface="Times New Roman" panose="02020603050405020304" pitchFamily="18" charset="0"/>
                <a:cs typeface="Times New Roman" panose="02020603050405020304" pitchFamily="18" charset="0"/>
              </a:rPr>
              <a:t>Model Selection</a:t>
            </a:r>
          </a:p>
          <a:p>
            <a:pPr marL="0" indent="0">
              <a:lnSpc>
                <a:spcPct val="160000"/>
              </a:lnSpc>
              <a:buNone/>
            </a:pPr>
            <a:r>
              <a:rPr lang="en-US" dirty="0" smtClean="0">
                <a:latin typeface="Times New Roman" panose="02020603050405020304" pitchFamily="18" charset="0"/>
                <a:cs typeface="Times New Roman" panose="02020603050405020304" pitchFamily="18" charset="0"/>
              </a:rPr>
              <a:t>I have used Logic Regression because it is the one that help me to decide whether a motor needs a maintenance or not by using logic 1 and 0 which indicates yes or no for motor health tracking.</a:t>
            </a:r>
          </a:p>
          <a:p>
            <a:pPr marL="0" indent="0">
              <a:lnSpc>
                <a:spcPct val="16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7582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758</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Define a Problem Statement</vt:lpstr>
      <vt:lpstr>Dataset Description</vt:lpstr>
      <vt:lpstr>EDA Findings</vt:lpstr>
      <vt:lpstr>EDA Findings</vt:lpstr>
      <vt:lpstr>Multivariate Analyses</vt:lpstr>
      <vt:lpstr>Feature engineering steps applied and justification</vt:lpstr>
      <vt:lpstr>Model building and evaluation process </vt:lpstr>
      <vt:lpstr>Training the model</vt:lpstr>
      <vt:lpstr>Model Deployment details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USER1</cp:lastModifiedBy>
  <cp:revision>37</cp:revision>
  <dcterms:created xsi:type="dcterms:W3CDTF">2025-09-25T17:56:48Z</dcterms:created>
  <dcterms:modified xsi:type="dcterms:W3CDTF">2025-10-02T15:34:47Z</dcterms:modified>
</cp:coreProperties>
</file>