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96" r:id="rId4"/>
    <p:sldId id="295" r:id="rId5"/>
    <p:sldId id="259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98" r:id="rId17"/>
    <p:sldId id="285" r:id="rId18"/>
  </p:sldIdLst>
  <p:sldSz cx="9144000" cy="5143500" type="screen16x9"/>
  <p:notesSz cx="6858000" cy="9144000"/>
  <p:embeddedFontLst>
    <p:embeddedFont>
      <p:font typeface="Teko" panose="020B0604020202020204" charset="0"/>
      <p:regular r:id="rId20"/>
      <p:bold r:id="rId21"/>
    </p:embeddedFont>
    <p:embeddedFont>
      <p:font typeface="Concert One" panose="020B0604020202020204" charset="0"/>
      <p:regular r:id="rId22"/>
    </p:embeddedFont>
    <p:embeddedFont>
      <p:font typeface="Baloo 2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9E80B6-2FC9-4D45-8817-BD5DCDA6DDBC}">
  <a:tblStyle styleId="{989E80B6-2FC9-4D45-8817-BD5DCDA6DD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ester%207\Bussines%20Intelegent\tugas%20excel-23.12.2020\tugas%2023.12.2020-i'rofulbariyah(17.51.0004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ester%207\Bussines%20Intelegent\tugas%20excel-23.12.2020\tugas%2023.12.2020-i'rofulbariyah(17.51.000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ester%207\Bussines%20Intelegent\tugas%20excel-23.12.2020\tugas%2023.12.2020-i'rofulbariyah(17.51.0004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ester%207\Bussines%20Intelegent\tugas%20excel-23.12.2020\tugas%2023.12.2020-i'rofulbariyah(17.51.0004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ester%207\Bussines%20Intelegent\tugas%20excel-23.12.2020\tugas%2023.12.2020-i'rofulbariyah(17.51.0004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23.12.2020-i'rofulbariyah(17.51.0004).xlsx]1!PivotTable1</c:name>
    <c:fmtId val="12"/>
  </c:pivotSource>
  <c:chart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'1'!$C$3:$C$4</c:f>
              <c:strCache>
                <c:ptCount val="1"/>
                <c:pt idx="0">
                  <c:v>F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'1'!$B$5:$B$50</c:f>
              <c:strCache>
                <c:ptCount val="45"/>
                <c:pt idx="0">
                  <c:v>26</c:v>
                </c:pt>
                <c:pt idx="1">
                  <c:v>27</c:v>
                </c:pt>
                <c:pt idx="2">
                  <c:v>28</c:v>
                </c:pt>
                <c:pt idx="3">
                  <c:v>29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33</c:v>
                </c:pt>
                <c:pt idx="8">
                  <c:v>34</c:v>
                </c:pt>
                <c:pt idx="9">
                  <c:v>35</c:v>
                </c:pt>
                <c:pt idx="10">
                  <c:v>36</c:v>
                </c:pt>
                <c:pt idx="11">
                  <c:v>37</c:v>
                </c:pt>
                <c:pt idx="12">
                  <c:v>38</c:v>
                </c:pt>
                <c:pt idx="13">
                  <c:v>39</c:v>
                </c:pt>
                <c:pt idx="14">
                  <c:v>40</c:v>
                </c:pt>
                <c:pt idx="15">
                  <c:v>41</c:v>
                </c:pt>
                <c:pt idx="16">
                  <c:v>42</c:v>
                </c:pt>
                <c:pt idx="17">
                  <c:v>43</c:v>
                </c:pt>
                <c:pt idx="18">
                  <c:v>44</c:v>
                </c:pt>
                <c:pt idx="19">
                  <c:v>45</c:v>
                </c:pt>
                <c:pt idx="20">
                  <c:v>46</c:v>
                </c:pt>
                <c:pt idx="21">
                  <c:v>47</c:v>
                </c:pt>
                <c:pt idx="22">
                  <c:v>48</c:v>
                </c:pt>
                <c:pt idx="23">
                  <c:v>49</c:v>
                </c:pt>
                <c:pt idx="24">
                  <c:v>50</c:v>
                </c:pt>
                <c:pt idx="25">
                  <c:v>51</c:v>
                </c:pt>
                <c:pt idx="26">
                  <c:v>52</c:v>
                </c:pt>
                <c:pt idx="27">
                  <c:v>53</c:v>
                </c:pt>
                <c:pt idx="28">
                  <c:v>54</c:v>
                </c:pt>
                <c:pt idx="29">
                  <c:v>55</c:v>
                </c:pt>
                <c:pt idx="30">
                  <c:v>56</c:v>
                </c:pt>
                <c:pt idx="31">
                  <c:v>57</c:v>
                </c:pt>
                <c:pt idx="32">
                  <c:v>58</c:v>
                </c:pt>
                <c:pt idx="33">
                  <c:v>59</c:v>
                </c:pt>
                <c:pt idx="34">
                  <c:v>60</c:v>
                </c:pt>
                <c:pt idx="35">
                  <c:v>61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65</c:v>
                </c:pt>
                <c:pt idx="40">
                  <c:v>66</c:v>
                </c:pt>
                <c:pt idx="41">
                  <c:v>67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</c:strCache>
            </c:strRef>
          </c:cat>
          <c:val>
            <c:numRef>
              <c:f>'1'!$C$5:$C$50</c:f>
              <c:numCache>
                <c:formatCode>General</c:formatCode>
                <c:ptCount val="45"/>
                <c:pt idx="0">
                  <c:v>39</c:v>
                </c:pt>
                <c:pt idx="1">
                  <c:v>19</c:v>
                </c:pt>
                <c:pt idx="2">
                  <c:v>13</c:v>
                </c:pt>
                <c:pt idx="3">
                  <c:v>22</c:v>
                </c:pt>
                <c:pt idx="4">
                  <c:v>33</c:v>
                </c:pt>
                <c:pt idx="5">
                  <c:v>45</c:v>
                </c:pt>
                <c:pt idx="6">
                  <c:v>45</c:v>
                </c:pt>
                <c:pt idx="7">
                  <c:v>72</c:v>
                </c:pt>
                <c:pt idx="8">
                  <c:v>78</c:v>
                </c:pt>
                <c:pt idx="9">
                  <c:v>105</c:v>
                </c:pt>
                <c:pt idx="10">
                  <c:v>112</c:v>
                </c:pt>
                <c:pt idx="11">
                  <c:v>131</c:v>
                </c:pt>
                <c:pt idx="12">
                  <c:v>155</c:v>
                </c:pt>
                <c:pt idx="13">
                  <c:v>180</c:v>
                </c:pt>
                <c:pt idx="14">
                  <c:v>189</c:v>
                </c:pt>
                <c:pt idx="15">
                  <c:v>182</c:v>
                </c:pt>
                <c:pt idx="16">
                  <c:v>232</c:v>
                </c:pt>
                <c:pt idx="17">
                  <c:v>247</c:v>
                </c:pt>
                <c:pt idx="18">
                  <c:v>277</c:v>
                </c:pt>
                <c:pt idx="19">
                  <c:v>272</c:v>
                </c:pt>
                <c:pt idx="20">
                  <c:v>241</c:v>
                </c:pt>
                <c:pt idx="21">
                  <c:v>258</c:v>
                </c:pt>
                <c:pt idx="22">
                  <c:v>249</c:v>
                </c:pt>
                <c:pt idx="23">
                  <c:v>263</c:v>
                </c:pt>
                <c:pt idx="24">
                  <c:v>240</c:v>
                </c:pt>
                <c:pt idx="25">
                  <c:v>212</c:v>
                </c:pt>
                <c:pt idx="26">
                  <c:v>201</c:v>
                </c:pt>
                <c:pt idx="27">
                  <c:v>201</c:v>
                </c:pt>
                <c:pt idx="28">
                  <c:v>183</c:v>
                </c:pt>
                <c:pt idx="29">
                  <c:v>150</c:v>
                </c:pt>
                <c:pt idx="30">
                  <c:v>145</c:v>
                </c:pt>
                <c:pt idx="31">
                  <c:v>120</c:v>
                </c:pt>
                <c:pt idx="32">
                  <c:v>84</c:v>
                </c:pt>
                <c:pt idx="33">
                  <c:v>83</c:v>
                </c:pt>
                <c:pt idx="34">
                  <c:v>76</c:v>
                </c:pt>
                <c:pt idx="35">
                  <c:v>40</c:v>
                </c:pt>
                <c:pt idx="36">
                  <c:v>54</c:v>
                </c:pt>
                <c:pt idx="37">
                  <c:v>27</c:v>
                </c:pt>
                <c:pt idx="38">
                  <c:v>24</c:v>
                </c:pt>
                <c:pt idx="39">
                  <c:v>55</c:v>
                </c:pt>
                <c:pt idx="40">
                  <c:v>2</c:v>
                </c:pt>
                <c:pt idx="4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A4-4C64-B86E-41191FBED778}"/>
            </c:ext>
          </c:extLst>
        </c:ser>
        <c:ser>
          <c:idx val="1"/>
          <c:order val="1"/>
          <c:tx>
            <c:strRef>
              <c:f>'1'!$D$3:$D$4</c:f>
              <c:strCache>
                <c:ptCount val="1"/>
                <c:pt idx="0">
                  <c:v>M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'1'!$B$5:$B$50</c:f>
              <c:strCache>
                <c:ptCount val="45"/>
                <c:pt idx="0">
                  <c:v>26</c:v>
                </c:pt>
                <c:pt idx="1">
                  <c:v>27</c:v>
                </c:pt>
                <c:pt idx="2">
                  <c:v>28</c:v>
                </c:pt>
                <c:pt idx="3">
                  <c:v>29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33</c:v>
                </c:pt>
                <c:pt idx="8">
                  <c:v>34</c:v>
                </c:pt>
                <c:pt idx="9">
                  <c:v>35</c:v>
                </c:pt>
                <c:pt idx="10">
                  <c:v>36</c:v>
                </c:pt>
                <c:pt idx="11">
                  <c:v>37</c:v>
                </c:pt>
                <c:pt idx="12">
                  <c:v>38</c:v>
                </c:pt>
                <c:pt idx="13">
                  <c:v>39</c:v>
                </c:pt>
                <c:pt idx="14">
                  <c:v>40</c:v>
                </c:pt>
                <c:pt idx="15">
                  <c:v>41</c:v>
                </c:pt>
                <c:pt idx="16">
                  <c:v>42</c:v>
                </c:pt>
                <c:pt idx="17">
                  <c:v>43</c:v>
                </c:pt>
                <c:pt idx="18">
                  <c:v>44</c:v>
                </c:pt>
                <c:pt idx="19">
                  <c:v>45</c:v>
                </c:pt>
                <c:pt idx="20">
                  <c:v>46</c:v>
                </c:pt>
                <c:pt idx="21">
                  <c:v>47</c:v>
                </c:pt>
                <c:pt idx="22">
                  <c:v>48</c:v>
                </c:pt>
                <c:pt idx="23">
                  <c:v>49</c:v>
                </c:pt>
                <c:pt idx="24">
                  <c:v>50</c:v>
                </c:pt>
                <c:pt idx="25">
                  <c:v>51</c:v>
                </c:pt>
                <c:pt idx="26">
                  <c:v>52</c:v>
                </c:pt>
                <c:pt idx="27">
                  <c:v>53</c:v>
                </c:pt>
                <c:pt idx="28">
                  <c:v>54</c:v>
                </c:pt>
                <c:pt idx="29">
                  <c:v>55</c:v>
                </c:pt>
                <c:pt idx="30">
                  <c:v>56</c:v>
                </c:pt>
                <c:pt idx="31">
                  <c:v>57</c:v>
                </c:pt>
                <c:pt idx="32">
                  <c:v>58</c:v>
                </c:pt>
                <c:pt idx="33">
                  <c:v>59</c:v>
                </c:pt>
                <c:pt idx="34">
                  <c:v>60</c:v>
                </c:pt>
                <c:pt idx="35">
                  <c:v>61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65</c:v>
                </c:pt>
                <c:pt idx="40">
                  <c:v>66</c:v>
                </c:pt>
                <c:pt idx="41">
                  <c:v>67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</c:strCache>
            </c:strRef>
          </c:cat>
          <c:val>
            <c:numRef>
              <c:f>'1'!$D$5:$D$50</c:f>
              <c:numCache>
                <c:formatCode>General</c:formatCode>
                <c:ptCount val="45"/>
                <c:pt idx="0">
                  <c:v>39</c:v>
                </c:pt>
                <c:pt idx="1">
                  <c:v>13</c:v>
                </c:pt>
                <c:pt idx="2">
                  <c:v>16</c:v>
                </c:pt>
                <c:pt idx="3">
                  <c:v>34</c:v>
                </c:pt>
                <c:pt idx="4">
                  <c:v>37</c:v>
                </c:pt>
                <c:pt idx="5">
                  <c:v>46</c:v>
                </c:pt>
                <c:pt idx="6">
                  <c:v>61</c:v>
                </c:pt>
                <c:pt idx="7">
                  <c:v>55</c:v>
                </c:pt>
                <c:pt idx="8">
                  <c:v>68</c:v>
                </c:pt>
                <c:pt idx="9">
                  <c:v>79</c:v>
                </c:pt>
                <c:pt idx="10">
                  <c:v>109</c:v>
                </c:pt>
                <c:pt idx="11">
                  <c:v>129</c:v>
                </c:pt>
                <c:pt idx="12">
                  <c:v>148</c:v>
                </c:pt>
                <c:pt idx="13">
                  <c:v>153</c:v>
                </c:pt>
                <c:pt idx="14">
                  <c:v>172</c:v>
                </c:pt>
                <c:pt idx="15">
                  <c:v>197</c:v>
                </c:pt>
                <c:pt idx="16">
                  <c:v>194</c:v>
                </c:pt>
                <c:pt idx="17">
                  <c:v>226</c:v>
                </c:pt>
                <c:pt idx="18">
                  <c:v>223</c:v>
                </c:pt>
                <c:pt idx="19">
                  <c:v>214</c:v>
                </c:pt>
                <c:pt idx="20">
                  <c:v>249</c:v>
                </c:pt>
                <c:pt idx="21">
                  <c:v>221</c:v>
                </c:pt>
                <c:pt idx="22">
                  <c:v>223</c:v>
                </c:pt>
                <c:pt idx="23">
                  <c:v>232</c:v>
                </c:pt>
                <c:pt idx="24">
                  <c:v>212</c:v>
                </c:pt>
                <c:pt idx="25">
                  <c:v>186</c:v>
                </c:pt>
                <c:pt idx="26">
                  <c:v>175</c:v>
                </c:pt>
                <c:pt idx="27">
                  <c:v>186</c:v>
                </c:pt>
                <c:pt idx="28">
                  <c:v>124</c:v>
                </c:pt>
                <c:pt idx="29">
                  <c:v>129</c:v>
                </c:pt>
                <c:pt idx="30">
                  <c:v>117</c:v>
                </c:pt>
                <c:pt idx="31">
                  <c:v>103</c:v>
                </c:pt>
                <c:pt idx="32">
                  <c:v>73</c:v>
                </c:pt>
                <c:pt idx="33">
                  <c:v>74</c:v>
                </c:pt>
                <c:pt idx="34">
                  <c:v>51</c:v>
                </c:pt>
                <c:pt idx="35">
                  <c:v>53</c:v>
                </c:pt>
                <c:pt idx="36">
                  <c:v>39</c:v>
                </c:pt>
                <c:pt idx="37">
                  <c:v>38</c:v>
                </c:pt>
                <c:pt idx="38">
                  <c:v>19</c:v>
                </c:pt>
                <c:pt idx="39">
                  <c:v>46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A4-4C64-B86E-41191FBED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7081136"/>
        <c:axId val="1017081464"/>
      </c:barChart>
      <c:catAx>
        <c:axId val="10170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081464"/>
        <c:crosses val="autoZero"/>
        <c:auto val="1"/>
        <c:lblAlgn val="ctr"/>
        <c:lblOffset val="100"/>
        <c:noMultiLvlLbl val="0"/>
      </c:catAx>
      <c:valAx>
        <c:axId val="101708146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08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23.12.2020-i'rofulbariyah(17.51.0004).xlsx]1!PivotTable3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'1'!$C$54:$C$55</c:f>
              <c:strCache>
                <c:ptCount val="1"/>
                <c:pt idx="0">
                  <c:v>$120K +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'1'!$C$56:$C$63</c:f>
              <c:numCache>
                <c:formatCode>General</c:formatCode>
                <c:ptCount val="7"/>
                <c:pt idx="0">
                  <c:v>70</c:v>
                </c:pt>
                <c:pt idx="1">
                  <c:v>37</c:v>
                </c:pt>
                <c:pt idx="2">
                  <c:v>204</c:v>
                </c:pt>
                <c:pt idx="3">
                  <c:v>147</c:v>
                </c:pt>
                <c:pt idx="4">
                  <c:v>30</c:v>
                </c:pt>
                <c:pt idx="5">
                  <c:v>119</c:v>
                </c:pt>
                <c:pt idx="6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0-4C88-B5CA-0D24EA109BDF}"/>
            </c:ext>
          </c:extLst>
        </c:ser>
        <c:ser>
          <c:idx val="1"/>
          <c:order val="1"/>
          <c:tx>
            <c:strRef>
              <c:f>'1'!$D$54:$D$55</c:f>
              <c:strCache>
                <c:ptCount val="1"/>
                <c:pt idx="0">
                  <c:v>$40K - $60K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'1'!$D$56:$D$63</c:f>
              <c:numCache>
                <c:formatCode>General</c:formatCode>
                <c:ptCount val="7"/>
                <c:pt idx="0">
                  <c:v>183</c:v>
                </c:pt>
                <c:pt idx="1">
                  <c:v>70</c:v>
                </c:pt>
                <c:pt idx="2">
                  <c:v>553</c:v>
                </c:pt>
                <c:pt idx="3">
                  <c:v>355</c:v>
                </c:pt>
                <c:pt idx="4">
                  <c:v>111</c:v>
                </c:pt>
                <c:pt idx="5">
                  <c:v>249</c:v>
                </c:pt>
                <c:pt idx="6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00-4C88-B5CA-0D24EA109BDF}"/>
            </c:ext>
          </c:extLst>
        </c:ser>
        <c:ser>
          <c:idx val="2"/>
          <c:order val="2"/>
          <c:tx>
            <c:strRef>
              <c:f>'1'!$E$54:$E$55</c:f>
              <c:strCache>
                <c:ptCount val="1"/>
                <c:pt idx="0">
                  <c:v>$60K - $80K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'1'!$E$56:$E$63</c:f>
              <c:numCache>
                <c:formatCode>General</c:formatCode>
                <c:ptCount val="7"/>
                <c:pt idx="0">
                  <c:v>132</c:v>
                </c:pt>
                <c:pt idx="1">
                  <c:v>59</c:v>
                </c:pt>
                <c:pt idx="2">
                  <c:v>422</c:v>
                </c:pt>
                <c:pt idx="3">
                  <c:v>307</c:v>
                </c:pt>
                <c:pt idx="4">
                  <c:v>77</c:v>
                </c:pt>
                <c:pt idx="5">
                  <c:v>195</c:v>
                </c:pt>
                <c:pt idx="6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00-4C88-B5CA-0D24EA109BDF}"/>
            </c:ext>
          </c:extLst>
        </c:ser>
        <c:ser>
          <c:idx val="3"/>
          <c:order val="3"/>
          <c:tx>
            <c:strRef>
              <c:f>'1'!$F$54:$F$55</c:f>
              <c:strCache>
                <c:ptCount val="1"/>
                <c:pt idx="0">
                  <c:v>$80K - $120K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'1'!$F$56:$F$63</c:f>
              <c:numCache>
                <c:formatCode>General</c:formatCode>
                <c:ptCount val="7"/>
                <c:pt idx="0">
                  <c:v>175</c:v>
                </c:pt>
                <c:pt idx="1">
                  <c:v>57</c:v>
                </c:pt>
                <c:pt idx="2">
                  <c:v>478</c:v>
                </c:pt>
                <c:pt idx="3">
                  <c:v>308</c:v>
                </c:pt>
                <c:pt idx="4">
                  <c:v>81</c:v>
                </c:pt>
                <c:pt idx="5">
                  <c:v>217</c:v>
                </c:pt>
                <c:pt idx="6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00-4C88-B5CA-0D24EA109BDF}"/>
            </c:ext>
          </c:extLst>
        </c:ser>
        <c:ser>
          <c:idx val="4"/>
          <c:order val="4"/>
          <c:tx>
            <c:strRef>
              <c:f>'1'!$G$54:$G$55</c:f>
              <c:strCache>
                <c:ptCount val="1"/>
                <c:pt idx="0">
                  <c:v>Less than $40K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'1'!$G$56:$G$63</c:f>
              <c:numCache>
                <c:formatCode>General</c:formatCode>
                <c:ptCount val="7"/>
                <c:pt idx="0">
                  <c:v>345</c:v>
                </c:pt>
                <c:pt idx="1">
                  <c:v>158</c:v>
                </c:pt>
                <c:pt idx="2">
                  <c:v>1139</c:v>
                </c:pt>
                <c:pt idx="3">
                  <c:v>671</c:v>
                </c:pt>
                <c:pt idx="4">
                  <c:v>170</c:v>
                </c:pt>
                <c:pt idx="5">
                  <c:v>522</c:v>
                </c:pt>
                <c:pt idx="6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00-4C88-B5CA-0D24EA109BDF}"/>
            </c:ext>
          </c:extLst>
        </c:ser>
        <c:ser>
          <c:idx val="5"/>
          <c:order val="5"/>
          <c:tx>
            <c:strRef>
              <c:f>'1'!$H$54:$H$55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'1'!$H$56:$H$63</c:f>
              <c:numCache>
                <c:formatCode>General</c:formatCode>
                <c:ptCount val="7"/>
                <c:pt idx="0">
                  <c:v>108</c:v>
                </c:pt>
                <c:pt idx="1">
                  <c:v>70</c:v>
                </c:pt>
                <c:pt idx="2">
                  <c:v>332</c:v>
                </c:pt>
                <c:pt idx="3">
                  <c:v>225</c:v>
                </c:pt>
                <c:pt idx="4">
                  <c:v>47</c:v>
                </c:pt>
                <c:pt idx="5">
                  <c:v>185</c:v>
                </c:pt>
                <c:pt idx="6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00-4C88-B5CA-0D24EA109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8921456"/>
        <c:axId val="1018925720"/>
      </c:barChart>
      <c:catAx>
        <c:axId val="101892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925720"/>
        <c:crosses val="autoZero"/>
        <c:auto val="1"/>
        <c:lblAlgn val="ctr"/>
        <c:lblOffset val="100"/>
        <c:noMultiLvlLbl val="0"/>
      </c:catAx>
      <c:valAx>
        <c:axId val="101892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9214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23.12.2020-i'rofulbariyah(17.51.0004).xlsx]1!PivotTable2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Attrition</a:t>
            </a:r>
            <a:r>
              <a:rPr lang="en-US" baseline="0" dirty="0"/>
              <a:t> flag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'1'!$C$105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E-4B42-A9C2-8C9B4D31F8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E-4B42-A9C2-8C9B4D31F86F}"/>
              </c:ext>
            </c:extLst>
          </c:dPt>
          <c:cat>
            <c:strRef>
              <c:f>'1'!$B$106:$B$108</c:f>
              <c:strCache>
                <c:ptCount val="2"/>
                <c:pt idx="0">
                  <c:v>Attrited Customer</c:v>
                </c:pt>
                <c:pt idx="1">
                  <c:v>Existing Customer</c:v>
                </c:pt>
              </c:strCache>
            </c:strRef>
          </c:cat>
          <c:val>
            <c:numRef>
              <c:f>'1'!$C$106:$C$108</c:f>
              <c:numCache>
                <c:formatCode>0</c:formatCode>
                <c:ptCount val="2"/>
                <c:pt idx="0">
                  <c:v>1196270267316</c:v>
                </c:pt>
                <c:pt idx="1">
                  <c:v>6289381352025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1E-4B42-A9C2-8C9B4D31F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23.12.2020-i'rofulbariyah(17.51.0004).xlsx]1!PivotTable4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Pengguna berdasarkan education 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'1'!$C$122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'1'!$B$123:$B$130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'1'!$C$123:$C$130</c:f>
              <c:numCache>
                <c:formatCode>0</c:formatCode>
                <c:ptCount val="7"/>
                <c:pt idx="0">
                  <c:v>750808020279</c:v>
                </c:pt>
                <c:pt idx="1">
                  <c:v>332567750283</c:v>
                </c:pt>
                <c:pt idx="2">
                  <c:v>2311387331949</c:v>
                </c:pt>
                <c:pt idx="3">
                  <c:v>1487702837604</c:v>
                </c:pt>
                <c:pt idx="4">
                  <c:v>381279298578</c:v>
                </c:pt>
                <c:pt idx="5">
                  <c:v>1097734007196</c:v>
                </c:pt>
                <c:pt idx="6">
                  <c:v>1124172373452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E3-48BC-B848-1D224EFF3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8331448"/>
        <c:axId val="738322920"/>
      </c:lineChart>
      <c:catAx>
        <c:axId val="73833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322920"/>
        <c:crosses val="autoZero"/>
        <c:auto val="1"/>
        <c:lblAlgn val="ctr"/>
        <c:lblOffset val="100"/>
        <c:noMultiLvlLbl val="0"/>
      </c:catAx>
      <c:valAx>
        <c:axId val="738322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331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23.12.2020-i'rofulbariyah(17.51.0004).xlsx]1!PivotTable6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Client</a:t>
            </a:r>
            <a:r>
              <a:rPr lang="en-US" baseline="0"/>
              <a:t> Berdasarkan income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'1'!$C$139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'1'!$B$140:$B$146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'1'!$C$140:$C$146</c:f>
              <c:numCache>
                <c:formatCode>0</c:formatCode>
                <c:ptCount val="6"/>
                <c:pt idx="0">
                  <c:v>537868895466</c:v>
                </c:pt>
                <c:pt idx="1">
                  <c:v>1325780622345</c:v>
                </c:pt>
                <c:pt idx="2">
                  <c:v>1036418294166</c:v>
                </c:pt>
                <c:pt idx="3">
                  <c:v>1137281240880</c:v>
                </c:pt>
                <c:pt idx="4">
                  <c:v>2628113926263</c:v>
                </c:pt>
                <c:pt idx="5">
                  <c:v>820188640221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5-4059-8FA5-DE51EE67A8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237864"/>
        <c:axId val="506235896"/>
      </c:barChart>
      <c:catAx>
        <c:axId val="50623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35896"/>
        <c:crosses val="autoZero"/>
        <c:auto val="1"/>
        <c:lblAlgn val="ctr"/>
        <c:lblOffset val="100"/>
        <c:noMultiLvlLbl val="0"/>
      </c:catAx>
      <c:valAx>
        <c:axId val="506235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37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08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4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48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125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fc84f77b_0_16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fc84f77b_0_16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348832" y="4705267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393318" y="34607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272886" y="321462"/>
            <a:ext cx="223706" cy="329856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519788" y="20592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161148" y="4396592"/>
            <a:ext cx="242096" cy="260642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155561" y="43913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429015" y="34607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307915" y="1163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017852" y="17008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33152" y="542219"/>
            <a:ext cx="498005" cy="53688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793939" y="1822690"/>
            <a:ext cx="937813" cy="1010830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879915" y="4680201"/>
            <a:ext cx="24986" cy="25063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703463" y="635566"/>
            <a:ext cx="1717488" cy="1423791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697876" y="629436"/>
            <a:ext cx="1728661" cy="1435430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703463" y="635566"/>
            <a:ext cx="1308252" cy="1423713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697876" y="629436"/>
            <a:ext cx="1320279" cy="1435430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414264" y="471065"/>
            <a:ext cx="1549417" cy="1224216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407824" y="465555"/>
            <a:ext cx="1561367" cy="1235312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577758" y="833200"/>
            <a:ext cx="531293" cy="1365594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571318" y="826760"/>
            <a:ext cx="543320" cy="1377622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331082" y="2127638"/>
            <a:ext cx="540604" cy="614320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324642" y="2121896"/>
            <a:ext cx="552554" cy="625648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1739467" y="2466651"/>
            <a:ext cx="39806" cy="264289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1577758" y="2569231"/>
            <a:ext cx="52765" cy="176529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786567" y="2575672"/>
            <a:ext cx="36082" cy="146034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378260" y="2486903"/>
            <a:ext cx="166364" cy="176606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1341247" y="2505060"/>
            <a:ext cx="122988" cy="115927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1298288" y="2972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6405519" y="2271497"/>
            <a:ext cx="1197495" cy="1199703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6393098" y="2259250"/>
            <a:ext cx="1224405" cy="1224197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6793645" y="2450202"/>
            <a:ext cx="573218" cy="840223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6781397" y="2438472"/>
            <a:ext cx="597713" cy="866270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235246" y="2446925"/>
            <a:ext cx="260993" cy="759323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672657" y="3350942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3" name="Google Shape;693;p23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ayuniar/StudiKasus_BI/blob/master/bank1.x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 smtClean="0"/>
              <a:t>Exploration and </a:t>
            </a:r>
            <a:r>
              <a:rPr lang="en-US" b="0" dirty="0" err="1" smtClean="0"/>
              <a:t>visualisation</a:t>
            </a:r>
            <a:r>
              <a:rPr lang="en-US" b="0" dirty="0" smtClean="0"/>
              <a:t> data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I’roful Bariyah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17.51.0004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Card Category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 smtClean="0"/>
              <a:t>sering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income category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penarikan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. </a:t>
            </a: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90" y="1913861"/>
            <a:ext cx="2987006" cy="28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3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305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v-SE" sz="2000" dirty="0"/>
              <a:t>jumlah total pengguna berdasarkan attrition flag</a:t>
            </a:r>
            <a:endParaRPr lang="en-US" sz="2000"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68925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500" dirty="0" err="1"/>
              <a:t>Visualisasi</a:t>
            </a:r>
            <a:r>
              <a:rPr lang="en-US" sz="1500" dirty="0"/>
              <a:t> </a:t>
            </a:r>
            <a:r>
              <a:rPr lang="sv-SE" sz="1500" dirty="0"/>
              <a:t>jumlah total pengguna berdasarkan attrition flag</a:t>
            </a:r>
            <a:endParaRPr lang="en-US" sz="1500" dirty="0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736125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8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sv-SE" dirty="0"/>
              <a:t>total pengguna berdasarkan attrition flag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125" y="1648047"/>
            <a:ext cx="7406100" cy="2723953"/>
          </a:xfrm>
        </p:spPr>
        <p:txBody>
          <a:bodyPr/>
          <a:lstStyle/>
          <a:p>
            <a:pPr marL="15240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140771"/>
              </p:ext>
            </p:extLst>
          </p:nvPr>
        </p:nvGraphicFramePr>
        <p:xfrm>
          <a:off x="2278175" y="2243470"/>
          <a:ext cx="4572000" cy="2364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68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305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/>
              <a:t>jumlah</a:t>
            </a:r>
            <a:r>
              <a:rPr lang="en-US" sz="2000" dirty="0"/>
              <a:t> client </a:t>
            </a:r>
            <a:r>
              <a:rPr lang="en-US" sz="2000" dirty="0" err="1"/>
              <a:t>berdasarkan</a:t>
            </a:r>
            <a:r>
              <a:rPr lang="en-US" sz="2000" dirty="0"/>
              <a:t> education level</a:t>
            </a:r>
            <a:endParaRPr lang="en-US" sz="2000"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68925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client </a:t>
            </a:r>
            <a:r>
              <a:rPr lang="en-US" dirty="0" err="1"/>
              <a:t>berdasarkan</a:t>
            </a:r>
            <a:r>
              <a:rPr lang="en-US" dirty="0"/>
              <a:t> education level</a:t>
            </a:r>
            <a:endParaRPr lang="en-US" dirty="0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736125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79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client </a:t>
            </a:r>
            <a:r>
              <a:rPr lang="en-US" dirty="0" err="1"/>
              <a:t>berdasarkan</a:t>
            </a:r>
            <a:r>
              <a:rPr lang="en-US" dirty="0"/>
              <a:t> education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education </a:t>
            </a:r>
            <a:r>
              <a:rPr lang="en-US" dirty="0" err="1" smtClean="0"/>
              <a:t>levelnya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941549"/>
              </p:ext>
            </p:extLst>
          </p:nvPr>
        </p:nvGraphicFramePr>
        <p:xfrm>
          <a:off x="1616149" y="1903227"/>
          <a:ext cx="6295214" cy="2798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26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305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/>
              <a:t>jumlah</a:t>
            </a:r>
            <a:r>
              <a:rPr lang="en-US" sz="2000" dirty="0"/>
              <a:t>  client </a:t>
            </a:r>
            <a:r>
              <a:rPr lang="en-US" sz="2000" dirty="0" err="1"/>
              <a:t>berdasarkan</a:t>
            </a:r>
            <a:r>
              <a:rPr lang="en-US" sz="2000" dirty="0"/>
              <a:t> income category</a:t>
            </a:r>
            <a:endParaRPr lang="en-US" sz="2000"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68925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 client </a:t>
            </a:r>
            <a:r>
              <a:rPr lang="en-US" dirty="0" err="1"/>
              <a:t>berdasarkan</a:t>
            </a:r>
            <a:r>
              <a:rPr lang="en-US" dirty="0"/>
              <a:t> income category</a:t>
            </a:r>
            <a:endParaRPr lang="en-US" dirty="0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736125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0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 client </a:t>
            </a:r>
            <a:r>
              <a:rPr lang="en-US" dirty="0" err="1"/>
              <a:t>berdasarkan</a:t>
            </a:r>
            <a:r>
              <a:rPr lang="en-US" dirty="0"/>
              <a:t> income category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menabung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/income category.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36178"/>
              </p:ext>
            </p:extLst>
          </p:nvPr>
        </p:nvGraphicFramePr>
        <p:xfrm>
          <a:off x="1095153" y="1967023"/>
          <a:ext cx="7003817" cy="274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09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7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90" name="Google Shape;1890;p57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 </a:t>
            </a:r>
            <a:endParaRPr dirty="0"/>
          </a:p>
        </p:txBody>
      </p:sp>
      <p:sp>
        <p:nvSpPr>
          <p:cNvPr id="1891" name="Google Shape;1891;p57"/>
          <p:cNvSpPr txBox="1"/>
          <p:nvPr/>
        </p:nvSpPr>
        <p:spPr>
          <a:xfrm>
            <a:off x="4578750" y="3735785"/>
            <a:ext cx="37131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</a:t>
            </a:r>
            <a:r>
              <a:rPr lang="en" sz="1600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raful.bariyah26@gmail.com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1892" name="Google Shape;1892;p57"/>
          <p:cNvCxnSpPr/>
          <p:nvPr/>
        </p:nvCxnSpPr>
        <p:spPr>
          <a:xfrm>
            <a:off x="5421825" y="2811055"/>
            <a:ext cx="1932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3" name="Google Shape;1893;p57"/>
          <p:cNvCxnSpPr/>
          <p:nvPr/>
        </p:nvCxnSpPr>
        <p:spPr>
          <a:xfrm>
            <a:off x="5421825" y="3714860"/>
            <a:ext cx="1932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5" name="Google Shape;1905;p57"/>
          <p:cNvSpPr/>
          <p:nvPr/>
        </p:nvSpPr>
        <p:spPr>
          <a:xfrm>
            <a:off x="1073853" y="4080982"/>
            <a:ext cx="561955" cy="820749"/>
          </a:xfrm>
          <a:custGeom>
            <a:avLst/>
            <a:gdLst/>
            <a:ahLst/>
            <a:cxnLst/>
            <a:rect l="l" t="t" r="r" b="b"/>
            <a:pathLst>
              <a:path w="11265" h="16452" extrusionOk="0">
                <a:moveTo>
                  <a:pt x="2568" y="0"/>
                </a:moveTo>
                <a:cubicBezTo>
                  <a:pt x="2422" y="0"/>
                  <a:pt x="2276" y="4"/>
                  <a:pt x="2132" y="11"/>
                </a:cubicBezTo>
                <a:lnTo>
                  <a:pt x="1727" y="3048"/>
                </a:lnTo>
                <a:cubicBezTo>
                  <a:pt x="1998" y="3007"/>
                  <a:pt x="2276" y="2986"/>
                  <a:pt x="2557" y="2986"/>
                </a:cubicBezTo>
                <a:cubicBezTo>
                  <a:pt x="2771" y="2986"/>
                  <a:pt x="2987" y="2998"/>
                  <a:pt x="3204" y="3024"/>
                </a:cubicBezTo>
                <a:cubicBezTo>
                  <a:pt x="6073" y="3405"/>
                  <a:pt x="8097" y="6024"/>
                  <a:pt x="7728" y="8893"/>
                </a:cubicBezTo>
                <a:cubicBezTo>
                  <a:pt x="7377" y="11536"/>
                  <a:pt x="5128" y="13461"/>
                  <a:pt x="2534" y="13461"/>
                </a:cubicBezTo>
                <a:cubicBezTo>
                  <a:pt x="2311" y="13461"/>
                  <a:pt x="2085" y="13447"/>
                  <a:pt x="1858" y="13418"/>
                </a:cubicBezTo>
                <a:cubicBezTo>
                  <a:pt x="1334" y="13358"/>
                  <a:pt x="846" y="13215"/>
                  <a:pt x="406" y="13013"/>
                </a:cubicBezTo>
                <a:lnTo>
                  <a:pt x="1" y="16049"/>
                </a:lnTo>
                <a:cubicBezTo>
                  <a:pt x="465" y="16204"/>
                  <a:pt x="965" y="16311"/>
                  <a:pt x="1465" y="16383"/>
                </a:cubicBezTo>
                <a:cubicBezTo>
                  <a:pt x="1824" y="16429"/>
                  <a:pt x="2181" y="16452"/>
                  <a:pt x="2534" y="16452"/>
                </a:cubicBezTo>
                <a:cubicBezTo>
                  <a:pt x="6611" y="16452"/>
                  <a:pt x="10144" y="13429"/>
                  <a:pt x="10681" y="9286"/>
                </a:cubicBezTo>
                <a:cubicBezTo>
                  <a:pt x="11264" y="4774"/>
                  <a:pt x="8097" y="654"/>
                  <a:pt x="3585" y="71"/>
                </a:cubicBezTo>
                <a:cubicBezTo>
                  <a:pt x="3244" y="21"/>
                  <a:pt x="2904" y="0"/>
                  <a:pt x="25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7"/>
          <p:cNvSpPr/>
          <p:nvPr/>
        </p:nvSpPr>
        <p:spPr>
          <a:xfrm>
            <a:off x="1073255" y="4730146"/>
            <a:ext cx="181831" cy="171663"/>
          </a:xfrm>
          <a:custGeom>
            <a:avLst/>
            <a:gdLst/>
            <a:ahLst/>
            <a:cxnLst/>
            <a:rect l="l" t="t" r="r" b="b"/>
            <a:pathLst>
              <a:path w="3645" h="3441" extrusionOk="0">
                <a:moveTo>
                  <a:pt x="406" y="0"/>
                </a:moveTo>
                <a:lnTo>
                  <a:pt x="1" y="3036"/>
                </a:lnTo>
                <a:cubicBezTo>
                  <a:pt x="477" y="3191"/>
                  <a:pt x="965" y="3298"/>
                  <a:pt x="1477" y="3370"/>
                </a:cubicBezTo>
                <a:cubicBezTo>
                  <a:pt x="1846" y="3417"/>
                  <a:pt x="2204" y="3441"/>
                  <a:pt x="2561" y="3441"/>
                </a:cubicBezTo>
                <a:lnTo>
                  <a:pt x="3644" y="333"/>
                </a:lnTo>
                <a:lnTo>
                  <a:pt x="3644" y="333"/>
                </a:lnTo>
                <a:cubicBezTo>
                  <a:pt x="3285" y="408"/>
                  <a:pt x="2915" y="450"/>
                  <a:pt x="2537" y="450"/>
                </a:cubicBezTo>
                <a:cubicBezTo>
                  <a:pt x="2314" y="450"/>
                  <a:pt x="2088" y="436"/>
                  <a:pt x="1858" y="405"/>
                </a:cubicBezTo>
                <a:cubicBezTo>
                  <a:pt x="1346" y="345"/>
                  <a:pt x="858" y="202"/>
                  <a:pt x="4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57"/>
          <p:cNvSpPr/>
          <p:nvPr/>
        </p:nvSpPr>
        <p:spPr>
          <a:xfrm>
            <a:off x="1069713" y="4726554"/>
            <a:ext cx="189513" cy="178847"/>
          </a:xfrm>
          <a:custGeom>
            <a:avLst/>
            <a:gdLst/>
            <a:ahLst/>
            <a:cxnLst/>
            <a:rect l="l" t="t" r="r" b="b"/>
            <a:pathLst>
              <a:path w="3799" h="3585" extrusionOk="0">
                <a:moveTo>
                  <a:pt x="536" y="179"/>
                </a:moveTo>
                <a:cubicBezTo>
                  <a:pt x="989" y="370"/>
                  <a:pt x="1453" y="489"/>
                  <a:pt x="1929" y="548"/>
                </a:cubicBezTo>
                <a:cubicBezTo>
                  <a:pt x="2157" y="582"/>
                  <a:pt x="2385" y="598"/>
                  <a:pt x="2613" y="598"/>
                </a:cubicBezTo>
                <a:cubicBezTo>
                  <a:pt x="2945" y="598"/>
                  <a:pt x="3276" y="564"/>
                  <a:pt x="3608" y="501"/>
                </a:cubicBezTo>
                <a:lnTo>
                  <a:pt x="3608" y="501"/>
                </a:lnTo>
                <a:lnTo>
                  <a:pt x="2572" y="3430"/>
                </a:lnTo>
                <a:cubicBezTo>
                  <a:pt x="2227" y="3430"/>
                  <a:pt x="1882" y="3406"/>
                  <a:pt x="1560" y="3370"/>
                </a:cubicBezTo>
                <a:cubicBezTo>
                  <a:pt x="1096" y="3311"/>
                  <a:pt x="620" y="3203"/>
                  <a:pt x="155" y="3061"/>
                </a:cubicBezTo>
                <a:lnTo>
                  <a:pt x="536" y="179"/>
                </a:lnTo>
                <a:close/>
                <a:moveTo>
                  <a:pt x="512" y="1"/>
                </a:moveTo>
                <a:cubicBezTo>
                  <a:pt x="489" y="1"/>
                  <a:pt x="465" y="1"/>
                  <a:pt x="441" y="13"/>
                </a:cubicBezTo>
                <a:cubicBezTo>
                  <a:pt x="429" y="24"/>
                  <a:pt x="417" y="36"/>
                  <a:pt x="405" y="60"/>
                </a:cubicBezTo>
                <a:lnTo>
                  <a:pt x="0" y="3096"/>
                </a:lnTo>
                <a:cubicBezTo>
                  <a:pt x="0" y="3132"/>
                  <a:pt x="24" y="3168"/>
                  <a:pt x="60" y="3180"/>
                </a:cubicBezTo>
                <a:cubicBezTo>
                  <a:pt x="548" y="3334"/>
                  <a:pt x="1048" y="3453"/>
                  <a:pt x="1536" y="3513"/>
                </a:cubicBezTo>
                <a:cubicBezTo>
                  <a:pt x="1882" y="3561"/>
                  <a:pt x="2251" y="3584"/>
                  <a:pt x="2620" y="3584"/>
                </a:cubicBezTo>
                <a:cubicBezTo>
                  <a:pt x="2656" y="3584"/>
                  <a:pt x="2679" y="3561"/>
                  <a:pt x="2691" y="3537"/>
                </a:cubicBezTo>
                <a:lnTo>
                  <a:pt x="3787" y="429"/>
                </a:lnTo>
                <a:cubicBezTo>
                  <a:pt x="3799" y="405"/>
                  <a:pt x="3799" y="382"/>
                  <a:pt x="3775" y="358"/>
                </a:cubicBezTo>
                <a:cubicBezTo>
                  <a:pt x="3766" y="340"/>
                  <a:pt x="3745" y="329"/>
                  <a:pt x="3724" y="329"/>
                </a:cubicBezTo>
                <a:cubicBezTo>
                  <a:pt x="3717" y="329"/>
                  <a:pt x="3710" y="331"/>
                  <a:pt x="3703" y="334"/>
                </a:cubicBezTo>
                <a:cubicBezTo>
                  <a:pt x="3347" y="414"/>
                  <a:pt x="2990" y="454"/>
                  <a:pt x="2631" y="454"/>
                </a:cubicBezTo>
                <a:cubicBezTo>
                  <a:pt x="2402" y="454"/>
                  <a:pt x="2173" y="438"/>
                  <a:pt x="1941" y="405"/>
                </a:cubicBezTo>
                <a:cubicBezTo>
                  <a:pt x="1453" y="346"/>
                  <a:pt x="965" y="203"/>
                  <a:pt x="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7"/>
          <p:cNvSpPr/>
          <p:nvPr/>
        </p:nvSpPr>
        <p:spPr>
          <a:xfrm>
            <a:off x="1160005" y="4080982"/>
            <a:ext cx="298213" cy="245895"/>
          </a:xfrm>
          <a:custGeom>
            <a:avLst/>
            <a:gdLst/>
            <a:ahLst/>
            <a:cxnLst/>
            <a:rect l="l" t="t" r="r" b="b"/>
            <a:pathLst>
              <a:path w="5978" h="4929" extrusionOk="0">
                <a:moveTo>
                  <a:pt x="841" y="0"/>
                </a:moveTo>
                <a:cubicBezTo>
                  <a:pt x="695" y="0"/>
                  <a:pt x="549" y="4"/>
                  <a:pt x="405" y="11"/>
                </a:cubicBezTo>
                <a:lnTo>
                  <a:pt x="0" y="3048"/>
                </a:lnTo>
                <a:cubicBezTo>
                  <a:pt x="271" y="3007"/>
                  <a:pt x="549" y="2986"/>
                  <a:pt x="830" y="2986"/>
                </a:cubicBezTo>
                <a:cubicBezTo>
                  <a:pt x="1044" y="2986"/>
                  <a:pt x="1260" y="2998"/>
                  <a:pt x="1477" y="3024"/>
                </a:cubicBezTo>
                <a:cubicBezTo>
                  <a:pt x="2870" y="3214"/>
                  <a:pt x="4060" y="3929"/>
                  <a:pt x="4882" y="4929"/>
                </a:cubicBezTo>
                <a:lnTo>
                  <a:pt x="5977" y="1821"/>
                </a:lnTo>
                <a:cubicBezTo>
                  <a:pt x="4834" y="904"/>
                  <a:pt x="3429" y="273"/>
                  <a:pt x="1858" y="71"/>
                </a:cubicBezTo>
                <a:cubicBezTo>
                  <a:pt x="1517" y="21"/>
                  <a:pt x="1177" y="0"/>
                  <a:pt x="8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7"/>
          <p:cNvSpPr/>
          <p:nvPr/>
        </p:nvSpPr>
        <p:spPr>
          <a:xfrm>
            <a:off x="1156413" y="4077390"/>
            <a:ext cx="305346" cy="253678"/>
          </a:xfrm>
          <a:custGeom>
            <a:avLst/>
            <a:gdLst/>
            <a:ahLst/>
            <a:cxnLst/>
            <a:rect l="l" t="t" r="r" b="b"/>
            <a:pathLst>
              <a:path w="6121" h="5085" extrusionOk="0">
                <a:moveTo>
                  <a:pt x="908" y="146"/>
                </a:moveTo>
                <a:cubicBezTo>
                  <a:pt x="1251" y="146"/>
                  <a:pt x="1591" y="170"/>
                  <a:pt x="1918" y="214"/>
                </a:cubicBezTo>
                <a:cubicBezTo>
                  <a:pt x="3406" y="405"/>
                  <a:pt x="4799" y="1000"/>
                  <a:pt x="5954" y="1929"/>
                </a:cubicBezTo>
                <a:lnTo>
                  <a:pt x="4918" y="4858"/>
                </a:lnTo>
                <a:cubicBezTo>
                  <a:pt x="4061" y="3846"/>
                  <a:pt x="2870" y="3203"/>
                  <a:pt x="1561" y="3024"/>
                </a:cubicBezTo>
                <a:cubicBezTo>
                  <a:pt x="1334" y="3000"/>
                  <a:pt x="1096" y="2989"/>
                  <a:pt x="870" y="2989"/>
                </a:cubicBezTo>
                <a:cubicBezTo>
                  <a:pt x="632" y="2989"/>
                  <a:pt x="394" y="3000"/>
                  <a:pt x="156" y="3036"/>
                </a:cubicBezTo>
                <a:lnTo>
                  <a:pt x="548" y="155"/>
                </a:lnTo>
                <a:cubicBezTo>
                  <a:pt x="668" y="149"/>
                  <a:pt x="788" y="146"/>
                  <a:pt x="908" y="146"/>
                </a:cubicBezTo>
                <a:close/>
                <a:moveTo>
                  <a:pt x="923" y="1"/>
                </a:moveTo>
                <a:cubicBezTo>
                  <a:pt x="774" y="1"/>
                  <a:pt x="625" y="5"/>
                  <a:pt x="477" y="12"/>
                </a:cubicBezTo>
                <a:cubicBezTo>
                  <a:pt x="441" y="12"/>
                  <a:pt x="406" y="36"/>
                  <a:pt x="406" y="72"/>
                </a:cubicBezTo>
                <a:lnTo>
                  <a:pt x="1" y="3108"/>
                </a:lnTo>
                <a:cubicBezTo>
                  <a:pt x="1" y="3131"/>
                  <a:pt x="1" y="3155"/>
                  <a:pt x="25" y="3167"/>
                </a:cubicBezTo>
                <a:cubicBezTo>
                  <a:pt x="33" y="3185"/>
                  <a:pt x="48" y="3196"/>
                  <a:pt x="65" y="3196"/>
                </a:cubicBezTo>
                <a:cubicBezTo>
                  <a:pt x="71" y="3196"/>
                  <a:pt x="78" y="3194"/>
                  <a:pt x="84" y="3191"/>
                </a:cubicBezTo>
                <a:cubicBezTo>
                  <a:pt x="348" y="3152"/>
                  <a:pt x="613" y="3131"/>
                  <a:pt x="875" y="3131"/>
                </a:cubicBezTo>
                <a:cubicBezTo>
                  <a:pt x="1097" y="3131"/>
                  <a:pt x="1318" y="3146"/>
                  <a:pt x="1537" y="3179"/>
                </a:cubicBezTo>
                <a:cubicBezTo>
                  <a:pt x="2858" y="3346"/>
                  <a:pt x="4049" y="4012"/>
                  <a:pt x="4894" y="5060"/>
                </a:cubicBezTo>
                <a:cubicBezTo>
                  <a:pt x="4906" y="5072"/>
                  <a:pt x="4930" y="5084"/>
                  <a:pt x="4954" y="5084"/>
                </a:cubicBezTo>
                <a:lnTo>
                  <a:pt x="4966" y="5084"/>
                </a:lnTo>
                <a:cubicBezTo>
                  <a:pt x="4990" y="5072"/>
                  <a:pt x="5013" y="5060"/>
                  <a:pt x="5013" y="5036"/>
                </a:cubicBezTo>
                <a:lnTo>
                  <a:pt x="6121" y="1929"/>
                </a:lnTo>
                <a:cubicBezTo>
                  <a:pt x="6121" y="1893"/>
                  <a:pt x="6121" y="1857"/>
                  <a:pt x="6097" y="1846"/>
                </a:cubicBezTo>
                <a:cubicBezTo>
                  <a:pt x="4906" y="881"/>
                  <a:pt x="3466" y="262"/>
                  <a:pt x="1942" y="72"/>
                </a:cubicBezTo>
                <a:cubicBezTo>
                  <a:pt x="1609" y="22"/>
                  <a:pt x="1266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7"/>
          <p:cNvSpPr/>
          <p:nvPr/>
        </p:nvSpPr>
        <p:spPr>
          <a:xfrm>
            <a:off x="96255" y="3843925"/>
            <a:ext cx="1171898" cy="1294930"/>
          </a:xfrm>
          <a:custGeom>
            <a:avLst/>
            <a:gdLst/>
            <a:ahLst/>
            <a:cxnLst/>
            <a:rect l="l" t="t" r="r" b="b"/>
            <a:pathLst>
              <a:path w="23492" h="25957" extrusionOk="0">
                <a:moveTo>
                  <a:pt x="0" y="1"/>
                </a:moveTo>
                <a:lnTo>
                  <a:pt x="3512" y="25957"/>
                </a:lnTo>
                <a:lnTo>
                  <a:pt x="19979" y="25957"/>
                </a:lnTo>
                <a:lnTo>
                  <a:pt x="23491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7"/>
          <p:cNvSpPr/>
          <p:nvPr/>
        </p:nvSpPr>
        <p:spPr>
          <a:xfrm>
            <a:off x="96255" y="3571507"/>
            <a:ext cx="1171898" cy="573806"/>
          </a:xfrm>
          <a:custGeom>
            <a:avLst/>
            <a:gdLst/>
            <a:ahLst/>
            <a:cxnLst/>
            <a:rect l="l" t="t" r="r" b="b"/>
            <a:pathLst>
              <a:path w="23492" h="11502" extrusionOk="0">
                <a:moveTo>
                  <a:pt x="11740" y="0"/>
                </a:moveTo>
                <a:cubicBezTo>
                  <a:pt x="5263" y="0"/>
                  <a:pt x="0" y="2572"/>
                  <a:pt x="0" y="5751"/>
                </a:cubicBezTo>
                <a:cubicBezTo>
                  <a:pt x="0" y="8918"/>
                  <a:pt x="5263" y="11502"/>
                  <a:pt x="11740" y="11502"/>
                </a:cubicBezTo>
                <a:cubicBezTo>
                  <a:pt x="18229" y="11502"/>
                  <a:pt x="23491" y="8918"/>
                  <a:pt x="23491" y="5751"/>
                </a:cubicBezTo>
                <a:cubicBezTo>
                  <a:pt x="23491" y="2572"/>
                  <a:pt x="18229" y="0"/>
                  <a:pt x="11740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7"/>
          <p:cNvSpPr/>
          <p:nvPr/>
        </p:nvSpPr>
        <p:spPr>
          <a:xfrm>
            <a:off x="164548" y="3608165"/>
            <a:ext cx="1035263" cy="471038"/>
          </a:xfrm>
          <a:custGeom>
            <a:avLst/>
            <a:gdLst/>
            <a:ahLst/>
            <a:cxnLst/>
            <a:rect l="l" t="t" r="r" b="b"/>
            <a:pathLst>
              <a:path w="20753" h="9442" extrusionOk="0">
                <a:moveTo>
                  <a:pt x="10371" y="0"/>
                </a:moveTo>
                <a:cubicBezTo>
                  <a:pt x="4644" y="0"/>
                  <a:pt x="0" y="2119"/>
                  <a:pt x="0" y="4727"/>
                </a:cubicBezTo>
                <a:cubicBezTo>
                  <a:pt x="0" y="7334"/>
                  <a:pt x="4644" y="9442"/>
                  <a:pt x="10371" y="9442"/>
                </a:cubicBezTo>
                <a:cubicBezTo>
                  <a:pt x="16110" y="9442"/>
                  <a:pt x="20753" y="7334"/>
                  <a:pt x="20753" y="4727"/>
                </a:cubicBezTo>
                <a:cubicBezTo>
                  <a:pt x="20753" y="2119"/>
                  <a:pt x="16110" y="0"/>
                  <a:pt x="10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7"/>
          <p:cNvSpPr/>
          <p:nvPr/>
        </p:nvSpPr>
        <p:spPr>
          <a:xfrm>
            <a:off x="160956" y="3604573"/>
            <a:ext cx="1042447" cy="478820"/>
          </a:xfrm>
          <a:custGeom>
            <a:avLst/>
            <a:gdLst/>
            <a:ahLst/>
            <a:cxnLst/>
            <a:rect l="l" t="t" r="r" b="b"/>
            <a:pathLst>
              <a:path w="20897" h="9598" extrusionOk="0">
                <a:moveTo>
                  <a:pt x="10455" y="144"/>
                </a:moveTo>
                <a:cubicBezTo>
                  <a:pt x="16134" y="144"/>
                  <a:pt x="20754" y="2227"/>
                  <a:pt x="20754" y="4799"/>
                </a:cubicBezTo>
                <a:cubicBezTo>
                  <a:pt x="20754" y="7359"/>
                  <a:pt x="16134" y="9442"/>
                  <a:pt x="10455" y="9442"/>
                </a:cubicBezTo>
                <a:cubicBezTo>
                  <a:pt x="4763" y="9442"/>
                  <a:pt x="144" y="7359"/>
                  <a:pt x="144" y="4799"/>
                </a:cubicBezTo>
                <a:cubicBezTo>
                  <a:pt x="144" y="2227"/>
                  <a:pt x="4763" y="144"/>
                  <a:pt x="10455" y="144"/>
                </a:cubicBezTo>
                <a:close/>
                <a:moveTo>
                  <a:pt x="10455" y="1"/>
                </a:moveTo>
                <a:cubicBezTo>
                  <a:pt x="4680" y="1"/>
                  <a:pt x="1" y="2144"/>
                  <a:pt x="1" y="4799"/>
                </a:cubicBezTo>
                <a:cubicBezTo>
                  <a:pt x="1" y="7442"/>
                  <a:pt x="4692" y="9597"/>
                  <a:pt x="10455" y="9597"/>
                </a:cubicBezTo>
                <a:cubicBezTo>
                  <a:pt x="16217" y="9597"/>
                  <a:pt x="20896" y="7442"/>
                  <a:pt x="20896" y="4799"/>
                </a:cubicBezTo>
                <a:cubicBezTo>
                  <a:pt x="20896" y="2144"/>
                  <a:pt x="16217" y="1"/>
                  <a:pt x="10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57"/>
          <p:cNvSpPr/>
          <p:nvPr/>
        </p:nvSpPr>
        <p:spPr>
          <a:xfrm>
            <a:off x="179413" y="3666930"/>
            <a:ext cx="1020398" cy="412270"/>
          </a:xfrm>
          <a:custGeom>
            <a:avLst/>
            <a:gdLst/>
            <a:ahLst/>
            <a:cxnLst/>
            <a:rect l="l" t="t" r="r" b="b"/>
            <a:pathLst>
              <a:path w="20455" h="8264" extrusionOk="0">
                <a:moveTo>
                  <a:pt x="10382" y="1"/>
                </a:moveTo>
                <a:cubicBezTo>
                  <a:pt x="4691" y="1"/>
                  <a:pt x="60" y="2096"/>
                  <a:pt x="0" y="4680"/>
                </a:cubicBezTo>
                <a:cubicBezTo>
                  <a:pt x="1119" y="6740"/>
                  <a:pt x="5203" y="8264"/>
                  <a:pt x="10085" y="8264"/>
                </a:cubicBezTo>
                <a:cubicBezTo>
                  <a:pt x="15776" y="8264"/>
                  <a:pt x="20395" y="6180"/>
                  <a:pt x="20455" y="3597"/>
                </a:cubicBezTo>
                <a:cubicBezTo>
                  <a:pt x="19336" y="1537"/>
                  <a:pt x="15252" y="1"/>
                  <a:pt x="103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7"/>
          <p:cNvSpPr/>
          <p:nvPr/>
        </p:nvSpPr>
        <p:spPr>
          <a:xfrm>
            <a:off x="175822" y="3663388"/>
            <a:ext cx="1027581" cy="420003"/>
          </a:xfrm>
          <a:custGeom>
            <a:avLst/>
            <a:gdLst/>
            <a:ahLst/>
            <a:cxnLst/>
            <a:rect l="l" t="t" r="r" b="b"/>
            <a:pathLst>
              <a:path w="20599" h="8419" extrusionOk="0">
                <a:moveTo>
                  <a:pt x="10454" y="155"/>
                </a:moveTo>
                <a:cubicBezTo>
                  <a:pt x="15205" y="155"/>
                  <a:pt x="19301" y="1608"/>
                  <a:pt x="20444" y="3691"/>
                </a:cubicBezTo>
                <a:cubicBezTo>
                  <a:pt x="20360" y="6216"/>
                  <a:pt x="15753" y="8263"/>
                  <a:pt x="10157" y="8263"/>
                </a:cubicBezTo>
                <a:cubicBezTo>
                  <a:pt x="5394" y="8263"/>
                  <a:pt x="1298" y="6811"/>
                  <a:pt x="155" y="4727"/>
                </a:cubicBezTo>
                <a:cubicBezTo>
                  <a:pt x="239" y="2203"/>
                  <a:pt x="4846" y="155"/>
                  <a:pt x="10454" y="155"/>
                </a:cubicBezTo>
                <a:close/>
                <a:moveTo>
                  <a:pt x="10454" y="0"/>
                </a:moveTo>
                <a:cubicBezTo>
                  <a:pt x="4751" y="0"/>
                  <a:pt x="60" y="2132"/>
                  <a:pt x="1" y="4751"/>
                </a:cubicBezTo>
                <a:cubicBezTo>
                  <a:pt x="1" y="4763"/>
                  <a:pt x="1" y="4775"/>
                  <a:pt x="12" y="4787"/>
                </a:cubicBezTo>
                <a:cubicBezTo>
                  <a:pt x="1167" y="6918"/>
                  <a:pt x="5335" y="8418"/>
                  <a:pt x="10157" y="8418"/>
                </a:cubicBezTo>
                <a:cubicBezTo>
                  <a:pt x="15848" y="8418"/>
                  <a:pt x="20539" y="6287"/>
                  <a:pt x="20598" y="3668"/>
                </a:cubicBezTo>
                <a:cubicBezTo>
                  <a:pt x="20598" y="3656"/>
                  <a:pt x="20598" y="3644"/>
                  <a:pt x="20586" y="3632"/>
                </a:cubicBezTo>
                <a:cubicBezTo>
                  <a:pt x="19432" y="1489"/>
                  <a:pt x="15264" y="0"/>
                  <a:pt x="10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57"/>
          <p:cNvSpPr/>
          <p:nvPr/>
        </p:nvSpPr>
        <p:spPr>
          <a:xfrm>
            <a:off x="711588" y="3842778"/>
            <a:ext cx="441931" cy="197804"/>
          </a:xfrm>
          <a:custGeom>
            <a:avLst/>
            <a:gdLst/>
            <a:ahLst/>
            <a:cxnLst/>
            <a:rect l="l" t="t" r="r" b="b"/>
            <a:pathLst>
              <a:path w="8859" h="3965" extrusionOk="0">
                <a:moveTo>
                  <a:pt x="8703" y="0"/>
                </a:moveTo>
                <a:cubicBezTo>
                  <a:pt x="8668" y="12"/>
                  <a:pt x="8632" y="48"/>
                  <a:pt x="8644" y="83"/>
                </a:cubicBezTo>
                <a:cubicBezTo>
                  <a:pt x="8703" y="441"/>
                  <a:pt x="8573" y="845"/>
                  <a:pt x="8287" y="1179"/>
                </a:cubicBezTo>
                <a:cubicBezTo>
                  <a:pt x="8025" y="1488"/>
                  <a:pt x="7668" y="1727"/>
                  <a:pt x="7322" y="1917"/>
                </a:cubicBezTo>
                <a:cubicBezTo>
                  <a:pt x="5177" y="3158"/>
                  <a:pt x="2749" y="3812"/>
                  <a:pt x="269" y="3812"/>
                </a:cubicBezTo>
                <a:cubicBezTo>
                  <a:pt x="203" y="3812"/>
                  <a:pt x="137" y="3811"/>
                  <a:pt x="71" y="3810"/>
                </a:cubicBezTo>
                <a:cubicBezTo>
                  <a:pt x="36" y="3810"/>
                  <a:pt x="0" y="3846"/>
                  <a:pt x="0" y="3882"/>
                </a:cubicBezTo>
                <a:cubicBezTo>
                  <a:pt x="0" y="3929"/>
                  <a:pt x="24" y="3965"/>
                  <a:pt x="71" y="3965"/>
                </a:cubicBezTo>
                <a:lnTo>
                  <a:pt x="262" y="3965"/>
                </a:lnTo>
                <a:cubicBezTo>
                  <a:pt x="2762" y="3965"/>
                  <a:pt x="5227" y="3298"/>
                  <a:pt x="7394" y="2048"/>
                </a:cubicBezTo>
                <a:cubicBezTo>
                  <a:pt x="7751" y="1846"/>
                  <a:pt x="8120" y="1607"/>
                  <a:pt x="8394" y="1274"/>
                </a:cubicBezTo>
                <a:cubicBezTo>
                  <a:pt x="8703" y="905"/>
                  <a:pt x="8858" y="464"/>
                  <a:pt x="8787" y="60"/>
                </a:cubicBezTo>
                <a:cubicBezTo>
                  <a:pt x="8787" y="24"/>
                  <a:pt x="8739" y="0"/>
                  <a:pt x="8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57"/>
          <p:cNvSpPr/>
          <p:nvPr/>
        </p:nvSpPr>
        <p:spPr>
          <a:xfrm>
            <a:off x="242917" y="3695066"/>
            <a:ext cx="501344" cy="170316"/>
          </a:xfrm>
          <a:custGeom>
            <a:avLst/>
            <a:gdLst/>
            <a:ahLst/>
            <a:cxnLst/>
            <a:rect l="l" t="t" r="r" b="b"/>
            <a:pathLst>
              <a:path w="10050" h="3414" extrusionOk="0">
                <a:moveTo>
                  <a:pt x="9147" y="1"/>
                </a:moveTo>
                <a:cubicBezTo>
                  <a:pt x="6911" y="1"/>
                  <a:pt x="4653" y="432"/>
                  <a:pt x="2585" y="1270"/>
                </a:cubicBezTo>
                <a:cubicBezTo>
                  <a:pt x="1715" y="1616"/>
                  <a:pt x="513" y="2211"/>
                  <a:pt x="13" y="3306"/>
                </a:cubicBezTo>
                <a:cubicBezTo>
                  <a:pt x="1" y="3342"/>
                  <a:pt x="13" y="3390"/>
                  <a:pt x="61" y="3402"/>
                </a:cubicBezTo>
                <a:cubicBezTo>
                  <a:pt x="61" y="3402"/>
                  <a:pt x="72" y="3414"/>
                  <a:pt x="84" y="3414"/>
                </a:cubicBezTo>
                <a:cubicBezTo>
                  <a:pt x="108" y="3414"/>
                  <a:pt x="144" y="3390"/>
                  <a:pt x="156" y="3366"/>
                </a:cubicBezTo>
                <a:cubicBezTo>
                  <a:pt x="620" y="2318"/>
                  <a:pt x="1799" y="1747"/>
                  <a:pt x="2644" y="1401"/>
                </a:cubicBezTo>
                <a:cubicBezTo>
                  <a:pt x="4686" y="576"/>
                  <a:pt x="6916" y="155"/>
                  <a:pt x="9134" y="155"/>
                </a:cubicBezTo>
                <a:cubicBezTo>
                  <a:pt x="9412" y="155"/>
                  <a:pt x="9689" y="162"/>
                  <a:pt x="9967" y="175"/>
                </a:cubicBezTo>
                <a:cubicBezTo>
                  <a:pt x="10002" y="175"/>
                  <a:pt x="10038" y="139"/>
                  <a:pt x="10038" y="104"/>
                </a:cubicBezTo>
                <a:cubicBezTo>
                  <a:pt x="10050" y="56"/>
                  <a:pt x="10014" y="20"/>
                  <a:pt x="9967" y="20"/>
                </a:cubicBezTo>
                <a:cubicBezTo>
                  <a:pt x="9694" y="7"/>
                  <a:pt x="9420" y="1"/>
                  <a:pt x="91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7"/>
          <p:cNvSpPr/>
          <p:nvPr/>
        </p:nvSpPr>
        <p:spPr>
          <a:xfrm>
            <a:off x="691384" y="3729836"/>
            <a:ext cx="346302" cy="98727"/>
          </a:xfrm>
          <a:custGeom>
            <a:avLst/>
            <a:gdLst/>
            <a:ahLst/>
            <a:cxnLst/>
            <a:rect l="l" t="t" r="r" b="b"/>
            <a:pathLst>
              <a:path w="6942" h="1979" extrusionOk="0">
                <a:moveTo>
                  <a:pt x="1375" y="0"/>
                </a:moveTo>
                <a:cubicBezTo>
                  <a:pt x="936" y="0"/>
                  <a:pt x="496" y="32"/>
                  <a:pt x="60" y="97"/>
                </a:cubicBezTo>
                <a:cubicBezTo>
                  <a:pt x="24" y="109"/>
                  <a:pt x="0" y="145"/>
                  <a:pt x="0" y="181"/>
                </a:cubicBezTo>
                <a:cubicBezTo>
                  <a:pt x="12" y="228"/>
                  <a:pt x="48" y="252"/>
                  <a:pt x="84" y="252"/>
                </a:cubicBezTo>
                <a:cubicBezTo>
                  <a:pt x="519" y="186"/>
                  <a:pt x="957" y="154"/>
                  <a:pt x="1394" y="154"/>
                </a:cubicBezTo>
                <a:cubicBezTo>
                  <a:pt x="3336" y="154"/>
                  <a:pt x="5256" y="791"/>
                  <a:pt x="6811" y="1966"/>
                </a:cubicBezTo>
                <a:cubicBezTo>
                  <a:pt x="6822" y="1978"/>
                  <a:pt x="6846" y="1978"/>
                  <a:pt x="6858" y="1978"/>
                </a:cubicBezTo>
                <a:cubicBezTo>
                  <a:pt x="6882" y="1978"/>
                  <a:pt x="6906" y="1966"/>
                  <a:pt x="6918" y="1943"/>
                </a:cubicBezTo>
                <a:cubicBezTo>
                  <a:pt x="6942" y="1919"/>
                  <a:pt x="6930" y="1871"/>
                  <a:pt x="6906" y="1847"/>
                </a:cubicBezTo>
                <a:cubicBezTo>
                  <a:pt x="5317" y="649"/>
                  <a:pt x="3354" y="0"/>
                  <a:pt x="1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57"/>
          <p:cNvSpPr/>
          <p:nvPr/>
        </p:nvSpPr>
        <p:spPr>
          <a:xfrm>
            <a:off x="326076" y="3924590"/>
            <a:ext cx="520350" cy="70890"/>
          </a:xfrm>
          <a:custGeom>
            <a:avLst/>
            <a:gdLst/>
            <a:ahLst/>
            <a:cxnLst/>
            <a:rect l="l" t="t" r="r" b="b"/>
            <a:pathLst>
              <a:path w="10431" h="1421" extrusionOk="0">
                <a:moveTo>
                  <a:pt x="88" y="0"/>
                </a:moveTo>
                <a:cubicBezTo>
                  <a:pt x="57" y="0"/>
                  <a:pt x="23" y="21"/>
                  <a:pt x="13" y="51"/>
                </a:cubicBezTo>
                <a:cubicBezTo>
                  <a:pt x="1" y="87"/>
                  <a:pt x="13" y="134"/>
                  <a:pt x="48" y="146"/>
                </a:cubicBezTo>
                <a:cubicBezTo>
                  <a:pt x="2204" y="991"/>
                  <a:pt x="4537" y="1420"/>
                  <a:pt x="6859" y="1420"/>
                </a:cubicBezTo>
                <a:cubicBezTo>
                  <a:pt x="8038" y="1420"/>
                  <a:pt x="9216" y="1313"/>
                  <a:pt x="10371" y="1087"/>
                </a:cubicBezTo>
                <a:cubicBezTo>
                  <a:pt x="10407" y="1075"/>
                  <a:pt x="10431" y="1039"/>
                  <a:pt x="10431" y="1003"/>
                </a:cubicBezTo>
                <a:cubicBezTo>
                  <a:pt x="10421" y="964"/>
                  <a:pt x="10395" y="941"/>
                  <a:pt x="10359" y="941"/>
                </a:cubicBezTo>
                <a:cubicBezTo>
                  <a:pt x="10351" y="941"/>
                  <a:pt x="10344" y="942"/>
                  <a:pt x="10335" y="944"/>
                </a:cubicBezTo>
                <a:cubicBezTo>
                  <a:pt x="9197" y="1164"/>
                  <a:pt x="8030" y="1274"/>
                  <a:pt x="6860" y="1274"/>
                </a:cubicBezTo>
                <a:cubicBezTo>
                  <a:pt x="4556" y="1274"/>
                  <a:pt x="2240" y="848"/>
                  <a:pt x="108" y="3"/>
                </a:cubicBezTo>
                <a:cubicBezTo>
                  <a:pt x="102" y="1"/>
                  <a:pt x="95" y="0"/>
                  <a:pt x="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57"/>
          <p:cNvSpPr/>
          <p:nvPr/>
        </p:nvSpPr>
        <p:spPr>
          <a:xfrm>
            <a:off x="801231" y="3880142"/>
            <a:ext cx="191908" cy="65403"/>
          </a:xfrm>
          <a:custGeom>
            <a:avLst/>
            <a:gdLst/>
            <a:ahLst/>
            <a:cxnLst/>
            <a:rect l="l" t="t" r="r" b="b"/>
            <a:pathLst>
              <a:path w="3847" h="1311" extrusionOk="0">
                <a:moveTo>
                  <a:pt x="3768" y="1"/>
                </a:moveTo>
                <a:cubicBezTo>
                  <a:pt x="3754" y="1"/>
                  <a:pt x="3740" y="5"/>
                  <a:pt x="3728" y="13"/>
                </a:cubicBezTo>
                <a:cubicBezTo>
                  <a:pt x="2608" y="632"/>
                  <a:pt x="1346" y="1025"/>
                  <a:pt x="72" y="1156"/>
                </a:cubicBezTo>
                <a:cubicBezTo>
                  <a:pt x="37" y="1156"/>
                  <a:pt x="1" y="1204"/>
                  <a:pt x="13" y="1239"/>
                </a:cubicBezTo>
                <a:cubicBezTo>
                  <a:pt x="13" y="1275"/>
                  <a:pt x="48" y="1311"/>
                  <a:pt x="84" y="1311"/>
                </a:cubicBezTo>
                <a:lnTo>
                  <a:pt x="96" y="1311"/>
                </a:lnTo>
                <a:cubicBezTo>
                  <a:pt x="1382" y="1180"/>
                  <a:pt x="2668" y="775"/>
                  <a:pt x="3799" y="132"/>
                </a:cubicBezTo>
                <a:cubicBezTo>
                  <a:pt x="3835" y="120"/>
                  <a:pt x="3847" y="73"/>
                  <a:pt x="3835" y="37"/>
                </a:cubicBezTo>
                <a:cubicBezTo>
                  <a:pt x="3819" y="14"/>
                  <a:pt x="3794" y="1"/>
                  <a:pt x="3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57"/>
          <p:cNvSpPr/>
          <p:nvPr/>
        </p:nvSpPr>
        <p:spPr>
          <a:xfrm>
            <a:off x="245910" y="3830655"/>
            <a:ext cx="82011" cy="139835"/>
          </a:xfrm>
          <a:custGeom>
            <a:avLst/>
            <a:gdLst/>
            <a:ahLst/>
            <a:cxnLst/>
            <a:rect l="l" t="t" r="r" b="b"/>
            <a:pathLst>
              <a:path w="1644" h="2803" extrusionOk="0">
                <a:moveTo>
                  <a:pt x="722" y="0"/>
                </a:moveTo>
                <a:cubicBezTo>
                  <a:pt x="701" y="0"/>
                  <a:pt x="680" y="9"/>
                  <a:pt x="667" y="29"/>
                </a:cubicBezTo>
                <a:cubicBezTo>
                  <a:pt x="429" y="279"/>
                  <a:pt x="143" y="588"/>
                  <a:pt x="72" y="969"/>
                </a:cubicBezTo>
                <a:cubicBezTo>
                  <a:pt x="1" y="1362"/>
                  <a:pt x="155" y="1803"/>
                  <a:pt x="477" y="2136"/>
                </a:cubicBezTo>
                <a:cubicBezTo>
                  <a:pt x="774" y="2446"/>
                  <a:pt x="1155" y="2636"/>
                  <a:pt x="1525" y="2803"/>
                </a:cubicBezTo>
                <a:lnTo>
                  <a:pt x="1560" y="2803"/>
                </a:lnTo>
                <a:cubicBezTo>
                  <a:pt x="1584" y="2803"/>
                  <a:pt x="1608" y="2791"/>
                  <a:pt x="1632" y="2767"/>
                </a:cubicBezTo>
                <a:cubicBezTo>
                  <a:pt x="1644" y="2732"/>
                  <a:pt x="1632" y="2684"/>
                  <a:pt x="1584" y="2660"/>
                </a:cubicBezTo>
                <a:cubicBezTo>
                  <a:pt x="1227" y="2505"/>
                  <a:pt x="870" y="2327"/>
                  <a:pt x="596" y="2041"/>
                </a:cubicBezTo>
                <a:cubicBezTo>
                  <a:pt x="298" y="1731"/>
                  <a:pt x="155" y="1339"/>
                  <a:pt x="227" y="1005"/>
                </a:cubicBezTo>
                <a:cubicBezTo>
                  <a:pt x="286" y="648"/>
                  <a:pt x="560" y="362"/>
                  <a:pt x="774" y="124"/>
                </a:cubicBezTo>
                <a:cubicBezTo>
                  <a:pt x="798" y="100"/>
                  <a:pt x="798" y="53"/>
                  <a:pt x="774" y="17"/>
                </a:cubicBezTo>
                <a:cubicBezTo>
                  <a:pt x="758" y="6"/>
                  <a:pt x="740" y="0"/>
                  <a:pt x="7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57"/>
          <p:cNvSpPr/>
          <p:nvPr/>
        </p:nvSpPr>
        <p:spPr>
          <a:xfrm>
            <a:off x="954478" y="3762362"/>
            <a:ext cx="138431" cy="192117"/>
          </a:xfrm>
          <a:custGeom>
            <a:avLst/>
            <a:gdLst/>
            <a:ahLst/>
            <a:cxnLst/>
            <a:rect l="l" t="t" r="r" b="b"/>
            <a:pathLst>
              <a:path w="2775" h="3851" extrusionOk="0">
                <a:moveTo>
                  <a:pt x="1246" y="0"/>
                </a:moveTo>
                <a:cubicBezTo>
                  <a:pt x="1217" y="0"/>
                  <a:pt x="1185" y="14"/>
                  <a:pt x="1167" y="41"/>
                </a:cubicBezTo>
                <a:cubicBezTo>
                  <a:pt x="1156" y="76"/>
                  <a:pt x="1167" y="124"/>
                  <a:pt x="1203" y="136"/>
                </a:cubicBezTo>
                <a:cubicBezTo>
                  <a:pt x="1929" y="505"/>
                  <a:pt x="2346" y="910"/>
                  <a:pt x="2465" y="1374"/>
                </a:cubicBezTo>
                <a:cubicBezTo>
                  <a:pt x="2620" y="1993"/>
                  <a:pt x="2239" y="2624"/>
                  <a:pt x="1787" y="2969"/>
                </a:cubicBezTo>
                <a:cubicBezTo>
                  <a:pt x="1287" y="3362"/>
                  <a:pt x="644" y="3541"/>
                  <a:pt x="72" y="3708"/>
                </a:cubicBezTo>
                <a:cubicBezTo>
                  <a:pt x="24" y="3720"/>
                  <a:pt x="1" y="3755"/>
                  <a:pt x="13" y="3803"/>
                </a:cubicBezTo>
                <a:cubicBezTo>
                  <a:pt x="24" y="3827"/>
                  <a:pt x="60" y="3851"/>
                  <a:pt x="84" y="3851"/>
                </a:cubicBezTo>
                <a:lnTo>
                  <a:pt x="108" y="3851"/>
                </a:lnTo>
                <a:cubicBezTo>
                  <a:pt x="691" y="3684"/>
                  <a:pt x="1358" y="3493"/>
                  <a:pt x="1882" y="3089"/>
                </a:cubicBezTo>
                <a:cubicBezTo>
                  <a:pt x="2370" y="2708"/>
                  <a:pt x="2775" y="2017"/>
                  <a:pt x="2608" y="1338"/>
                </a:cubicBezTo>
                <a:cubicBezTo>
                  <a:pt x="2477" y="826"/>
                  <a:pt x="2037" y="386"/>
                  <a:pt x="1275" y="5"/>
                </a:cubicBezTo>
                <a:cubicBezTo>
                  <a:pt x="1266" y="2"/>
                  <a:pt x="1256" y="0"/>
                  <a:pt x="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57"/>
          <p:cNvSpPr/>
          <p:nvPr/>
        </p:nvSpPr>
        <p:spPr>
          <a:xfrm>
            <a:off x="417565" y="3788702"/>
            <a:ext cx="275615" cy="73734"/>
          </a:xfrm>
          <a:custGeom>
            <a:avLst/>
            <a:gdLst/>
            <a:ahLst/>
            <a:cxnLst/>
            <a:rect l="l" t="t" r="r" b="b"/>
            <a:pathLst>
              <a:path w="5525" h="1478" extrusionOk="0">
                <a:moveTo>
                  <a:pt x="5418" y="1"/>
                </a:moveTo>
                <a:cubicBezTo>
                  <a:pt x="4049" y="1"/>
                  <a:pt x="2679" y="191"/>
                  <a:pt x="1370" y="572"/>
                </a:cubicBezTo>
                <a:cubicBezTo>
                  <a:pt x="858" y="727"/>
                  <a:pt x="334" y="929"/>
                  <a:pt x="24" y="1358"/>
                </a:cubicBezTo>
                <a:cubicBezTo>
                  <a:pt x="0" y="1394"/>
                  <a:pt x="0" y="1441"/>
                  <a:pt x="36" y="1465"/>
                </a:cubicBezTo>
                <a:cubicBezTo>
                  <a:pt x="48" y="1477"/>
                  <a:pt x="60" y="1477"/>
                  <a:pt x="84" y="1477"/>
                </a:cubicBezTo>
                <a:cubicBezTo>
                  <a:pt x="108" y="1477"/>
                  <a:pt x="131" y="1465"/>
                  <a:pt x="143" y="1441"/>
                </a:cubicBezTo>
                <a:cubicBezTo>
                  <a:pt x="429" y="1048"/>
                  <a:pt x="917" y="870"/>
                  <a:pt x="1417" y="727"/>
                </a:cubicBezTo>
                <a:cubicBezTo>
                  <a:pt x="2691" y="345"/>
                  <a:pt x="4009" y="143"/>
                  <a:pt x="5339" y="143"/>
                </a:cubicBezTo>
                <a:cubicBezTo>
                  <a:pt x="5377" y="143"/>
                  <a:pt x="5415" y="143"/>
                  <a:pt x="5453" y="144"/>
                </a:cubicBezTo>
                <a:cubicBezTo>
                  <a:pt x="5489" y="144"/>
                  <a:pt x="5525" y="108"/>
                  <a:pt x="5525" y="72"/>
                </a:cubicBezTo>
                <a:cubicBezTo>
                  <a:pt x="5525" y="36"/>
                  <a:pt x="5489" y="1"/>
                  <a:pt x="54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57"/>
          <p:cNvSpPr/>
          <p:nvPr/>
        </p:nvSpPr>
        <p:spPr>
          <a:xfrm>
            <a:off x="662251" y="3884183"/>
            <a:ext cx="163373" cy="26939"/>
          </a:xfrm>
          <a:custGeom>
            <a:avLst/>
            <a:gdLst/>
            <a:ahLst/>
            <a:cxnLst/>
            <a:rect l="l" t="t" r="r" b="b"/>
            <a:pathLst>
              <a:path w="3275" h="540" extrusionOk="0">
                <a:moveTo>
                  <a:pt x="3188" y="0"/>
                </a:moveTo>
                <a:cubicBezTo>
                  <a:pt x="3181" y="0"/>
                  <a:pt x="3174" y="1"/>
                  <a:pt x="3168" y="4"/>
                </a:cubicBezTo>
                <a:cubicBezTo>
                  <a:pt x="2525" y="258"/>
                  <a:pt x="1824" y="385"/>
                  <a:pt x="1128" y="385"/>
                </a:cubicBezTo>
                <a:cubicBezTo>
                  <a:pt x="780" y="385"/>
                  <a:pt x="433" y="353"/>
                  <a:pt x="96" y="289"/>
                </a:cubicBezTo>
                <a:cubicBezTo>
                  <a:pt x="91" y="288"/>
                  <a:pt x="86" y="287"/>
                  <a:pt x="81" y="287"/>
                </a:cubicBezTo>
                <a:cubicBezTo>
                  <a:pt x="48" y="287"/>
                  <a:pt x="13" y="318"/>
                  <a:pt x="13" y="349"/>
                </a:cubicBezTo>
                <a:cubicBezTo>
                  <a:pt x="1" y="396"/>
                  <a:pt x="25" y="432"/>
                  <a:pt x="72" y="432"/>
                </a:cubicBezTo>
                <a:cubicBezTo>
                  <a:pt x="418" y="504"/>
                  <a:pt x="763" y="539"/>
                  <a:pt x="1120" y="539"/>
                </a:cubicBezTo>
                <a:cubicBezTo>
                  <a:pt x="1834" y="539"/>
                  <a:pt x="2561" y="408"/>
                  <a:pt x="3227" y="146"/>
                </a:cubicBezTo>
                <a:cubicBezTo>
                  <a:pt x="3263" y="135"/>
                  <a:pt x="3275" y="87"/>
                  <a:pt x="3263" y="51"/>
                </a:cubicBezTo>
                <a:cubicBezTo>
                  <a:pt x="3253" y="22"/>
                  <a:pt x="3219" y="0"/>
                  <a:pt x="3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57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7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7"/>
          <p:cNvSpPr/>
          <p:nvPr/>
        </p:nvSpPr>
        <p:spPr>
          <a:xfrm rot="10800000">
            <a:off x="802659" y="173407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57"/>
          <p:cNvSpPr/>
          <p:nvPr/>
        </p:nvSpPr>
        <p:spPr>
          <a:xfrm rot="10800000">
            <a:off x="-203474" y="14097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57"/>
          <p:cNvSpPr/>
          <p:nvPr/>
        </p:nvSpPr>
        <p:spPr>
          <a:xfrm>
            <a:off x="8008082" y="157619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57"/>
          <p:cNvSpPr/>
          <p:nvPr/>
        </p:nvSpPr>
        <p:spPr>
          <a:xfrm>
            <a:off x="8614179" y="1852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7"/>
          <p:cNvSpPr/>
          <p:nvPr/>
        </p:nvSpPr>
        <p:spPr>
          <a:xfrm>
            <a:off x="7744651" y="586627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57"/>
          <p:cNvSpPr/>
          <p:nvPr/>
        </p:nvSpPr>
        <p:spPr>
          <a:xfrm>
            <a:off x="8614172" y="763861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8750" y="2693975"/>
            <a:ext cx="3837886" cy="113458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3"/>
                </a:solidFill>
              </a:rPr>
              <a:t>Studi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Kasus</a:t>
            </a:r>
            <a:r>
              <a:rPr lang="en-US" sz="3200" dirty="0" smtClean="0">
                <a:solidFill>
                  <a:schemeClr val="accent3"/>
                </a:solidFill>
              </a:rPr>
              <a:t> Kali </a:t>
            </a:r>
            <a:r>
              <a:rPr lang="en-US" sz="3200" dirty="0" err="1" smtClean="0">
                <a:solidFill>
                  <a:schemeClr val="accent3"/>
                </a:solidFill>
              </a:rPr>
              <a:t>ini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menggunakan</a:t>
            </a:r>
            <a:r>
              <a:rPr lang="en-US" sz="3200" dirty="0" smtClean="0">
                <a:solidFill>
                  <a:schemeClr val="accent3"/>
                </a:solidFill>
              </a:rPr>
              <a:t> data “Bank” </a:t>
            </a:r>
            <a:r>
              <a:rPr lang="en-US" sz="3200" dirty="0" err="1" smtClean="0">
                <a:solidFill>
                  <a:schemeClr val="accent3"/>
                </a:solidFill>
              </a:rPr>
              <a:t>dengan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menggunakan</a:t>
            </a:r>
            <a:r>
              <a:rPr lang="en-US" sz="3200" dirty="0" smtClean="0">
                <a:solidFill>
                  <a:schemeClr val="accent3"/>
                </a:solidFill>
              </a:rPr>
              <a:t> Tools Power Pivot in Microsoft Excel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3"/>
                </a:solidFill>
              </a:rPr>
              <a:t>Data </a:t>
            </a:r>
            <a:r>
              <a:rPr lang="en-US" sz="3200" dirty="0" err="1" smtClean="0">
                <a:solidFill>
                  <a:schemeClr val="accent3"/>
                </a:solidFill>
              </a:rPr>
              <a:t>dapat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diunduh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melalui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en-US" sz="3200" dirty="0" smtClean="0">
                <a:solidFill>
                  <a:schemeClr val="accent3"/>
                </a:solidFill>
              </a:rPr>
              <a:t>: </a:t>
            </a:r>
            <a:r>
              <a:rPr lang="en-US" sz="3200" dirty="0" smtClean="0">
                <a:solidFill>
                  <a:schemeClr val="accent3"/>
                </a:solidFill>
                <a:hlinkClick r:id="rId3"/>
              </a:rPr>
              <a:t>https</a:t>
            </a:r>
            <a:r>
              <a:rPr lang="en-US" sz="3200" dirty="0">
                <a:solidFill>
                  <a:schemeClr val="accent3"/>
                </a:solidFill>
                <a:hlinkClick r:id="rId3"/>
              </a:rPr>
              <a:t>://github.com/ekayuniar/StudiKasus_BI/blob/master/bank1.xls</a:t>
            </a:r>
            <a:endParaRPr lang="en-US" sz="3200" dirty="0">
              <a:solidFill>
                <a:schemeClr val="accent3"/>
              </a:solidFill>
            </a:endParaRPr>
          </a:p>
          <a:p>
            <a:pPr marL="0" lvl="0" indent="0">
              <a:buNone/>
            </a:pPr>
            <a:endParaRPr lang="en-US" sz="3200" dirty="0" smtClean="0">
              <a:solidFill>
                <a:schemeClr val="accent3"/>
              </a:solidFill>
            </a:endParaRPr>
          </a:p>
          <a:p>
            <a:pPr marL="0" lvl="0" indent="0">
              <a:buNone/>
            </a:pPr>
            <a:endParaRPr lang="en-US" sz="3200" dirty="0" smtClean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accent3"/>
              </a:solidFill>
            </a:endParaRPr>
          </a:p>
        </p:txBody>
      </p:sp>
      <p:sp>
        <p:nvSpPr>
          <p:cNvPr id="744" name="Google Shape;744;p29"/>
          <p:cNvSpPr txBox="1"/>
          <p:nvPr/>
        </p:nvSpPr>
        <p:spPr>
          <a:xfrm>
            <a:off x="909125" y="4372072"/>
            <a:ext cx="5865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4" y="1036320"/>
            <a:ext cx="8255725" cy="3457600"/>
          </a:xfrm>
        </p:spPr>
        <p:txBody>
          <a:bodyPr/>
          <a:lstStyle/>
          <a:p>
            <a:pPr marL="438150" lvl="0" indent="-285750" algn="just">
              <a:buFont typeface="Arial" panose="020B0604020202020204" pitchFamily="34" charset="0"/>
              <a:buChar char="•"/>
            </a:pP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dunia</a:t>
            </a:r>
            <a:r>
              <a:rPr lang="en-US" sz="1500" dirty="0"/>
              <a:t> </a:t>
            </a:r>
            <a:r>
              <a:rPr lang="en-US" sz="1500" dirty="0" err="1"/>
              <a:t>akuntansi</a:t>
            </a:r>
            <a:r>
              <a:rPr lang="en-US" sz="1500" dirty="0"/>
              <a:t> debit </a:t>
            </a:r>
            <a:r>
              <a:rPr lang="en-US" sz="1500" dirty="0" err="1"/>
              <a:t>serta</a:t>
            </a:r>
            <a:r>
              <a:rPr lang="en-US" sz="1500" dirty="0"/>
              <a:t> </a:t>
            </a:r>
            <a:r>
              <a:rPr lang="en-US" sz="1500" dirty="0" err="1"/>
              <a:t>kredit</a:t>
            </a:r>
            <a:r>
              <a:rPr lang="en-US" sz="1500" dirty="0"/>
              <a:t> </a:t>
            </a:r>
            <a:r>
              <a:rPr lang="en-US" sz="1500" dirty="0" err="1"/>
              <a:t>adalah</a:t>
            </a:r>
            <a:r>
              <a:rPr lang="en-US" sz="1500" dirty="0"/>
              <a:t> </a:t>
            </a:r>
            <a:r>
              <a:rPr lang="en-US" sz="1500" dirty="0" err="1"/>
              <a:t>salah</a:t>
            </a:r>
            <a:r>
              <a:rPr lang="en-US" sz="1500" dirty="0"/>
              <a:t> </a:t>
            </a:r>
            <a:r>
              <a:rPr lang="en-US" sz="1500" dirty="0" err="1"/>
              <a:t>satu</a:t>
            </a:r>
            <a:r>
              <a:rPr lang="en-US" sz="1500" dirty="0"/>
              <a:t> </a:t>
            </a:r>
            <a:r>
              <a:rPr lang="en-US" sz="1500" dirty="0" err="1"/>
              <a:t>hal</a:t>
            </a:r>
            <a:r>
              <a:rPr lang="en-US" sz="1500" dirty="0"/>
              <a:t> yang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bisa</a:t>
            </a:r>
            <a:r>
              <a:rPr lang="en-US" sz="1500" dirty="0"/>
              <a:t> </a:t>
            </a:r>
            <a:r>
              <a:rPr lang="en-US" sz="1500" dirty="0" err="1"/>
              <a:t>dipisahkan</a:t>
            </a:r>
            <a:r>
              <a:rPr lang="en-US" sz="1500" dirty="0"/>
              <a:t> </a:t>
            </a:r>
            <a:r>
              <a:rPr lang="en-US" sz="1500" dirty="0" err="1"/>
              <a:t>satu</a:t>
            </a:r>
            <a:r>
              <a:rPr lang="en-US" sz="1500" dirty="0"/>
              <a:t> </a:t>
            </a:r>
            <a:r>
              <a:rPr lang="en-US" sz="1500" dirty="0" err="1"/>
              <a:t>sama</a:t>
            </a:r>
            <a:r>
              <a:rPr lang="en-US" sz="1500" dirty="0"/>
              <a:t> lain. </a:t>
            </a:r>
            <a:r>
              <a:rPr lang="en-US" sz="1500" dirty="0" err="1"/>
              <a:t>Keduanya</a:t>
            </a:r>
            <a:r>
              <a:rPr lang="en-US" sz="1500" dirty="0"/>
              <a:t> </a:t>
            </a:r>
            <a:r>
              <a:rPr lang="en-US" sz="1500" dirty="0" err="1"/>
              <a:t>saling</a:t>
            </a:r>
            <a:r>
              <a:rPr lang="en-US" sz="1500" dirty="0"/>
              <a:t> </a:t>
            </a:r>
            <a:r>
              <a:rPr lang="en-US" sz="1500" dirty="0" err="1"/>
              <a:t>berhubungan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melengkapi</a:t>
            </a:r>
            <a:r>
              <a:rPr lang="en-US" sz="1500" dirty="0"/>
              <a:t>. </a:t>
            </a:r>
            <a:r>
              <a:rPr lang="en-US" sz="1500" dirty="0" err="1"/>
              <a:t>Setiap</a:t>
            </a:r>
            <a:r>
              <a:rPr lang="en-US" sz="1500" dirty="0"/>
              <a:t> </a:t>
            </a:r>
            <a:r>
              <a:rPr lang="en-US" sz="1500" dirty="0" err="1"/>
              <a:t>ada</a:t>
            </a:r>
            <a:r>
              <a:rPr lang="en-US" sz="1500" dirty="0"/>
              <a:t> </a:t>
            </a:r>
            <a:r>
              <a:rPr lang="en-US" sz="1500" dirty="0" err="1"/>
              <a:t>transaksi</a:t>
            </a:r>
            <a:r>
              <a:rPr lang="en-US" sz="1500" dirty="0"/>
              <a:t> </a:t>
            </a:r>
            <a:r>
              <a:rPr lang="en-US" sz="1500" dirty="0" err="1"/>
              <a:t>maka</a:t>
            </a:r>
            <a:r>
              <a:rPr lang="en-US" sz="1500" dirty="0"/>
              <a:t> </a:t>
            </a:r>
            <a:r>
              <a:rPr lang="en-US" sz="1500" dirty="0" err="1"/>
              <a:t>dua</a:t>
            </a:r>
            <a:r>
              <a:rPr lang="en-US" sz="1500" dirty="0"/>
              <a:t> </a:t>
            </a:r>
            <a:r>
              <a:rPr lang="en-US" sz="1500" dirty="0" err="1"/>
              <a:t>hal</a:t>
            </a:r>
            <a:r>
              <a:rPr lang="en-US" sz="1500" dirty="0"/>
              <a:t> yang </a:t>
            </a:r>
            <a:r>
              <a:rPr lang="en-US" sz="1500" dirty="0" err="1"/>
              <a:t>selalu</a:t>
            </a:r>
            <a:r>
              <a:rPr lang="en-US" sz="1500" dirty="0"/>
              <a:t> </a:t>
            </a:r>
            <a:r>
              <a:rPr lang="en-US" sz="1500" dirty="0" err="1"/>
              <a:t>berdampingan</a:t>
            </a:r>
            <a:r>
              <a:rPr lang="en-US" sz="1500" dirty="0"/>
              <a:t>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muncul</a:t>
            </a:r>
            <a:r>
              <a:rPr lang="en-US" sz="1500" dirty="0"/>
              <a:t>.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dipisahkan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pasti</a:t>
            </a:r>
            <a:r>
              <a:rPr lang="en-US" sz="1500" dirty="0"/>
              <a:t> </a:t>
            </a:r>
            <a:r>
              <a:rPr lang="en-US" sz="1500" dirty="0" err="1"/>
              <a:t>ada</a:t>
            </a:r>
            <a:r>
              <a:rPr lang="en-US" sz="1500" dirty="0" smtClean="0"/>
              <a:t>.</a:t>
            </a:r>
          </a:p>
          <a:p>
            <a:pPr marL="438150" indent="-285750" algn="just" fontAlgn="base">
              <a:buFont typeface="Arial" panose="020B0604020202020204" pitchFamily="34" charset="0"/>
              <a:buChar char="•"/>
            </a:pPr>
            <a:r>
              <a:rPr lang="en-US" sz="1500" dirty="0" smtClean="0"/>
              <a:t>Data yang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dianalisis</a:t>
            </a:r>
            <a:r>
              <a:rPr lang="en-US" sz="1500" dirty="0" smtClean="0"/>
              <a:t> </a:t>
            </a:r>
            <a:r>
              <a:rPr lang="en-US" sz="1500" dirty="0" err="1" smtClean="0"/>
              <a:t>ini</a:t>
            </a:r>
            <a:r>
              <a:rPr lang="en-US" sz="1500" dirty="0" smtClean="0"/>
              <a:t> </a:t>
            </a:r>
            <a:r>
              <a:rPr lang="en-US" sz="1500" dirty="0" err="1" smtClean="0"/>
              <a:t>nantinya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digunakan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oleh</a:t>
            </a:r>
            <a:r>
              <a:rPr lang="en-US" sz="1500" dirty="0" smtClean="0"/>
              <a:t> </a:t>
            </a:r>
            <a:r>
              <a:rPr lang="en-US" sz="1500" dirty="0" err="1" smtClean="0"/>
              <a:t>seorang</a:t>
            </a:r>
            <a:r>
              <a:rPr lang="en-US" sz="1500" dirty="0" smtClean="0"/>
              <a:t> </a:t>
            </a:r>
            <a:r>
              <a:rPr lang="en-US" sz="1500" b="1" dirty="0" err="1"/>
              <a:t>Analis</a:t>
            </a:r>
            <a:r>
              <a:rPr lang="en-US" sz="1500" b="1" dirty="0"/>
              <a:t> </a:t>
            </a:r>
            <a:r>
              <a:rPr lang="en-US" sz="1500" b="1" dirty="0" err="1" smtClean="0"/>
              <a:t>Kredit</a:t>
            </a:r>
            <a:r>
              <a:rPr lang="en-US" sz="1500" b="1" dirty="0" smtClean="0"/>
              <a:t>, </a:t>
            </a:r>
            <a:r>
              <a:rPr lang="en-US" sz="1500" dirty="0" err="1" smtClean="0"/>
              <a:t>dimana</a:t>
            </a:r>
            <a:r>
              <a:rPr lang="en-US" sz="1500" dirty="0" smtClean="0"/>
              <a:t> </a:t>
            </a:r>
            <a:r>
              <a:rPr lang="en-US" sz="1500" dirty="0" err="1" smtClean="0"/>
              <a:t>analisis</a:t>
            </a:r>
            <a:r>
              <a:rPr lang="en-US" sz="1500" dirty="0" smtClean="0"/>
              <a:t> </a:t>
            </a:r>
            <a:r>
              <a:rPr lang="en-US" sz="1500" dirty="0" err="1" smtClean="0"/>
              <a:t>kredit</a:t>
            </a:r>
            <a:r>
              <a:rPr lang="en-US" sz="1500" dirty="0" smtClean="0"/>
              <a:t> </a:t>
            </a:r>
            <a:r>
              <a:rPr lang="en-US" sz="1500" dirty="0" err="1" smtClean="0"/>
              <a:t>merupakan</a:t>
            </a:r>
            <a:r>
              <a:rPr lang="en-US" sz="1500" dirty="0" smtClean="0"/>
              <a:t> </a:t>
            </a:r>
            <a:r>
              <a:rPr lang="en-US" sz="1500" dirty="0" err="1" smtClean="0"/>
              <a:t>salah</a:t>
            </a:r>
            <a:r>
              <a:rPr lang="en-US" sz="1500" dirty="0" smtClean="0"/>
              <a:t> </a:t>
            </a:r>
            <a:r>
              <a:rPr lang="en-US" sz="1500" dirty="0" err="1"/>
              <a:t>satu</a:t>
            </a:r>
            <a:r>
              <a:rPr lang="en-US" sz="1500" dirty="0"/>
              <a:t> </a:t>
            </a:r>
            <a:r>
              <a:rPr lang="en-US" sz="1500" dirty="0" err="1"/>
              <a:t>pekerjaan</a:t>
            </a:r>
            <a:r>
              <a:rPr lang="en-US" sz="1500" dirty="0"/>
              <a:t> </a:t>
            </a:r>
            <a:r>
              <a:rPr lang="en-US" sz="1500" dirty="0" err="1"/>
              <a:t>pendukung</a:t>
            </a:r>
            <a:r>
              <a:rPr lang="en-US" sz="1500" dirty="0"/>
              <a:t> di </a:t>
            </a:r>
            <a:r>
              <a:rPr lang="en-US" sz="1500" dirty="0" err="1"/>
              <a:t>indutri</a:t>
            </a:r>
            <a:r>
              <a:rPr lang="en-US" sz="1500" dirty="0"/>
              <a:t> </a:t>
            </a:r>
            <a:r>
              <a:rPr lang="en-US" sz="1500" dirty="0" err="1"/>
              <a:t>perbankan</a:t>
            </a:r>
            <a:r>
              <a:rPr lang="en-US" sz="1500" dirty="0"/>
              <a:t>. </a:t>
            </a:r>
            <a:r>
              <a:rPr lang="en-US" sz="1500" dirty="0" err="1"/>
              <a:t>Seorang</a:t>
            </a:r>
            <a:r>
              <a:rPr lang="en-US" sz="1500" dirty="0"/>
              <a:t> </a:t>
            </a:r>
            <a:r>
              <a:rPr lang="en-US" sz="1500" dirty="0" err="1"/>
              <a:t>analis</a:t>
            </a:r>
            <a:r>
              <a:rPr lang="en-US" sz="1500" dirty="0"/>
              <a:t> </a:t>
            </a:r>
            <a:r>
              <a:rPr lang="en-US" sz="1500" dirty="0" err="1"/>
              <a:t>kredit</a:t>
            </a:r>
            <a:r>
              <a:rPr lang="en-US" sz="1500" dirty="0"/>
              <a:t> </a:t>
            </a:r>
            <a:r>
              <a:rPr lang="en-US" sz="1500" dirty="0" err="1"/>
              <a:t>bertanggungjawab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pengumpulan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analisis</a:t>
            </a:r>
            <a:r>
              <a:rPr lang="en-US" sz="1500" dirty="0"/>
              <a:t> data </a:t>
            </a:r>
            <a:r>
              <a:rPr lang="en-US" sz="1500" dirty="0" err="1"/>
              <a:t>keuangan</a:t>
            </a:r>
            <a:r>
              <a:rPr lang="en-US" sz="1500" dirty="0"/>
              <a:t> </a:t>
            </a:r>
            <a:r>
              <a:rPr lang="en-US" sz="1500" dirty="0" err="1"/>
              <a:t>nasabah</a:t>
            </a:r>
            <a:r>
              <a:rPr lang="en-US" sz="1500" dirty="0"/>
              <a:t>, </a:t>
            </a:r>
            <a:r>
              <a:rPr lang="en-US" sz="1500" dirty="0" err="1"/>
              <a:t>mulai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kebiasaan</a:t>
            </a:r>
            <a:r>
              <a:rPr lang="en-US" sz="1500" dirty="0"/>
              <a:t> </a:t>
            </a:r>
            <a:r>
              <a:rPr lang="en-US" sz="1500" dirty="0" err="1"/>
              <a:t>membayar</a:t>
            </a:r>
            <a:r>
              <a:rPr lang="en-US" sz="1500" dirty="0"/>
              <a:t>, </a:t>
            </a:r>
            <a:r>
              <a:rPr lang="en-US" sz="1500" dirty="0" err="1"/>
              <a:t>tabungan</a:t>
            </a:r>
            <a:r>
              <a:rPr lang="en-US" sz="1500" dirty="0"/>
              <a:t>, </a:t>
            </a:r>
            <a:r>
              <a:rPr lang="en-US" sz="1500" dirty="0" err="1"/>
              <a:t>pendapatan</a:t>
            </a:r>
            <a:r>
              <a:rPr lang="en-US" sz="1500" dirty="0"/>
              <a:t>,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aktivitas</a:t>
            </a:r>
            <a:r>
              <a:rPr lang="en-US" sz="1500" dirty="0"/>
              <a:t> </a:t>
            </a:r>
            <a:r>
              <a:rPr lang="en-US" sz="1500" dirty="0" err="1"/>
              <a:t>pembelian</a:t>
            </a:r>
            <a:r>
              <a:rPr lang="en-US" sz="1500" dirty="0"/>
              <a:t>. </a:t>
            </a:r>
            <a:r>
              <a:rPr lang="en-US" sz="1500" dirty="0" err="1"/>
              <a:t>Setelah</a:t>
            </a:r>
            <a:r>
              <a:rPr lang="en-US" sz="1500" dirty="0"/>
              <a:t> data </a:t>
            </a:r>
            <a:r>
              <a:rPr lang="en-US" sz="1500" dirty="0" err="1"/>
              <a:t>terkumpul</a:t>
            </a:r>
            <a:r>
              <a:rPr lang="en-US" sz="1500" dirty="0"/>
              <a:t>, </a:t>
            </a:r>
            <a:r>
              <a:rPr lang="en-US" sz="1500" dirty="0" err="1"/>
              <a:t>analis</a:t>
            </a:r>
            <a:r>
              <a:rPr lang="en-US" sz="1500" dirty="0"/>
              <a:t>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melakukan</a:t>
            </a:r>
            <a:r>
              <a:rPr lang="en-US" sz="1500" dirty="0"/>
              <a:t> </a:t>
            </a:r>
            <a:r>
              <a:rPr lang="en-US" sz="1500" dirty="0" err="1"/>
              <a:t>evaluasi</a:t>
            </a:r>
            <a:r>
              <a:rPr lang="en-US" sz="1500" dirty="0"/>
              <a:t>, </a:t>
            </a:r>
            <a:r>
              <a:rPr lang="en-US" sz="1500" dirty="0" err="1"/>
              <a:t>lalu</a:t>
            </a:r>
            <a:r>
              <a:rPr lang="en-US" sz="1500" dirty="0"/>
              <a:t> </a:t>
            </a:r>
            <a:r>
              <a:rPr lang="en-US" sz="1500" dirty="0" err="1"/>
              <a:t>menentukan</a:t>
            </a:r>
            <a:r>
              <a:rPr lang="en-US" sz="1500" dirty="0"/>
              <a:t> </a:t>
            </a:r>
            <a:r>
              <a:rPr lang="en-US" sz="1500" dirty="0" err="1"/>
              <a:t>tindakan</a:t>
            </a:r>
            <a:r>
              <a:rPr lang="en-US" sz="1500" dirty="0"/>
              <a:t> yang </a:t>
            </a:r>
            <a:r>
              <a:rPr lang="en-US" sz="1500" dirty="0" err="1"/>
              <a:t>tepat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 smtClean="0"/>
              <a:t>nasabah</a:t>
            </a:r>
            <a:r>
              <a:rPr lang="en-US" sz="1500" dirty="0" smtClean="0"/>
              <a:t>.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</a:t>
            </a:r>
            <a:r>
              <a:rPr lang="en-US" sz="1500" dirty="0" err="1"/>
              <a:t>contoh</a:t>
            </a:r>
            <a:r>
              <a:rPr lang="en-US" sz="1500" dirty="0"/>
              <a:t>, </a:t>
            </a:r>
            <a:r>
              <a:rPr lang="en-US" sz="1500" dirty="0" err="1"/>
              <a:t>seorang</a:t>
            </a:r>
            <a:r>
              <a:rPr lang="en-US" sz="1500" dirty="0"/>
              <a:t> </a:t>
            </a:r>
            <a:r>
              <a:rPr lang="en-US" sz="1500" dirty="0" err="1"/>
              <a:t>analis</a:t>
            </a:r>
            <a:r>
              <a:rPr lang="en-US" sz="1500" dirty="0"/>
              <a:t> </a:t>
            </a:r>
            <a:r>
              <a:rPr lang="en-US" sz="1500" dirty="0" err="1"/>
              <a:t>kredit</a:t>
            </a:r>
            <a:r>
              <a:rPr lang="en-US" sz="1500" dirty="0"/>
              <a:t> </a:t>
            </a:r>
            <a:r>
              <a:rPr lang="en-US" sz="1500" dirty="0" err="1"/>
              <a:t>mengumpulkan</a:t>
            </a:r>
            <a:r>
              <a:rPr lang="en-US" sz="1500" dirty="0"/>
              <a:t> data </a:t>
            </a:r>
            <a:r>
              <a:rPr lang="en-US" sz="1500" dirty="0" err="1"/>
              <a:t>pemegang</a:t>
            </a:r>
            <a:r>
              <a:rPr lang="en-US" sz="1500" dirty="0"/>
              <a:t> </a:t>
            </a:r>
            <a:r>
              <a:rPr lang="en-US" sz="1500" dirty="0" err="1"/>
              <a:t>kartu</a:t>
            </a:r>
            <a:r>
              <a:rPr lang="en-US" sz="1500" dirty="0"/>
              <a:t> </a:t>
            </a:r>
            <a:r>
              <a:rPr lang="en-US" sz="1500" dirty="0" err="1"/>
              <a:t>kredit</a:t>
            </a:r>
            <a:r>
              <a:rPr lang="en-US" sz="1500" dirty="0"/>
              <a:t>. </a:t>
            </a:r>
            <a:r>
              <a:rPr lang="en-US" sz="1500" dirty="0" err="1"/>
              <a:t>Analis</a:t>
            </a:r>
            <a:r>
              <a:rPr lang="en-US" sz="1500" dirty="0"/>
              <a:t> </a:t>
            </a:r>
            <a:r>
              <a:rPr lang="en-US" sz="1500" dirty="0" err="1"/>
              <a:t>kredit</a:t>
            </a:r>
            <a:r>
              <a:rPr lang="en-US" sz="1500" dirty="0"/>
              <a:t>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melihat</a:t>
            </a:r>
            <a:r>
              <a:rPr lang="en-US" sz="1500" dirty="0"/>
              <a:t> </a:t>
            </a:r>
            <a:r>
              <a:rPr lang="en-US" sz="1500" dirty="0" err="1"/>
              <a:t>bagaimana</a:t>
            </a:r>
            <a:r>
              <a:rPr lang="en-US" sz="1500" dirty="0"/>
              <a:t> </a:t>
            </a:r>
            <a:r>
              <a:rPr lang="en-US" sz="1500" dirty="0" err="1"/>
              <a:t>kebiasaan</a:t>
            </a:r>
            <a:r>
              <a:rPr lang="en-US" sz="1500" dirty="0"/>
              <a:t> </a:t>
            </a:r>
            <a:r>
              <a:rPr lang="en-US" sz="1500" dirty="0" err="1"/>
              <a:t>belanja</a:t>
            </a:r>
            <a:r>
              <a:rPr lang="en-US" sz="1500" dirty="0"/>
              <a:t> </a:t>
            </a:r>
            <a:r>
              <a:rPr lang="en-US" sz="1500" dirty="0" err="1"/>
              <a:t>pemegang</a:t>
            </a:r>
            <a:r>
              <a:rPr lang="en-US" sz="1500" dirty="0"/>
              <a:t> </a:t>
            </a:r>
            <a:r>
              <a:rPr lang="en-US" sz="1500" dirty="0" err="1"/>
              <a:t>kartu</a:t>
            </a:r>
            <a:r>
              <a:rPr lang="en-US" sz="1500" dirty="0"/>
              <a:t> </a:t>
            </a:r>
            <a:r>
              <a:rPr lang="en-US" sz="1500" dirty="0" err="1"/>
              <a:t>kredit</a:t>
            </a:r>
            <a:r>
              <a:rPr lang="en-US" sz="1500" dirty="0"/>
              <a:t>,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kemampuan</a:t>
            </a:r>
            <a:r>
              <a:rPr lang="en-US" sz="1500" dirty="0"/>
              <a:t> </a:t>
            </a:r>
            <a:r>
              <a:rPr lang="en-US" sz="1500" dirty="0" err="1"/>
              <a:t>membayarnya</a:t>
            </a:r>
            <a:r>
              <a:rPr lang="en-US" sz="1500" dirty="0"/>
              <a:t>. </a:t>
            </a:r>
            <a:r>
              <a:rPr lang="en-US" sz="1500" dirty="0" err="1"/>
              <a:t>Jika</a:t>
            </a:r>
            <a:r>
              <a:rPr lang="en-US" sz="1500" dirty="0"/>
              <a:t> </a:t>
            </a:r>
            <a:r>
              <a:rPr lang="en-US" sz="1500" dirty="0" err="1"/>
              <a:t>pengguna</a:t>
            </a:r>
            <a:r>
              <a:rPr lang="en-US" sz="1500" dirty="0"/>
              <a:t> </a:t>
            </a:r>
            <a:r>
              <a:rPr lang="en-US" sz="1500" dirty="0" err="1"/>
              <a:t>kartu</a:t>
            </a:r>
            <a:r>
              <a:rPr lang="en-US" sz="1500" dirty="0"/>
              <a:t> </a:t>
            </a:r>
            <a:r>
              <a:rPr lang="en-US" sz="1500" dirty="0" err="1"/>
              <a:t>kredit</a:t>
            </a:r>
            <a:r>
              <a:rPr lang="en-US" sz="1500" dirty="0"/>
              <a:t> </a:t>
            </a:r>
            <a:r>
              <a:rPr lang="en-US" sz="1500" dirty="0" err="1"/>
              <a:t>pernah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sering</a:t>
            </a:r>
            <a:r>
              <a:rPr lang="en-US" sz="1500" dirty="0"/>
              <a:t> </a:t>
            </a:r>
            <a:r>
              <a:rPr lang="en-US" sz="1500" dirty="0" err="1"/>
              <a:t>gagal</a:t>
            </a:r>
            <a:r>
              <a:rPr lang="en-US" sz="1500" dirty="0"/>
              <a:t> </a:t>
            </a:r>
            <a:r>
              <a:rPr lang="en-US" sz="1500" dirty="0" err="1"/>
              <a:t>melunasi</a:t>
            </a:r>
            <a:r>
              <a:rPr lang="en-US" sz="1500" dirty="0"/>
              <a:t> </a:t>
            </a:r>
            <a:r>
              <a:rPr lang="en-US" sz="1500" dirty="0" err="1"/>
              <a:t>tagihan</a:t>
            </a:r>
            <a:r>
              <a:rPr lang="en-US" sz="1500" dirty="0"/>
              <a:t>, </a:t>
            </a:r>
            <a:r>
              <a:rPr lang="en-US" sz="1500" dirty="0" err="1"/>
              <a:t>maka</a:t>
            </a:r>
            <a:r>
              <a:rPr lang="en-US" sz="1500" dirty="0"/>
              <a:t> </a:t>
            </a:r>
            <a:r>
              <a:rPr lang="en-US" sz="1500" dirty="0" err="1"/>
              <a:t>analis</a:t>
            </a:r>
            <a:r>
              <a:rPr lang="en-US" sz="1500" dirty="0"/>
              <a:t> </a:t>
            </a:r>
            <a:r>
              <a:rPr lang="en-US" sz="1500" dirty="0" err="1"/>
              <a:t>bisa</a:t>
            </a:r>
            <a:r>
              <a:rPr lang="en-US" sz="1500" dirty="0"/>
              <a:t> </a:t>
            </a:r>
            <a:r>
              <a:rPr lang="en-US" sz="1500" dirty="0" err="1"/>
              <a:t>saja</a:t>
            </a:r>
            <a:r>
              <a:rPr lang="en-US" sz="1500" dirty="0"/>
              <a:t> </a:t>
            </a:r>
            <a:r>
              <a:rPr lang="en-US" sz="1500" dirty="0" err="1"/>
              <a:t>merekomendasikan</a:t>
            </a:r>
            <a:r>
              <a:rPr lang="en-US" sz="1500" dirty="0"/>
              <a:t> </a:t>
            </a:r>
            <a:r>
              <a:rPr lang="en-US" sz="1500" dirty="0" err="1"/>
              <a:t>pengurangan</a:t>
            </a:r>
            <a:r>
              <a:rPr lang="en-US" sz="1500" dirty="0"/>
              <a:t> </a:t>
            </a:r>
            <a:r>
              <a:rPr lang="en-US" sz="1500" dirty="0" err="1"/>
              <a:t>batas</a:t>
            </a:r>
            <a:r>
              <a:rPr lang="en-US" sz="1500" dirty="0"/>
              <a:t> </a:t>
            </a:r>
            <a:r>
              <a:rPr lang="en-US" sz="1500" dirty="0" err="1"/>
              <a:t>pemakaian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bahkan</a:t>
            </a:r>
            <a:r>
              <a:rPr lang="en-US" sz="1500" dirty="0"/>
              <a:t> </a:t>
            </a:r>
            <a:r>
              <a:rPr lang="en-US" sz="1500" dirty="0" err="1"/>
              <a:t>penutupan</a:t>
            </a:r>
            <a:r>
              <a:rPr lang="en-US" sz="1500" dirty="0"/>
              <a:t> </a:t>
            </a:r>
            <a:r>
              <a:rPr lang="en-US" sz="1500" dirty="0" err="1" smtClean="0"/>
              <a:t>kartu</a:t>
            </a:r>
            <a:r>
              <a:rPr lang="en-US" sz="1500" dirty="0" smtClean="0"/>
              <a:t>.</a:t>
            </a:r>
          </a:p>
          <a:p>
            <a:pPr marL="438150" indent="-285750" algn="just" fontAlgn="base">
              <a:buFont typeface="Arial" panose="020B0604020202020204" pitchFamily="34" charset="0"/>
              <a:buChar char="•"/>
            </a:pPr>
            <a:r>
              <a:rPr lang="en-US" sz="1500" dirty="0" smtClean="0"/>
              <a:t>Field </a:t>
            </a:r>
            <a:r>
              <a:rPr lang="en-US" sz="1500" dirty="0"/>
              <a:t>yang </a:t>
            </a:r>
            <a:r>
              <a:rPr lang="en-US" sz="1500" dirty="0" err="1"/>
              <a:t>nantinya</a:t>
            </a:r>
            <a:r>
              <a:rPr lang="en-US" sz="1500" dirty="0"/>
              <a:t>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dievaluasi</a:t>
            </a:r>
            <a:r>
              <a:rPr lang="en-US" sz="1500" dirty="0"/>
              <a:t> </a:t>
            </a:r>
            <a:r>
              <a:rPr lang="en-US" sz="1500" dirty="0" err="1"/>
              <a:t>adalah</a:t>
            </a:r>
            <a:r>
              <a:rPr lang="en-US" sz="1500" dirty="0"/>
              <a:t> </a:t>
            </a:r>
            <a:r>
              <a:rPr lang="en-US" sz="1500" dirty="0" err="1"/>
              <a:t>umur</a:t>
            </a:r>
            <a:r>
              <a:rPr lang="en-US" sz="1500" dirty="0"/>
              <a:t>,  gender, income category, education level, card category, martial status, </a:t>
            </a:r>
            <a:r>
              <a:rPr lang="en-US" sz="1500" dirty="0" err="1"/>
              <a:t>pengguna</a:t>
            </a:r>
            <a:r>
              <a:rPr lang="en-US" sz="1500" dirty="0"/>
              <a:t>/client, attrition flag </a:t>
            </a:r>
            <a:r>
              <a:rPr lang="en-US" sz="1500" dirty="0" err="1"/>
              <a:t>sehingga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beberapa</a:t>
            </a:r>
            <a:r>
              <a:rPr lang="en-US" sz="1500" dirty="0"/>
              <a:t> filed </a:t>
            </a:r>
            <a:r>
              <a:rPr lang="en-US" sz="1500" dirty="0" err="1"/>
              <a:t>tersebur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diketahui</a:t>
            </a:r>
            <a:r>
              <a:rPr lang="en-US" sz="1500" dirty="0"/>
              <a:t> </a:t>
            </a:r>
            <a:r>
              <a:rPr lang="en-US" sz="1500" dirty="0" err="1"/>
              <a:t>informasi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melakukan</a:t>
            </a:r>
            <a:r>
              <a:rPr lang="en-US" sz="1500" dirty="0"/>
              <a:t> </a:t>
            </a:r>
            <a:r>
              <a:rPr lang="en-US" sz="1500" dirty="0" err="1"/>
              <a:t>analisis</a:t>
            </a:r>
            <a:r>
              <a:rPr lang="en-US" sz="1500" dirty="0"/>
              <a:t> data </a:t>
            </a:r>
            <a:r>
              <a:rPr lang="en-US" sz="1500" dirty="0" err="1"/>
              <a:t>keuangan</a:t>
            </a:r>
            <a:r>
              <a:rPr lang="en-US" sz="1500" dirty="0"/>
              <a:t> </a:t>
            </a:r>
            <a:r>
              <a:rPr lang="en-US" sz="1500" dirty="0" err="1"/>
              <a:t>nasabah</a:t>
            </a:r>
            <a:r>
              <a:rPr lang="en-US" sz="1500" dirty="0"/>
              <a:t>.</a:t>
            </a:r>
          </a:p>
          <a:p>
            <a:pPr marL="152400" lvl="0" indent="0" algn="just">
              <a:buNone/>
            </a:pPr>
            <a:endParaRPr lang="en-US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832" y="1868926"/>
            <a:ext cx="4836000" cy="1739100"/>
          </a:xfrm>
        </p:spPr>
        <p:txBody>
          <a:bodyPr/>
          <a:lstStyle/>
          <a:p>
            <a:r>
              <a:rPr lang="en-US" dirty="0" err="1" smtClean="0"/>
              <a:t>Jalankan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gender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loyalitas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/client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gender.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742223"/>
              </p:ext>
            </p:extLst>
          </p:nvPr>
        </p:nvGraphicFramePr>
        <p:xfrm>
          <a:off x="999460" y="1584251"/>
          <a:ext cx="7527415" cy="325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66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Income Category</a:t>
            </a:r>
            <a:endParaRPr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68925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income category </a:t>
            </a:r>
            <a:r>
              <a:rPr lang="en-US" dirty="0" err="1"/>
              <a:t>berdasarkan</a:t>
            </a:r>
            <a:r>
              <a:rPr lang="en-US" dirty="0"/>
              <a:t> education level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736125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52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Income Category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/>
              <a:t> </a:t>
            </a:r>
            <a:r>
              <a:rPr lang="en-US" dirty="0" smtClean="0"/>
              <a:t>level education </a:t>
            </a:r>
            <a:r>
              <a:rPr lang="en-US" dirty="0" err="1" smtClean="0"/>
              <a:t>dan</a:t>
            </a:r>
            <a:r>
              <a:rPr lang="en-US" dirty="0" smtClean="0"/>
              <a:t> income category </a:t>
            </a:r>
            <a:r>
              <a:rPr lang="en-US" dirty="0" err="1" smtClean="0"/>
              <a:t>menabung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986069"/>
              </p:ext>
            </p:extLst>
          </p:nvPr>
        </p:nvGraphicFramePr>
        <p:xfrm>
          <a:off x="944314" y="1637414"/>
          <a:ext cx="7335721" cy="303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11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/>
              <a:t>Card Category</a:t>
            </a:r>
            <a:endParaRPr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68925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500" dirty="0" err="1"/>
              <a:t>Visualisasi</a:t>
            </a:r>
            <a:r>
              <a:rPr lang="en-US" sz="1500" dirty="0"/>
              <a:t> </a:t>
            </a:r>
            <a:r>
              <a:rPr lang="en-US" sz="1500" dirty="0" err="1"/>
              <a:t>jumlah</a:t>
            </a:r>
            <a:r>
              <a:rPr lang="en-US" sz="1500" dirty="0"/>
              <a:t> card category </a:t>
            </a:r>
            <a:r>
              <a:rPr lang="en-US" sz="1500" dirty="0" err="1"/>
              <a:t>berdasarkan</a:t>
            </a:r>
            <a:r>
              <a:rPr lang="en-US" sz="1500" dirty="0"/>
              <a:t> martial status and income category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736125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439</Words>
  <Application>Microsoft Office PowerPoint</Application>
  <PresentationFormat>On-screen Show (16:9)</PresentationFormat>
  <Paragraphs>47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Teko</vt:lpstr>
      <vt:lpstr>Roboto Condensed Light</vt:lpstr>
      <vt:lpstr>Concert One</vt:lpstr>
      <vt:lpstr>Baloo 2</vt:lpstr>
      <vt:lpstr>Virtual Campaign by Slidesgo</vt:lpstr>
      <vt:lpstr>Exploration and visualisation data</vt:lpstr>
      <vt:lpstr>PowerPoint Presentation</vt:lpstr>
      <vt:lpstr>Latar Belakang Data</vt:lpstr>
      <vt:lpstr>Jalankan Project</vt:lpstr>
      <vt:lpstr>Jumlah Umur</vt:lpstr>
      <vt:lpstr>Jumlah Umur</vt:lpstr>
      <vt:lpstr>Jumlah Income Category</vt:lpstr>
      <vt:lpstr>Jumlah Income Category</vt:lpstr>
      <vt:lpstr>Jumlah Card Category</vt:lpstr>
      <vt:lpstr>Jumlah Card Category</vt:lpstr>
      <vt:lpstr>jumlah total pengguna berdasarkan attrition flag</vt:lpstr>
      <vt:lpstr>Jumlah total pengguna berdasarkan attrition flag</vt:lpstr>
      <vt:lpstr>jumlah client berdasarkan education level</vt:lpstr>
      <vt:lpstr>jumlah client berdasarkan education level</vt:lpstr>
      <vt:lpstr>jumlah  client berdasarkan income category</vt:lpstr>
      <vt:lpstr>jumlah  client berdasarkan income category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and visualisation data</dc:title>
  <dc:creator>I'roful Bariyah</dc:creator>
  <cp:lastModifiedBy>I'roful Bariyah</cp:lastModifiedBy>
  <cp:revision>43</cp:revision>
  <dcterms:modified xsi:type="dcterms:W3CDTF">2020-12-31T11:43:15Z</dcterms:modified>
</cp:coreProperties>
</file>