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95" r:id="rId5"/>
    <p:sldId id="259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5" r:id="rId16"/>
  </p:sldIdLst>
  <p:sldSz cx="9144000" cy="5143500" type="screen16x9"/>
  <p:notesSz cx="6858000" cy="9144000"/>
  <p:embeddedFontLst>
    <p:embeddedFont>
      <p:font typeface="Teko" panose="020B0604020202020204" charset="0"/>
      <p:regular r:id="rId18"/>
      <p:bold r:id="rId19"/>
    </p:embeddedFont>
    <p:embeddedFont>
      <p:font typeface="Concert One" panose="020B0604020202020204" charset="0"/>
      <p:regular r:id="rId20"/>
    </p:embeddedFont>
    <p:embeddedFont>
      <p:font typeface="Baloo 2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9E80B6-2FC9-4D45-8817-BD5DCDA6DDBC}">
  <a:tblStyle styleId="{989E80B6-2FC9-4D45-8817-BD5DCDA6DD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ester%207\Bussines%20Intelegent\tugas%20excel-23.12.2020\tugas%2023.12.2020-i'rofulbariyah(17.51.0004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23.12.2020-i'rofulbariyah(17.51.0004).xlsx]1!PivotTable1</c:name>
    <c:fmtId val="12"/>
  </c:pivotSource>
  <c:chart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'1'!$C$3:$C$4</c:f>
              <c:strCache>
                <c:ptCount val="1"/>
                <c:pt idx="0">
                  <c:v>F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'1'!$B$5:$B$50</c:f>
              <c:strCache>
                <c:ptCount val="45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33</c:v>
                </c:pt>
                <c:pt idx="8">
                  <c:v>34</c:v>
                </c:pt>
                <c:pt idx="9">
                  <c:v>35</c:v>
                </c:pt>
                <c:pt idx="10">
                  <c:v>36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40</c:v>
                </c:pt>
                <c:pt idx="15">
                  <c:v>41</c:v>
                </c:pt>
                <c:pt idx="16">
                  <c:v>42</c:v>
                </c:pt>
                <c:pt idx="17">
                  <c:v>43</c:v>
                </c:pt>
                <c:pt idx="18">
                  <c:v>44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48</c:v>
                </c:pt>
                <c:pt idx="23">
                  <c:v>49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  <c:pt idx="29">
                  <c:v>55</c:v>
                </c:pt>
                <c:pt idx="30">
                  <c:v>56</c:v>
                </c:pt>
                <c:pt idx="31">
                  <c:v>57</c:v>
                </c:pt>
                <c:pt idx="32">
                  <c:v>58</c:v>
                </c:pt>
                <c:pt idx="33">
                  <c:v>59</c:v>
                </c:pt>
                <c:pt idx="34">
                  <c:v>60</c:v>
                </c:pt>
                <c:pt idx="35">
                  <c:v>61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65</c:v>
                </c:pt>
                <c:pt idx="40">
                  <c:v>66</c:v>
                </c:pt>
                <c:pt idx="41">
                  <c:v>67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</c:strCache>
            </c:strRef>
          </c:cat>
          <c:val>
            <c:numRef>
              <c:f>'1'!$C$5:$C$50</c:f>
              <c:numCache>
                <c:formatCode>General</c:formatCode>
                <c:ptCount val="45"/>
                <c:pt idx="0">
                  <c:v>39</c:v>
                </c:pt>
                <c:pt idx="1">
                  <c:v>19</c:v>
                </c:pt>
                <c:pt idx="2">
                  <c:v>13</c:v>
                </c:pt>
                <c:pt idx="3">
                  <c:v>22</c:v>
                </c:pt>
                <c:pt idx="4">
                  <c:v>33</c:v>
                </c:pt>
                <c:pt idx="5">
                  <c:v>45</c:v>
                </c:pt>
                <c:pt idx="6">
                  <c:v>45</c:v>
                </c:pt>
                <c:pt idx="7">
                  <c:v>72</c:v>
                </c:pt>
                <c:pt idx="8">
                  <c:v>78</c:v>
                </c:pt>
                <c:pt idx="9">
                  <c:v>105</c:v>
                </c:pt>
                <c:pt idx="10">
                  <c:v>112</c:v>
                </c:pt>
                <c:pt idx="11">
                  <c:v>131</c:v>
                </c:pt>
                <c:pt idx="12">
                  <c:v>155</c:v>
                </c:pt>
                <c:pt idx="13">
                  <c:v>180</c:v>
                </c:pt>
                <c:pt idx="14">
                  <c:v>189</c:v>
                </c:pt>
                <c:pt idx="15">
                  <c:v>182</c:v>
                </c:pt>
                <c:pt idx="16">
                  <c:v>232</c:v>
                </c:pt>
                <c:pt idx="17">
                  <c:v>247</c:v>
                </c:pt>
                <c:pt idx="18">
                  <c:v>277</c:v>
                </c:pt>
                <c:pt idx="19">
                  <c:v>272</c:v>
                </c:pt>
                <c:pt idx="20">
                  <c:v>241</c:v>
                </c:pt>
                <c:pt idx="21">
                  <c:v>258</c:v>
                </c:pt>
                <c:pt idx="22">
                  <c:v>249</c:v>
                </c:pt>
                <c:pt idx="23">
                  <c:v>263</c:v>
                </c:pt>
                <c:pt idx="24">
                  <c:v>240</c:v>
                </c:pt>
                <c:pt idx="25">
                  <c:v>212</c:v>
                </c:pt>
                <c:pt idx="26">
                  <c:v>201</c:v>
                </c:pt>
                <c:pt idx="27">
                  <c:v>201</c:v>
                </c:pt>
                <c:pt idx="28">
                  <c:v>183</c:v>
                </c:pt>
                <c:pt idx="29">
                  <c:v>150</c:v>
                </c:pt>
                <c:pt idx="30">
                  <c:v>145</c:v>
                </c:pt>
                <c:pt idx="31">
                  <c:v>120</c:v>
                </c:pt>
                <c:pt idx="32">
                  <c:v>84</c:v>
                </c:pt>
                <c:pt idx="33">
                  <c:v>83</c:v>
                </c:pt>
                <c:pt idx="34">
                  <c:v>76</c:v>
                </c:pt>
                <c:pt idx="35">
                  <c:v>40</c:v>
                </c:pt>
                <c:pt idx="36">
                  <c:v>54</c:v>
                </c:pt>
                <c:pt idx="37">
                  <c:v>27</c:v>
                </c:pt>
                <c:pt idx="38">
                  <c:v>24</c:v>
                </c:pt>
                <c:pt idx="39">
                  <c:v>55</c:v>
                </c:pt>
                <c:pt idx="40">
                  <c:v>2</c:v>
                </c:pt>
                <c:pt idx="4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A4-4C64-B86E-41191FBED778}"/>
            </c:ext>
          </c:extLst>
        </c:ser>
        <c:ser>
          <c:idx val="1"/>
          <c:order val="1"/>
          <c:tx>
            <c:strRef>
              <c:f>'1'!$D$3:$D$4</c:f>
              <c:strCache>
                <c:ptCount val="1"/>
                <c:pt idx="0">
                  <c:v>M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'1'!$B$5:$B$50</c:f>
              <c:strCache>
                <c:ptCount val="45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33</c:v>
                </c:pt>
                <c:pt idx="8">
                  <c:v>34</c:v>
                </c:pt>
                <c:pt idx="9">
                  <c:v>35</c:v>
                </c:pt>
                <c:pt idx="10">
                  <c:v>36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40</c:v>
                </c:pt>
                <c:pt idx="15">
                  <c:v>41</c:v>
                </c:pt>
                <c:pt idx="16">
                  <c:v>42</c:v>
                </c:pt>
                <c:pt idx="17">
                  <c:v>43</c:v>
                </c:pt>
                <c:pt idx="18">
                  <c:v>44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48</c:v>
                </c:pt>
                <c:pt idx="23">
                  <c:v>49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  <c:pt idx="29">
                  <c:v>55</c:v>
                </c:pt>
                <c:pt idx="30">
                  <c:v>56</c:v>
                </c:pt>
                <c:pt idx="31">
                  <c:v>57</c:v>
                </c:pt>
                <c:pt idx="32">
                  <c:v>58</c:v>
                </c:pt>
                <c:pt idx="33">
                  <c:v>59</c:v>
                </c:pt>
                <c:pt idx="34">
                  <c:v>60</c:v>
                </c:pt>
                <c:pt idx="35">
                  <c:v>61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65</c:v>
                </c:pt>
                <c:pt idx="40">
                  <c:v>66</c:v>
                </c:pt>
                <c:pt idx="41">
                  <c:v>67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</c:strCache>
            </c:strRef>
          </c:cat>
          <c:val>
            <c:numRef>
              <c:f>'1'!$D$5:$D$50</c:f>
              <c:numCache>
                <c:formatCode>General</c:formatCode>
                <c:ptCount val="45"/>
                <c:pt idx="0">
                  <c:v>39</c:v>
                </c:pt>
                <c:pt idx="1">
                  <c:v>13</c:v>
                </c:pt>
                <c:pt idx="2">
                  <c:v>16</c:v>
                </c:pt>
                <c:pt idx="3">
                  <c:v>34</c:v>
                </c:pt>
                <c:pt idx="4">
                  <c:v>37</c:v>
                </c:pt>
                <c:pt idx="5">
                  <c:v>46</c:v>
                </c:pt>
                <c:pt idx="6">
                  <c:v>61</c:v>
                </c:pt>
                <c:pt idx="7">
                  <c:v>55</c:v>
                </c:pt>
                <c:pt idx="8">
                  <c:v>68</c:v>
                </c:pt>
                <c:pt idx="9">
                  <c:v>79</c:v>
                </c:pt>
                <c:pt idx="10">
                  <c:v>109</c:v>
                </c:pt>
                <c:pt idx="11">
                  <c:v>129</c:v>
                </c:pt>
                <c:pt idx="12">
                  <c:v>148</c:v>
                </c:pt>
                <c:pt idx="13">
                  <c:v>153</c:v>
                </c:pt>
                <c:pt idx="14">
                  <c:v>172</c:v>
                </c:pt>
                <c:pt idx="15">
                  <c:v>197</c:v>
                </c:pt>
                <c:pt idx="16">
                  <c:v>194</c:v>
                </c:pt>
                <c:pt idx="17">
                  <c:v>226</c:v>
                </c:pt>
                <c:pt idx="18">
                  <c:v>223</c:v>
                </c:pt>
                <c:pt idx="19">
                  <c:v>214</c:v>
                </c:pt>
                <c:pt idx="20">
                  <c:v>249</c:v>
                </c:pt>
                <c:pt idx="21">
                  <c:v>221</c:v>
                </c:pt>
                <c:pt idx="22">
                  <c:v>223</c:v>
                </c:pt>
                <c:pt idx="23">
                  <c:v>232</c:v>
                </c:pt>
                <c:pt idx="24">
                  <c:v>212</c:v>
                </c:pt>
                <c:pt idx="25">
                  <c:v>186</c:v>
                </c:pt>
                <c:pt idx="26">
                  <c:v>175</c:v>
                </c:pt>
                <c:pt idx="27">
                  <c:v>186</c:v>
                </c:pt>
                <c:pt idx="28">
                  <c:v>124</c:v>
                </c:pt>
                <c:pt idx="29">
                  <c:v>129</c:v>
                </c:pt>
                <c:pt idx="30">
                  <c:v>117</c:v>
                </c:pt>
                <c:pt idx="31">
                  <c:v>103</c:v>
                </c:pt>
                <c:pt idx="32">
                  <c:v>73</c:v>
                </c:pt>
                <c:pt idx="33">
                  <c:v>74</c:v>
                </c:pt>
                <c:pt idx="34">
                  <c:v>51</c:v>
                </c:pt>
                <c:pt idx="35">
                  <c:v>53</c:v>
                </c:pt>
                <c:pt idx="36">
                  <c:v>39</c:v>
                </c:pt>
                <c:pt idx="37">
                  <c:v>38</c:v>
                </c:pt>
                <c:pt idx="38">
                  <c:v>19</c:v>
                </c:pt>
                <c:pt idx="39">
                  <c:v>46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A4-4C64-B86E-41191FBED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7081136"/>
        <c:axId val="1017081464"/>
      </c:barChart>
      <c:catAx>
        <c:axId val="10170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081464"/>
        <c:crosses val="autoZero"/>
        <c:auto val="1"/>
        <c:lblAlgn val="ctr"/>
        <c:lblOffset val="100"/>
        <c:noMultiLvlLbl val="0"/>
      </c:catAx>
      <c:valAx>
        <c:axId val="101708146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08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'1'!$C$54:$C$55</c:f>
              <c:strCache>
                <c:ptCount val="1"/>
                <c:pt idx="0">
                  <c:v>$120K +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'1'!$C$56:$C$63</c:f>
              <c:numCache>
                <c:formatCode>General</c:formatCode>
                <c:ptCount val="7"/>
                <c:pt idx="0">
                  <c:v>70</c:v>
                </c:pt>
                <c:pt idx="1">
                  <c:v>37</c:v>
                </c:pt>
                <c:pt idx="2">
                  <c:v>204</c:v>
                </c:pt>
                <c:pt idx="3">
                  <c:v>147</c:v>
                </c:pt>
                <c:pt idx="4">
                  <c:v>30</c:v>
                </c:pt>
                <c:pt idx="5">
                  <c:v>119</c:v>
                </c:pt>
                <c:pt idx="6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0-4C88-B5CA-0D24EA109BDF}"/>
            </c:ext>
          </c:extLst>
        </c:ser>
        <c:ser>
          <c:idx val="1"/>
          <c:order val="1"/>
          <c:tx>
            <c:strRef>
              <c:f>'1'!$D$54:$D$55</c:f>
              <c:strCache>
                <c:ptCount val="1"/>
                <c:pt idx="0">
                  <c:v>$40K - $60K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'1'!$D$56:$D$63</c:f>
              <c:numCache>
                <c:formatCode>General</c:formatCode>
                <c:ptCount val="7"/>
                <c:pt idx="0">
                  <c:v>183</c:v>
                </c:pt>
                <c:pt idx="1">
                  <c:v>70</c:v>
                </c:pt>
                <c:pt idx="2">
                  <c:v>553</c:v>
                </c:pt>
                <c:pt idx="3">
                  <c:v>355</c:v>
                </c:pt>
                <c:pt idx="4">
                  <c:v>111</c:v>
                </c:pt>
                <c:pt idx="5">
                  <c:v>249</c:v>
                </c:pt>
                <c:pt idx="6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00-4C88-B5CA-0D24EA109BDF}"/>
            </c:ext>
          </c:extLst>
        </c:ser>
        <c:ser>
          <c:idx val="2"/>
          <c:order val="2"/>
          <c:tx>
            <c:strRef>
              <c:f>'1'!$E$54:$E$55</c:f>
              <c:strCache>
                <c:ptCount val="1"/>
                <c:pt idx="0">
                  <c:v>$60K - $80K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'1'!$E$56:$E$63</c:f>
              <c:numCache>
                <c:formatCode>General</c:formatCode>
                <c:ptCount val="7"/>
                <c:pt idx="0">
                  <c:v>132</c:v>
                </c:pt>
                <c:pt idx="1">
                  <c:v>59</c:v>
                </c:pt>
                <c:pt idx="2">
                  <c:v>422</c:v>
                </c:pt>
                <c:pt idx="3">
                  <c:v>307</c:v>
                </c:pt>
                <c:pt idx="4">
                  <c:v>77</c:v>
                </c:pt>
                <c:pt idx="5">
                  <c:v>195</c:v>
                </c:pt>
                <c:pt idx="6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00-4C88-B5CA-0D24EA109BDF}"/>
            </c:ext>
          </c:extLst>
        </c:ser>
        <c:ser>
          <c:idx val="3"/>
          <c:order val="3"/>
          <c:tx>
            <c:strRef>
              <c:f>'1'!$F$54:$F$55</c:f>
              <c:strCache>
                <c:ptCount val="1"/>
                <c:pt idx="0">
                  <c:v>$80K - $120K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'1'!$F$56:$F$63</c:f>
              <c:numCache>
                <c:formatCode>General</c:formatCode>
                <c:ptCount val="7"/>
                <c:pt idx="0">
                  <c:v>175</c:v>
                </c:pt>
                <c:pt idx="1">
                  <c:v>57</c:v>
                </c:pt>
                <c:pt idx="2">
                  <c:v>478</c:v>
                </c:pt>
                <c:pt idx="3">
                  <c:v>308</c:v>
                </c:pt>
                <c:pt idx="4">
                  <c:v>81</c:v>
                </c:pt>
                <c:pt idx="5">
                  <c:v>217</c:v>
                </c:pt>
                <c:pt idx="6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00-4C88-B5CA-0D24EA109BDF}"/>
            </c:ext>
          </c:extLst>
        </c:ser>
        <c:ser>
          <c:idx val="4"/>
          <c:order val="4"/>
          <c:tx>
            <c:strRef>
              <c:f>'1'!$G$54:$G$55</c:f>
              <c:strCache>
                <c:ptCount val="1"/>
                <c:pt idx="0">
                  <c:v>Less than $40K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'1'!$G$56:$G$63</c:f>
              <c:numCache>
                <c:formatCode>General</c:formatCode>
                <c:ptCount val="7"/>
                <c:pt idx="0">
                  <c:v>345</c:v>
                </c:pt>
                <c:pt idx="1">
                  <c:v>158</c:v>
                </c:pt>
                <c:pt idx="2">
                  <c:v>1139</c:v>
                </c:pt>
                <c:pt idx="3">
                  <c:v>671</c:v>
                </c:pt>
                <c:pt idx="4">
                  <c:v>170</c:v>
                </c:pt>
                <c:pt idx="5">
                  <c:v>522</c:v>
                </c:pt>
                <c:pt idx="6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00-4C88-B5CA-0D24EA109BDF}"/>
            </c:ext>
          </c:extLst>
        </c:ser>
        <c:ser>
          <c:idx val="5"/>
          <c:order val="5"/>
          <c:tx>
            <c:strRef>
              <c:f>'1'!$H$54:$H$55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'1'!$B$56:$B$63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'1'!$H$56:$H$63</c:f>
              <c:numCache>
                <c:formatCode>General</c:formatCode>
                <c:ptCount val="7"/>
                <c:pt idx="0">
                  <c:v>108</c:v>
                </c:pt>
                <c:pt idx="1">
                  <c:v>70</c:v>
                </c:pt>
                <c:pt idx="2">
                  <c:v>332</c:v>
                </c:pt>
                <c:pt idx="3">
                  <c:v>225</c:v>
                </c:pt>
                <c:pt idx="4">
                  <c:v>47</c:v>
                </c:pt>
                <c:pt idx="5">
                  <c:v>185</c:v>
                </c:pt>
                <c:pt idx="6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00-4C88-B5CA-0D24EA109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8921456"/>
        <c:axId val="1018925720"/>
      </c:barChart>
      <c:catAx>
        <c:axId val="101892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925720"/>
        <c:crosses val="autoZero"/>
        <c:auto val="1"/>
        <c:lblAlgn val="ctr"/>
        <c:lblOffset val="100"/>
        <c:noMultiLvlLbl val="0"/>
      </c:catAx>
      <c:valAx>
        <c:axId val="101892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9214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23.12.2020-i'rofulbariyah(17.51.0004).xlsx]1!PivotTable9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'1'!$C$105</c:f>
              <c:strCache>
                <c:ptCount val="1"/>
                <c:pt idx="0">
                  <c:v>Sum of Months_on_book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'1'!$B$106:$B$113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'1'!$C$106:$C$113</c:f>
              <c:numCache>
                <c:formatCode>General</c:formatCode>
                <c:ptCount val="7"/>
                <c:pt idx="0">
                  <c:v>36146</c:v>
                </c:pt>
                <c:pt idx="1">
                  <c:v>16606</c:v>
                </c:pt>
                <c:pt idx="2">
                  <c:v>112516</c:v>
                </c:pt>
                <c:pt idx="3">
                  <c:v>72409</c:v>
                </c:pt>
                <c:pt idx="4">
                  <c:v>18242</c:v>
                </c:pt>
                <c:pt idx="5">
                  <c:v>53457</c:v>
                </c:pt>
                <c:pt idx="6">
                  <c:v>54471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3-4285-B1A0-389167030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9489176"/>
        <c:axId val="829489832"/>
      </c:barChart>
      <c:lineChart>
        <c:grouping val="standard"/>
        <c:varyColors val="0"/>
        <c:ser>
          <c:idx val="1"/>
          <c:order val="1"/>
          <c:tx>
            <c:strRef>
              <c:f>'1'!$D$105</c:f>
              <c:strCache>
                <c:ptCount val="1"/>
                <c:pt idx="0">
                  <c:v>Sum of Total_Relationship_Count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'1'!$B$106:$B$113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'1'!$D$106:$D$113</c:f>
              <c:numCache>
                <c:formatCode>General</c:formatCode>
                <c:ptCount val="7"/>
                <c:pt idx="0">
                  <c:v>3798</c:v>
                </c:pt>
                <c:pt idx="1">
                  <c:v>1690</c:v>
                </c:pt>
                <c:pt idx="2">
                  <c:v>11965</c:v>
                </c:pt>
                <c:pt idx="3">
                  <c:v>7664</c:v>
                </c:pt>
                <c:pt idx="4">
                  <c:v>2009</c:v>
                </c:pt>
                <c:pt idx="5">
                  <c:v>5715</c:v>
                </c:pt>
                <c:pt idx="6">
                  <c:v>5769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43-4285-B1A0-389167030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431424"/>
        <c:axId val="493431752"/>
      </c:lineChart>
      <c:catAx>
        <c:axId val="82948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489832"/>
        <c:crosses val="autoZero"/>
        <c:auto val="1"/>
        <c:lblAlgn val="ctr"/>
        <c:lblOffset val="100"/>
        <c:noMultiLvlLbl val="0"/>
      </c:catAx>
      <c:valAx>
        <c:axId val="82948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489176"/>
        <c:crosses val="autoZero"/>
        <c:crossBetween val="between"/>
      </c:valAx>
      <c:valAx>
        <c:axId val="49343175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31424"/>
        <c:crosses val="max"/>
        <c:crossBetween val="between"/>
      </c:valAx>
      <c:catAx>
        <c:axId val="493431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34317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23.12.2020-i'rofulbariyah(17.51.0004).xlsx]1!PivotTable10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cked"/>
        <c:varyColors val="0"/>
        <c:ser>
          <c:idx val="0"/>
          <c:order val="0"/>
          <c:tx>
            <c:strRef>
              <c:f>'1'!$C$122:$C$124</c:f>
              <c:strCache>
                <c:ptCount val="1"/>
                <c:pt idx="0">
                  <c:v>Sum of Total_Revolving_Bal - Attrited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'1'!$B$125:$B$131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'1'!$C$125:$C$131</c:f>
              <c:numCache>
                <c:formatCode>General</c:formatCode>
                <c:ptCount val="6"/>
                <c:pt idx="0">
                  <c:v>85407</c:v>
                </c:pt>
                <c:pt idx="1">
                  <c:v>172016</c:v>
                </c:pt>
                <c:pt idx="2">
                  <c:v>107579</c:v>
                </c:pt>
                <c:pt idx="3">
                  <c:v>183586</c:v>
                </c:pt>
                <c:pt idx="4">
                  <c:v>419902</c:v>
                </c:pt>
                <c:pt idx="5">
                  <c:v>126193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7A-450A-823C-D2329ADCF62F}"/>
            </c:ext>
          </c:extLst>
        </c:ser>
        <c:ser>
          <c:idx val="1"/>
          <c:order val="1"/>
          <c:tx>
            <c:strRef>
              <c:f>'1'!$D$122:$D$124</c:f>
              <c:strCache>
                <c:ptCount val="1"/>
                <c:pt idx="0">
                  <c:v>Sum of Total_Revolving_Bal - Existing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'1'!$B$125:$B$131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'1'!$D$125:$D$131</c:f>
              <c:numCache>
                <c:formatCode>General</c:formatCode>
                <c:ptCount val="6"/>
                <c:pt idx="0">
                  <c:v>803130</c:v>
                </c:pt>
                <c:pt idx="1">
                  <c:v>1925854</c:v>
                </c:pt>
                <c:pt idx="2">
                  <c:v>1511722</c:v>
                </c:pt>
                <c:pt idx="3">
                  <c:v>1668740</c:v>
                </c:pt>
                <c:pt idx="4">
                  <c:v>3657930</c:v>
                </c:pt>
                <c:pt idx="5">
                  <c:v>1113759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7A-450A-823C-D2329ADCF62F}"/>
            </c:ext>
          </c:extLst>
        </c:ser>
        <c:ser>
          <c:idx val="2"/>
          <c:order val="2"/>
          <c:tx>
            <c:strRef>
              <c:f>'1'!$E$122:$E$124</c:f>
              <c:strCache>
                <c:ptCount val="1"/>
                <c:pt idx="0">
                  <c:v>Sum of Total_Trans_Amt - Attrited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'1'!$B$125:$B$131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'1'!$E$125:$E$131</c:f>
              <c:numCache>
                <c:formatCode>General</c:formatCode>
                <c:ptCount val="6"/>
                <c:pt idx="0">
                  <c:v>427527</c:v>
                </c:pt>
                <c:pt idx="1">
                  <c:v>811029</c:v>
                </c:pt>
                <c:pt idx="2">
                  <c:v>613566</c:v>
                </c:pt>
                <c:pt idx="3">
                  <c:v>905229</c:v>
                </c:pt>
                <c:pt idx="4">
                  <c:v>1753529</c:v>
                </c:pt>
                <c:pt idx="5">
                  <c:v>524727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7A-450A-823C-D2329ADCF62F}"/>
            </c:ext>
          </c:extLst>
        </c:ser>
        <c:ser>
          <c:idx val="3"/>
          <c:order val="3"/>
          <c:tx>
            <c:strRef>
              <c:f>'1'!$F$122:$F$124</c:f>
              <c:strCache>
                <c:ptCount val="1"/>
                <c:pt idx="0">
                  <c:v>Sum of Total_Trans_Amt - Existing Customer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'1'!$B$125:$B$131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'1'!$F$125:$F$131</c:f>
              <c:numCache>
                <c:formatCode>General</c:formatCode>
                <c:ptCount val="6"/>
                <c:pt idx="0">
                  <c:v>2865396</c:v>
                </c:pt>
                <c:pt idx="1">
                  <c:v>7075029</c:v>
                </c:pt>
                <c:pt idx="2">
                  <c:v>5626333</c:v>
                </c:pt>
                <c:pt idx="3">
                  <c:v>5976115</c:v>
                </c:pt>
                <c:pt idx="4">
                  <c:v>13784610</c:v>
                </c:pt>
                <c:pt idx="5">
                  <c:v>4237092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7A-450A-823C-D2329ADCF62F}"/>
            </c:ext>
          </c:extLst>
        </c:ser>
        <c:ser>
          <c:idx val="4"/>
          <c:order val="4"/>
          <c:tx>
            <c:strRef>
              <c:f>'1'!$G$122:$G$124</c:f>
              <c:strCache>
                <c:ptCount val="1"/>
                <c:pt idx="0">
                  <c:v>Sum of Total_Trans_Ct - Attrited 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cat>
            <c:strRef>
              <c:f>'1'!$B$125:$B$131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'1'!$G$125:$G$131</c:f>
              <c:numCache>
                <c:formatCode>General</c:formatCode>
                <c:ptCount val="6"/>
                <c:pt idx="0">
                  <c:v>5752</c:v>
                </c:pt>
                <c:pt idx="1">
                  <c:v>12090</c:v>
                </c:pt>
                <c:pt idx="2">
                  <c:v>8474</c:v>
                </c:pt>
                <c:pt idx="3">
                  <c:v>11488</c:v>
                </c:pt>
                <c:pt idx="4">
                  <c:v>27048</c:v>
                </c:pt>
                <c:pt idx="5">
                  <c:v>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7A-450A-823C-D2329ADCF62F}"/>
            </c:ext>
          </c:extLst>
        </c:ser>
        <c:ser>
          <c:idx val="5"/>
          <c:order val="5"/>
          <c:tx>
            <c:strRef>
              <c:f>'1'!$H$122:$H$124</c:f>
              <c:strCache>
                <c:ptCount val="1"/>
                <c:pt idx="0">
                  <c:v>Sum of Total_Trans_Ct - Existing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cat>
            <c:strRef>
              <c:f>'1'!$B$125:$B$131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'1'!$H$125:$H$131</c:f>
              <c:numCache>
                <c:formatCode>General</c:formatCode>
                <c:ptCount val="6"/>
                <c:pt idx="0">
                  <c:v>40561</c:v>
                </c:pt>
                <c:pt idx="1">
                  <c:v>104261</c:v>
                </c:pt>
                <c:pt idx="2">
                  <c:v>80199</c:v>
                </c:pt>
                <c:pt idx="3">
                  <c:v>84751</c:v>
                </c:pt>
                <c:pt idx="4">
                  <c:v>208529</c:v>
                </c:pt>
                <c:pt idx="5">
                  <c:v>65416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7A-450A-823C-D2329ADCF62F}"/>
            </c:ext>
          </c:extLst>
        </c:ser>
        <c:ser>
          <c:idx val="6"/>
          <c:order val="6"/>
          <c:tx>
            <c:strRef>
              <c:f>'1'!$I$122:$I$124</c:f>
              <c:strCache>
                <c:ptCount val="1"/>
                <c:pt idx="0">
                  <c:v>Sum of Total_Amt_Chng_Q4_Q1 - Attrited Customer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'1'!$B$125:$B$131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'1'!$I$125:$I$131</c:f>
              <c:numCache>
                <c:formatCode>General</c:formatCode>
                <c:ptCount val="6"/>
                <c:pt idx="0">
                  <c:v>19810</c:v>
                </c:pt>
                <c:pt idx="1">
                  <c:v>16679</c:v>
                </c:pt>
                <c:pt idx="2">
                  <c:v>18622</c:v>
                </c:pt>
                <c:pt idx="3">
                  <c:v>28627</c:v>
                </c:pt>
                <c:pt idx="4">
                  <c:v>43593</c:v>
                </c:pt>
                <c:pt idx="5">
                  <c:v>15132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7A-450A-823C-D2329ADCF62F}"/>
            </c:ext>
          </c:extLst>
        </c:ser>
        <c:ser>
          <c:idx val="7"/>
          <c:order val="7"/>
          <c:tx>
            <c:strRef>
              <c:f>'1'!$J$122:$J$124</c:f>
              <c:strCache>
                <c:ptCount val="1"/>
                <c:pt idx="0">
                  <c:v>Sum of Total_Amt_Chng_Q4_Q1 - Existing Customer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'1'!$B$125:$B$131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'1'!$J$125:$J$131</c:f>
              <c:numCache>
                <c:formatCode>General</c:formatCode>
                <c:ptCount val="6"/>
                <c:pt idx="0">
                  <c:v>70176</c:v>
                </c:pt>
                <c:pt idx="1">
                  <c:v>164882</c:v>
                </c:pt>
                <c:pt idx="2">
                  <c:v>171015</c:v>
                </c:pt>
                <c:pt idx="3">
                  <c:v>165238</c:v>
                </c:pt>
                <c:pt idx="4">
                  <c:v>285553</c:v>
                </c:pt>
                <c:pt idx="5">
                  <c:v>96072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17A-450A-823C-D2329ADCF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951792"/>
        <c:axId val="1088950152"/>
        <c:axId val="0"/>
      </c:area3DChart>
      <c:catAx>
        <c:axId val="1088951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950152"/>
        <c:crosses val="autoZero"/>
        <c:auto val="1"/>
        <c:lblAlgn val="ctr"/>
        <c:lblOffset val="100"/>
        <c:noMultiLvlLbl val="0"/>
      </c:catAx>
      <c:valAx>
        <c:axId val="108895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951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08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4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8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fc84f77b_0_16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fc84f77b_0_16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ayuniar/StudiKasus_BI/blob/master/bank1.x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 smtClean="0"/>
              <a:t>Exploration and </a:t>
            </a:r>
            <a:r>
              <a:rPr lang="en-US" b="0" dirty="0" err="1" smtClean="0"/>
              <a:t>visualisation</a:t>
            </a:r>
            <a:r>
              <a:rPr lang="en-US" b="0" dirty="0" smtClean="0"/>
              <a:t> data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I’roful Bariyah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17.51.0004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Card Category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36" y="1306720"/>
            <a:ext cx="2102091" cy="2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305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/>
              <a:t>Jumlah</a:t>
            </a:r>
            <a:r>
              <a:rPr lang="en-US" sz="2000" dirty="0"/>
              <a:t> Total relation count and </a:t>
            </a:r>
            <a:r>
              <a:rPr lang="en-US" sz="2000" dirty="0" err="1"/>
              <a:t>jumlah</a:t>
            </a:r>
            <a:r>
              <a:rPr lang="en-US" sz="2000" dirty="0"/>
              <a:t> months on book</a:t>
            </a:r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 err="1"/>
              <a:t>Visualisasi</a:t>
            </a:r>
            <a:r>
              <a:rPr lang="en-US" sz="1500" dirty="0"/>
              <a:t> </a:t>
            </a:r>
            <a:r>
              <a:rPr lang="en-US" sz="1500" dirty="0" err="1"/>
              <a:t>jumlah</a:t>
            </a:r>
            <a:r>
              <a:rPr lang="en-US" sz="1500" dirty="0"/>
              <a:t> total relation count and </a:t>
            </a:r>
            <a:r>
              <a:rPr lang="en-US" sz="1500" dirty="0" err="1"/>
              <a:t>jumlah</a:t>
            </a:r>
            <a:r>
              <a:rPr lang="en-US" sz="1500" dirty="0"/>
              <a:t> </a:t>
            </a:r>
            <a:r>
              <a:rPr lang="en-US" sz="1500" dirty="0" err="1"/>
              <a:t>mounths</a:t>
            </a:r>
            <a:r>
              <a:rPr lang="en-US" sz="1500" dirty="0"/>
              <a:t> on book </a:t>
            </a:r>
            <a:r>
              <a:rPr lang="en-US" sz="1500" dirty="0" err="1"/>
              <a:t>berdasarkan</a:t>
            </a:r>
            <a:r>
              <a:rPr lang="en-US" sz="1500" dirty="0"/>
              <a:t> education level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8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Total relation count and </a:t>
            </a:r>
            <a:r>
              <a:rPr lang="en-US" dirty="0" err="1"/>
              <a:t>jumlah</a:t>
            </a:r>
            <a:r>
              <a:rPr lang="en-US" dirty="0"/>
              <a:t> months on book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718601"/>
              </p:ext>
            </p:extLst>
          </p:nvPr>
        </p:nvGraphicFramePr>
        <p:xfrm>
          <a:off x="1001375" y="1657349"/>
          <a:ext cx="7429500" cy="3132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68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305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Total revolving </a:t>
            </a:r>
            <a:r>
              <a:rPr lang="en-US" sz="2000" dirty="0" err="1"/>
              <a:t>bal</a:t>
            </a:r>
            <a:r>
              <a:rPr lang="en-US" sz="2000" dirty="0"/>
              <a:t>, tot trans </a:t>
            </a:r>
            <a:r>
              <a:rPr lang="en-US" sz="2000" dirty="0" err="1"/>
              <a:t>ct</a:t>
            </a:r>
            <a:r>
              <a:rPr lang="en-US" sz="2000" dirty="0"/>
              <a:t>, tot trans </a:t>
            </a:r>
            <a:r>
              <a:rPr lang="en-US" sz="2000" dirty="0" err="1"/>
              <a:t>amt,tot</a:t>
            </a:r>
            <a:r>
              <a:rPr lang="en-US" sz="2000" dirty="0"/>
              <a:t> </a:t>
            </a:r>
            <a:r>
              <a:rPr lang="en-US" sz="2000" dirty="0" err="1"/>
              <a:t>ct</a:t>
            </a:r>
            <a:r>
              <a:rPr lang="en-US" sz="2000" dirty="0"/>
              <a:t> </a:t>
            </a:r>
            <a:r>
              <a:rPr lang="en-US" sz="2000" dirty="0" err="1" smtClean="0"/>
              <a:t>chng</a:t>
            </a:r>
            <a:r>
              <a:rPr lang="en-US" sz="2000" dirty="0" smtClean="0"/>
              <a:t> Q4 </a:t>
            </a:r>
            <a:r>
              <a:rPr lang="en-US" sz="2000" dirty="0"/>
              <a:t>Q1</a:t>
            </a:r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Visualisasi</a:t>
            </a:r>
            <a:r>
              <a:rPr lang="en-US" dirty="0"/>
              <a:t> total Revolving </a:t>
            </a:r>
            <a:r>
              <a:rPr lang="en-US" dirty="0" err="1"/>
              <a:t>bal</a:t>
            </a:r>
            <a:r>
              <a:rPr lang="en-US" dirty="0"/>
              <a:t>, total trans </a:t>
            </a:r>
            <a:r>
              <a:rPr lang="en-US" dirty="0" err="1"/>
              <a:t>ct</a:t>
            </a:r>
            <a:r>
              <a:rPr lang="en-US" dirty="0"/>
              <a:t>, total trans </a:t>
            </a:r>
            <a:r>
              <a:rPr lang="en-US" dirty="0" err="1"/>
              <a:t>amt</a:t>
            </a:r>
            <a:r>
              <a:rPr lang="en-US" dirty="0"/>
              <a:t>, total </a:t>
            </a:r>
            <a:r>
              <a:rPr lang="en-US" dirty="0" err="1"/>
              <a:t>ct</a:t>
            </a:r>
            <a:r>
              <a:rPr lang="en-US" dirty="0"/>
              <a:t> change Q4 Q1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9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revolving </a:t>
            </a:r>
            <a:r>
              <a:rPr lang="en-US" dirty="0" err="1"/>
              <a:t>bal</a:t>
            </a:r>
            <a:r>
              <a:rPr lang="en-US" dirty="0"/>
              <a:t>, tot trans </a:t>
            </a:r>
            <a:r>
              <a:rPr lang="en-US" dirty="0" err="1"/>
              <a:t>ct</a:t>
            </a:r>
            <a:r>
              <a:rPr lang="en-US" dirty="0"/>
              <a:t>, tot trans </a:t>
            </a:r>
            <a:r>
              <a:rPr lang="en-US" dirty="0" err="1"/>
              <a:t>amt,tot</a:t>
            </a:r>
            <a:r>
              <a:rPr lang="en-US" dirty="0"/>
              <a:t> </a:t>
            </a:r>
            <a:r>
              <a:rPr lang="en-US" dirty="0" err="1"/>
              <a:t>ct</a:t>
            </a:r>
            <a:r>
              <a:rPr lang="en-US" dirty="0"/>
              <a:t> </a:t>
            </a:r>
            <a:r>
              <a:rPr lang="en-US" dirty="0" err="1"/>
              <a:t>chng</a:t>
            </a:r>
            <a:r>
              <a:rPr lang="en-US" dirty="0"/>
              <a:t> Q4 Q1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201108"/>
              </p:ext>
            </p:extLst>
          </p:nvPr>
        </p:nvGraphicFramePr>
        <p:xfrm>
          <a:off x="1070264" y="1714500"/>
          <a:ext cx="7263245" cy="3008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26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7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90" name="Google Shape;1890;p57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 </a:t>
            </a:r>
            <a:endParaRPr dirty="0"/>
          </a:p>
        </p:txBody>
      </p:sp>
      <p:sp>
        <p:nvSpPr>
          <p:cNvPr id="1891" name="Google Shape;1891;p57"/>
          <p:cNvSpPr txBox="1"/>
          <p:nvPr/>
        </p:nvSpPr>
        <p:spPr>
          <a:xfrm>
            <a:off x="4578750" y="3735785"/>
            <a:ext cx="37131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</a:t>
            </a:r>
            <a:r>
              <a:rPr lang="en" sz="1600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raful.bariyah26@gmail.com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1892" name="Google Shape;1892;p57"/>
          <p:cNvCxnSpPr/>
          <p:nvPr/>
        </p:nvCxnSpPr>
        <p:spPr>
          <a:xfrm>
            <a:off x="5421825" y="2811055"/>
            <a:ext cx="19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3" name="Google Shape;1893;p57"/>
          <p:cNvCxnSpPr/>
          <p:nvPr/>
        </p:nvCxnSpPr>
        <p:spPr>
          <a:xfrm>
            <a:off x="5421825" y="3714860"/>
            <a:ext cx="19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5" name="Google Shape;1905;p57"/>
          <p:cNvSpPr/>
          <p:nvPr/>
        </p:nvSpPr>
        <p:spPr>
          <a:xfrm>
            <a:off x="1073853" y="4080982"/>
            <a:ext cx="561955" cy="820749"/>
          </a:xfrm>
          <a:custGeom>
            <a:avLst/>
            <a:gdLst/>
            <a:ahLst/>
            <a:cxnLst/>
            <a:rect l="l" t="t" r="r" b="b"/>
            <a:pathLst>
              <a:path w="11265" h="16452" extrusionOk="0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7"/>
          <p:cNvSpPr/>
          <p:nvPr/>
        </p:nvSpPr>
        <p:spPr>
          <a:xfrm>
            <a:off x="1073255" y="4730146"/>
            <a:ext cx="181831" cy="171663"/>
          </a:xfrm>
          <a:custGeom>
            <a:avLst/>
            <a:gdLst/>
            <a:ahLst/>
            <a:cxnLst/>
            <a:rect l="l" t="t" r="r" b="b"/>
            <a:pathLst>
              <a:path w="3645" h="3441" extrusionOk="0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7"/>
          <p:cNvSpPr/>
          <p:nvPr/>
        </p:nvSpPr>
        <p:spPr>
          <a:xfrm>
            <a:off x="1069713" y="4726554"/>
            <a:ext cx="189513" cy="178847"/>
          </a:xfrm>
          <a:custGeom>
            <a:avLst/>
            <a:gdLst/>
            <a:ahLst/>
            <a:cxnLst/>
            <a:rect l="l" t="t" r="r" b="b"/>
            <a:pathLst>
              <a:path w="3799" h="3585" extrusionOk="0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7"/>
          <p:cNvSpPr/>
          <p:nvPr/>
        </p:nvSpPr>
        <p:spPr>
          <a:xfrm>
            <a:off x="1160005" y="4080982"/>
            <a:ext cx="298213" cy="245895"/>
          </a:xfrm>
          <a:custGeom>
            <a:avLst/>
            <a:gdLst/>
            <a:ahLst/>
            <a:cxnLst/>
            <a:rect l="l" t="t" r="r" b="b"/>
            <a:pathLst>
              <a:path w="5978" h="4929" extrusionOk="0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7"/>
          <p:cNvSpPr/>
          <p:nvPr/>
        </p:nvSpPr>
        <p:spPr>
          <a:xfrm>
            <a:off x="1156413" y="4077390"/>
            <a:ext cx="305346" cy="253678"/>
          </a:xfrm>
          <a:custGeom>
            <a:avLst/>
            <a:gdLst/>
            <a:ahLst/>
            <a:cxnLst/>
            <a:rect l="l" t="t" r="r" b="b"/>
            <a:pathLst>
              <a:path w="6121" h="5085" extrusionOk="0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7"/>
          <p:cNvSpPr/>
          <p:nvPr/>
        </p:nvSpPr>
        <p:spPr>
          <a:xfrm>
            <a:off x="96255" y="3843925"/>
            <a:ext cx="1171898" cy="1294930"/>
          </a:xfrm>
          <a:custGeom>
            <a:avLst/>
            <a:gdLst/>
            <a:ahLst/>
            <a:cxnLst/>
            <a:rect l="l" t="t" r="r" b="b"/>
            <a:pathLst>
              <a:path w="23492" h="25957" extrusionOk="0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7"/>
          <p:cNvSpPr/>
          <p:nvPr/>
        </p:nvSpPr>
        <p:spPr>
          <a:xfrm>
            <a:off x="96255" y="3571507"/>
            <a:ext cx="1171898" cy="573806"/>
          </a:xfrm>
          <a:custGeom>
            <a:avLst/>
            <a:gdLst/>
            <a:ahLst/>
            <a:cxnLst/>
            <a:rect l="l" t="t" r="r" b="b"/>
            <a:pathLst>
              <a:path w="23492" h="11502" extrusionOk="0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7"/>
          <p:cNvSpPr/>
          <p:nvPr/>
        </p:nvSpPr>
        <p:spPr>
          <a:xfrm>
            <a:off x="164548" y="3608165"/>
            <a:ext cx="1035263" cy="471038"/>
          </a:xfrm>
          <a:custGeom>
            <a:avLst/>
            <a:gdLst/>
            <a:ahLst/>
            <a:cxnLst/>
            <a:rect l="l" t="t" r="r" b="b"/>
            <a:pathLst>
              <a:path w="20753" h="9442" extrusionOk="0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7"/>
          <p:cNvSpPr/>
          <p:nvPr/>
        </p:nvSpPr>
        <p:spPr>
          <a:xfrm>
            <a:off x="160956" y="3604573"/>
            <a:ext cx="1042447" cy="478820"/>
          </a:xfrm>
          <a:custGeom>
            <a:avLst/>
            <a:gdLst/>
            <a:ahLst/>
            <a:cxnLst/>
            <a:rect l="l" t="t" r="r" b="b"/>
            <a:pathLst>
              <a:path w="20897" h="9598" extrusionOk="0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7"/>
          <p:cNvSpPr/>
          <p:nvPr/>
        </p:nvSpPr>
        <p:spPr>
          <a:xfrm>
            <a:off x="179413" y="3666930"/>
            <a:ext cx="1020398" cy="412270"/>
          </a:xfrm>
          <a:custGeom>
            <a:avLst/>
            <a:gdLst/>
            <a:ahLst/>
            <a:cxnLst/>
            <a:rect l="l" t="t" r="r" b="b"/>
            <a:pathLst>
              <a:path w="20455" h="8264" extrusionOk="0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7"/>
          <p:cNvSpPr/>
          <p:nvPr/>
        </p:nvSpPr>
        <p:spPr>
          <a:xfrm>
            <a:off x="175822" y="3663388"/>
            <a:ext cx="1027581" cy="420003"/>
          </a:xfrm>
          <a:custGeom>
            <a:avLst/>
            <a:gdLst/>
            <a:ahLst/>
            <a:cxnLst/>
            <a:rect l="l" t="t" r="r" b="b"/>
            <a:pathLst>
              <a:path w="20599" h="8419" extrusionOk="0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7"/>
          <p:cNvSpPr/>
          <p:nvPr/>
        </p:nvSpPr>
        <p:spPr>
          <a:xfrm>
            <a:off x="711588" y="3842778"/>
            <a:ext cx="441931" cy="197804"/>
          </a:xfrm>
          <a:custGeom>
            <a:avLst/>
            <a:gdLst/>
            <a:ahLst/>
            <a:cxnLst/>
            <a:rect l="l" t="t" r="r" b="b"/>
            <a:pathLst>
              <a:path w="8859" h="3965" extrusionOk="0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7"/>
          <p:cNvSpPr/>
          <p:nvPr/>
        </p:nvSpPr>
        <p:spPr>
          <a:xfrm>
            <a:off x="242917" y="3695066"/>
            <a:ext cx="501344" cy="170316"/>
          </a:xfrm>
          <a:custGeom>
            <a:avLst/>
            <a:gdLst/>
            <a:ahLst/>
            <a:cxnLst/>
            <a:rect l="l" t="t" r="r" b="b"/>
            <a:pathLst>
              <a:path w="10050" h="3414" extrusionOk="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7"/>
          <p:cNvSpPr/>
          <p:nvPr/>
        </p:nvSpPr>
        <p:spPr>
          <a:xfrm>
            <a:off x="691384" y="3729836"/>
            <a:ext cx="346302" cy="98727"/>
          </a:xfrm>
          <a:custGeom>
            <a:avLst/>
            <a:gdLst/>
            <a:ahLst/>
            <a:cxnLst/>
            <a:rect l="l" t="t" r="r" b="b"/>
            <a:pathLst>
              <a:path w="6942" h="1979" extrusionOk="0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57"/>
          <p:cNvSpPr/>
          <p:nvPr/>
        </p:nvSpPr>
        <p:spPr>
          <a:xfrm>
            <a:off x="326076" y="3924590"/>
            <a:ext cx="520350" cy="70890"/>
          </a:xfrm>
          <a:custGeom>
            <a:avLst/>
            <a:gdLst/>
            <a:ahLst/>
            <a:cxnLst/>
            <a:rect l="l" t="t" r="r" b="b"/>
            <a:pathLst>
              <a:path w="10431" h="1421" extrusionOk="0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57"/>
          <p:cNvSpPr/>
          <p:nvPr/>
        </p:nvSpPr>
        <p:spPr>
          <a:xfrm>
            <a:off x="801231" y="3880142"/>
            <a:ext cx="191908" cy="65403"/>
          </a:xfrm>
          <a:custGeom>
            <a:avLst/>
            <a:gdLst/>
            <a:ahLst/>
            <a:cxnLst/>
            <a:rect l="l" t="t" r="r" b="b"/>
            <a:pathLst>
              <a:path w="3847" h="1311" extrusionOk="0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7"/>
          <p:cNvSpPr/>
          <p:nvPr/>
        </p:nvSpPr>
        <p:spPr>
          <a:xfrm>
            <a:off x="245910" y="3830655"/>
            <a:ext cx="82011" cy="139835"/>
          </a:xfrm>
          <a:custGeom>
            <a:avLst/>
            <a:gdLst/>
            <a:ahLst/>
            <a:cxnLst/>
            <a:rect l="l" t="t" r="r" b="b"/>
            <a:pathLst>
              <a:path w="1644" h="2803" extrusionOk="0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7"/>
          <p:cNvSpPr/>
          <p:nvPr/>
        </p:nvSpPr>
        <p:spPr>
          <a:xfrm>
            <a:off x="954478" y="3762362"/>
            <a:ext cx="138431" cy="192117"/>
          </a:xfrm>
          <a:custGeom>
            <a:avLst/>
            <a:gdLst/>
            <a:ahLst/>
            <a:cxnLst/>
            <a:rect l="l" t="t" r="r" b="b"/>
            <a:pathLst>
              <a:path w="2775" h="3851" extrusionOk="0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7"/>
          <p:cNvSpPr/>
          <p:nvPr/>
        </p:nvSpPr>
        <p:spPr>
          <a:xfrm>
            <a:off x="417565" y="3788702"/>
            <a:ext cx="275615" cy="73734"/>
          </a:xfrm>
          <a:custGeom>
            <a:avLst/>
            <a:gdLst/>
            <a:ahLst/>
            <a:cxnLst/>
            <a:rect l="l" t="t" r="r" b="b"/>
            <a:pathLst>
              <a:path w="5525" h="1478" extrusionOk="0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57"/>
          <p:cNvSpPr/>
          <p:nvPr/>
        </p:nvSpPr>
        <p:spPr>
          <a:xfrm>
            <a:off x="662251" y="3884183"/>
            <a:ext cx="163373" cy="26939"/>
          </a:xfrm>
          <a:custGeom>
            <a:avLst/>
            <a:gdLst/>
            <a:ahLst/>
            <a:cxnLst/>
            <a:rect l="l" t="t" r="r" b="b"/>
            <a:pathLst>
              <a:path w="3275" h="540" extrusionOk="0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7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7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7"/>
          <p:cNvSpPr/>
          <p:nvPr/>
        </p:nvSpPr>
        <p:spPr>
          <a:xfrm rot="10800000">
            <a:off x="802659" y="173407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7"/>
          <p:cNvSpPr/>
          <p:nvPr/>
        </p:nvSpPr>
        <p:spPr>
          <a:xfrm rot="10800000">
            <a:off x="-203474" y="14097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57"/>
          <p:cNvSpPr/>
          <p:nvPr/>
        </p:nvSpPr>
        <p:spPr>
          <a:xfrm>
            <a:off x="8008082" y="157619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8614179" y="1852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7"/>
          <p:cNvSpPr/>
          <p:nvPr/>
        </p:nvSpPr>
        <p:spPr>
          <a:xfrm>
            <a:off x="7744651" y="58662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57"/>
          <p:cNvSpPr/>
          <p:nvPr/>
        </p:nvSpPr>
        <p:spPr>
          <a:xfrm>
            <a:off x="8614172" y="763861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8750" y="2693975"/>
            <a:ext cx="3837886" cy="113458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3"/>
                </a:solidFill>
              </a:rPr>
              <a:t>Studi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Kasus</a:t>
            </a:r>
            <a:r>
              <a:rPr lang="en-US" sz="3200" dirty="0" smtClean="0">
                <a:solidFill>
                  <a:schemeClr val="accent3"/>
                </a:solidFill>
              </a:rPr>
              <a:t> Kali </a:t>
            </a:r>
            <a:r>
              <a:rPr lang="en-US" sz="3200" dirty="0" err="1" smtClean="0">
                <a:solidFill>
                  <a:schemeClr val="accent3"/>
                </a:solidFill>
              </a:rPr>
              <a:t>ini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menggunakan</a:t>
            </a:r>
            <a:r>
              <a:rPr lang="en-US" sz="3200" dirty="0" smtClean="0">
                <a:solidFill>
                  <a:schemeClr val="accent3"/>
                </a:solidFill>
              </a:rPr>
              <a:t> data “Bank” </a:t>
            </a:r>
            <a:r>
              <a:rPr lang="en-US" sz="3200" dirty="0" err="1" smtClean="0">
                <a:solidFill>
                  <a:schemeClr val="accent3"/>
                </a:solidFill>
              </a:rPr>
              <a:t>dengan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menggunakan</a:t>
            </a:r>
            <a:r>
              <a:rPr lang="en-US" sz="3200" dirty="0" smtClean="0">
                <a:solidFill>
                  <a:schemeClr val="accent3"/>
                </a:solidFill>
              </a:rPr>
              <a:t> Tools Power Pivot in Microsoft Excel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3"/>
                </a:solidFill>
              </a:rPr>
              <a:t>Data </a:t>
            </a:r>
            <a:r>
              <a:rPr lang="en-US" sz="3200" dirty="0" err="1" smtClean="0">
                <a:solidFill>
                  <a:schemeClr val="accent3"/>
                </a:solidFill>
              </a:rPr>
              <a:t>dapat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diunduh</a:t>
            </a:r>
            <a:r>
              <a:rPr lang="en-US" sz="3200" dirty="0" smtClean="0">
                <a:solidFill>
                  <a:schemeClr val="accent3"/>
                </a:solidFill>
              </a:rPr>
              <a:t> </a:t>
            </a:r>
            <a:r>
              <a:rPr lang="en-US" sz="3200" dirty="0" err="1" smtClean="0">
                <a:solidFill>
                  <a:schemeClr val="accent3"/>
                </a:solidFill>
              </a:rPr>
              <a:t>melalui</a:t>
            </a:r>
            <a:r>
              <a:rPr lang="en-US" sz="3200" dirty="0">
                <a:solidFill>
                  <a:schemeClr val="accent3"/>
                </a:solidFill>
              </a:rPr>
              <a:t> : </a:t>
            </a:r>
            <a:r>
              <a:rPr lang="en-US" sz="320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chemeClr val="accent3"/>
                </a:solidFill>
                <a:hlinkClick r:id="rId3"/>
              </a:rPr>
              <a:t>github.com/ekayuniar/StudiKasus_BI/blob/master/bank1.xls</a:t>
            </a:r>
            <a:endParaRPr lang="en-US" sz="3200" dirty="0" smtClean="0">
              <a:solidFill>
                <a:schemeClr val="accent3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3"/>
              </a:solidFill>
            </a:endParaRPr>
          </a:p>
          <a:p>
            <a:pPr marL="0" lvl="0" indent="0">
              <a:buNone/>
            </a:pPr>
            <a:endParaRPr lang="en-US" sz="3200" dirty="0" smtClean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744" name="Google Shape;744;p29"/>
          <p:cNvSpPr txBox="1"/>
          <p:nvPr/>
        </p:nvSpPr>
        <p:spPr>
          <a:xfrm>
            <a:off x="909125" y="4372072"/>
            <a:ext cx="5865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957691" y="1362670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1495091" y="131047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Jumlah Umur</a:t>
            </a:r>
            <a:endParaRPr dirty="0"/>
          </a:p>
        </p:txBody>
      </p:sp>
      <p:sp>
        <p:nvSpPr>
          <p:cNvPr id="752" name="Google Shape;752;p30"/>
          <p:cNvSpPr txBox="1">
            <a:spLocks noGrp="1"/>
          </p:cNvSpPr>
          <p:nvPr>
            <p:ph type="subTitle" idx="1"/>
          </p:nvPr>
        </p:nvSpPr>
        <p:spPr>
          <a:xfrm>
            <a:off x="1495091" y="162187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Visualisasi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umur</a:t>
            </a:r>
            <a:r>
              <a:rPr lang="en-US" sz="1200" dirty="0" smtClean="0"/>
              <a:t> </a:t>
            </a:r>
            <a:r>
              <a:rPr lang="en-US" sz="1200" dirty="0" err="1" smtClean="0"/>
              <a:t>Berdasarkan</a:t>
            </a:r>
            <a:r>
              <a:rPr lang="en-US" sz="1200" dirty="0" smtClean="0"/>
              <a:t> gender</a:t>
            </a:r>
            <a:endParaRPr sz="1200" dirty="0"/>
          </a:p>
        </p:txBody>
      </p:sp>
      <p:sp>
        <p:nvSpPr>
          <p:cNvPr id="753" name="Google Shape;753;p30"/>
          <p:cNvSpPr txBox="1">
            <a:spLocks noGrp="1"/>
          </p:cNvSpPr>
          <p:nvPr>
            <p:ph type="title" idx="3"/>
          </p:nvPr>
        </p:nvSpPr>
        <p:spPr>
          <a:xfrm>
            <a:off x="5655744" y="131047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Total relation count and </a:t>
            </a:r>
            <a:r>
              <a:rPr lang="en-US" dirty="0" err="1" smtClean="0"/>
              <a:t>jumlah</a:t>
            </a:r>
            <a:r>
              <a:rPr lang="en-US" dirty="0" smtClean="0"/>
              <a:t> months on book</a:t>
            </a:r>
            <a:endParaRPr dirty="0"/>
          </a:p>
        </p:txBody>
      </p:sp>
      <p:sp>
        <p:nvSpPr>
          <p:cNvPr id="754" name="Google Shape;754;p30"/>
          <p:cNvSpPr txBox="1">
            <a:spLocks noGrp="1"/>
          </p:cNvSpPr>
          <p:nvPr>
            <p:ph type="subTitle" idx="4"/>
          </p:nvPr>
        </p:nvSpPr>
        <p:spPr>
          <a:xfrm>
            <a:off x="5655744" y="164627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Visualisasi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jumlah</a:t>
            </a:r>
            <a:r>
              <a:rPr lang="en-US" sz="1200" dirty="0" smtClean="0"/>
              <a:t> total relation count and </a:t>
            </a:r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mounths</a:t>
            </a:r>
            <a:r>
              <a:rPr lang="en-US" sz="1200" dirty="0" smtClean="0"/>
              <a:t> on book </a:t>
            </a:r>
            <a:r>
              <a:rPr lang="en-US" sz="1200" dirty="0" err="1" smtClean="0"/>
              <a:t>berdasarkan</a:t>
            </a:r>
            <a:r>
              <a:rPr lang="en-US" sz="1200" dirty="0" smtClean="0"/>
              <a:t> education level</a:t>
            </a:r>
            <a:endParaRPr sz="1200" dirty="0"/>
          </a:p>
        </p:txBody>
      </p:sp>
      <p:sp>
        <p:nvSpPr>
          <p:cNvPr id="755" name="Google Shape;755;p30"/>
          <p:cNvSpPr txBox="1">
            <a:spLocks noGrp="1"/>
          </p:cNvSpPr>
          <p:nvPr>
            <p:ph type="title" idx="5"/>
          </p:nvPr>
        </p:nvSpPr>
        <p:spPr>
          <a:xfrm>
            <a:off x="5142284" y="136185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6"/>
          </p:nvPr>
        </p:nvSpPr>
        <p:spPr>
          <a:xfrm>
            <a:off x="1495091" y="267114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Income Category</a:t>
            </a:r>
            <a:endParaRPr dirty="0"/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7"/>
          </p:nvPr>
        </p:nvSpPr>
        <p:spPr>
          <a:xfrm>
            <a:off x="1495091" y="298255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Visualisasi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jumlah</a:t>
            </a:r>
            <a:r>
              <a:rPr lang="en-US" sz="1200" dirty="0" smtClean="0"/>
              <a:t> income category </a:t>
            </a:r>
            <a:r>
              <a:rPr lang="en-US" sz="1200" dirty="0" err="1" smtClean="0"/>
              <a:t>berdasarkan</a:t>
            </a:r>
            <a:r>
              <a:rPr lang="en-US" sz="1200" dirty="0" smtClean="0"/>
              <a:t> education level</a:t>
            </a:r>
            <a:endParaRPr sz="1200" dirty="0"/>
          </a:p>
        </p:txBody>
      </p:sp>
      <p:sp>
        <p:nvSpPr>
          <p:cNvPr id="758" name="Google Shape;758;p30"/>
          <p:cNvSpPr txBox="1">
            <a:spLocks noGrp="1"/>
          </p:cNvSpPr>
          <p:nvPr>
            <p:ph type="title" idx="8"/>
          </p:nvPr>
        </p:nvSpPr>
        <p:spPr>
          <a:xfrm>
            <a:off x="984741" y="2714291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9"/>
          </p:nvPr>
        </p:nvSpPr>
        <p:spPr>
          <a:xfrm>
            <a:off x="5655744" y="267114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Total revolving bal, tot trans ct, tot trans amt,tot ct chngQ4 Q1</a:t>
            </a:r>
            <a:endParaRPr sz="1400" dirty="0"/>
          </a:p>
        </p:txBody>
      </p:sp>
      <p:sp>
        <p:nvSpPr>
          <p:cNvPr id="760" name="Google Shape;760;p30"/>
          <p:cNvSpPr txBox="1">
            <a:spLocks noGrp="1"/>
          </p:cNvSpPr>
          <p:nvPr>
            <p:ph type="subTitle" idx="13"/>
          </p:nvPr>
        </p:nvSpPr>
        <p:spPr>
          <a:xfrm>
            <a:off x="5655744" y="298255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Visualisasi</a:t>
            </a:r>
            <a:r>
              <a:rPr lang="en-US" sz="1200" dirty="0" smtClean="0"/>
              <a:t> total Revolving </a:t>
            </a:r>
            <a:r>
              <a:rPr lang="en-US" sz="1200" dirty="0" err="1" smtClean="0"/>
              <a:t>bal</a:t>
            </a:r>
            <a:r>
              <a:rPr lang="en-US" sz="1200" dirty="0" smtClean="0"/>
              <a:t>, total trans </a:t>
            </a:r>
            <a:r>
              <a:rPr lang="en-US" sz="1200" dirty="0" err="1" smtClean="0"/>
              <a:t>ct</a:t>
            </a:r>
            <a:r>
              <a:rPr lang="en-US" sz="1200" dirty="0" smtClean="0"/>
              <a:t>, total trans </a:t>
            </a:r>
            <a:r>
              <a:rPr lang="en-US" sz="1200" dirty="0" err="1" smtClean="0"/>
              <a:t>amt</a:t>
            </a:r>
            <a:r>
              <a:rPr lang="en-US" sz="1200" dirty="0" smtClean="0"/>
              <a:t>, total </a:t>
            </a:r>
            <a:r>
              <a:rPr lang="en-US" sz="1200" dirty="0" err="1" smtClean="0"/>
              <a:t>ct</a:t>
            </a:r>
            <a:r>
              <a:rPr lang="en-US" sz="1200" dirty="0" smtClean="0"/>
              <a:t> change Q4 Q1</a:t>
            </a:r>
            <a:endParaRPr sz="1200" dirty="0"/>
          </a:p>
        </p:txBody>
      </p:sp>
      <p:sp>
        <p:nvSpPr>
          <p:cNvPr id="761" name="Google Shape;761;p30"/>
          <p:cNvSpPr txBox="1">
            <a:spLocks noGrp="1"/>
          </p:cNvSpPr>
          <p:nvPr>
            <p:ph type="title" idx="14"/>
          </p:nvPr>
        </p:nvSpPr>
        <p:spPr>
          <a:xfrm>
            <a:off x="5142284" y="272252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15"/>
          </p:nvPr>
        </p:nvSpPr>
        <p:spPr>
          <a:xfrm>
            <a:off x="1495091" y="403182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Card Category</a:t>
            </a:r>
            <a:endParaRPr dirty="0"/>
          </a:p>
        </p:txBody>
      </p:sp>
      <p:sp>
        <p:nvSpPr>
          <p:cNvPr id="763" name="Google Shape;763;p30"/>
          <p:cNvSpPr txBox="1">
            <a:spLocks noGrp="1"/>
          </p:cNvSpPr>
          <p:nvPr>
            <p:ph type="subTitle" idx="16"/>
          </p:nvPr>
        </p:nvSpPr>
        <p:spPr>
          <a:xfrm>
            <a:off x="1495091" y="429127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Visualisasi</a:t>
            </a:r>
            <a:r>
              <a:rPr lang="en-US" sz="1200" dirty="0" smtClean="0"/>
              <a:t> </a:t>
            </a:r>
            <a:r>
              <a:rPr lang="en-US" sz="1200" dirty="0" err="1" smtClean="0"/>
              <a:t>jumlah</a:t>
            </a:r>
            <a:r>
              <a:rPr lang="en-US" sz="1200" dirty="0" smtClean="0"/>
              <a:t> card category </a:t>
            </a:r>
            <a:r>
              <a:rPr lang="en-US" sz="1200" dirty="0" err="1" smtClean="0"/>
              <a:t>berdasarkan</a:t>
            </a:r>
            <a:r>
              <a:rPr lang="en-US" sz="1200" dirty="0" smtClean="0"/>
              <a:t> martial status and income category</a:t>
            </a:r>
            <a:endParaRPr sz="1200" dirty="0"/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 idx="17"/>
          </p:nvPr>
        </p:nvSpPr>
        <p:spPr>
          <a:xfrm>
            <a:off x="984741" y="4074966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832" y="1868926"/>
            <a:ext cx="4836000" cy="1739100"/>
          </a:xfrm>
        </p:spPr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gender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92407"/>
              </p:ext>
            </p:extLst>
          </p:nvPr>
        </p:nvGraphicFramePr>
        <p:xfrm>
          <a:off x="909125" y="1200149"/>
          <a:ext cx="7715330" cy="356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66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Income Category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income category </a:t>
            </a:r>
            <a:r>
              <a:rPr lang="en-US" dirty="0" err="1"/>
              <a:t>berdasarkan</a:t>
            </a:r>
            <a:r>
              <a:rPr lang="en-US" dirty="0"/>
              <a:t> education level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5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Income Category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41824"/>
              </p:ext>
            </p:extLst>
          </p:nvPr>
        </p:nvGraphicFramePr>
        <p:xfrm>
          <a:off x="774550" y="1200149"/>
          <a:ext cx="7829123" cy="3454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11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Card Category</a:t>
            </a:r>
            <a:endParaRPr dirty="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68925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 err="1"/>
              <a:t>Visualisasi</a:t>
            </a:r>
            <a:r>
              <a:rPr lang="en-US" sz="1500" dirty="0"/>
              <a:t> </a:t>
            </a:r>
            <a:r>
              <a:rPr lang="en-US" sz="1500" dirty="0" err="1"/>
              <a:t>jumlah</a:t>
            </a:r>
            <a:r>
              <a:rPr lang="en-US" sz="1500" dirty="0"/>
              <a:t> card category </a:t>
            </a:r>
            <a:r>
              <a:rPr lang="en-US" sz="1500" dirty="0" err="1"/>
              <a:t>berdasarkan</a:t>
            </a:r>
            <a:r>
              <a:rPr lang="en-US" sz="1500" dirty="0"/>
              <a:t> martial status and income category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736125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255</Words>
  <Application>Microsoft Office PowerPoint</Application>
  <PresentationFormat>On-screen Show (16:9)</PresentationFormat>
  <Paragraphs>45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Teko</vt:lpstr>
      <vt:lpstr>Concert One</vt:lpstr>
      <vt:lpstr>Arial</vt:lpstr>
      <vt:lpstr>Baloo 2</vt:lpstr>
      <vt:lpstr>Roboto Condensed Light</vt:lpstr>
      <vt:lpstr>Virtual Campaign by Slidesgo</vt:lpstr>
      <vt:lpstr>Exploration and visualisation data</vt:lpstr>
      <vt:lpstr>PowerPoint Presentation</vt:lpstr>
      <vt:lpstr>01</vt:lpstr>
      <vt:lpstr>Jalankan Project</vt:lpstr>
      <vt:lpstr>Jumlah Umur</vt:lpstr>
      <vt:lpstr>Jumlah Umur</vt:lpstr>
      <vt:lpstr>Jumlah Income Category</vt:lpstr>
      <vt:lpstr>Jumlah Income Category</vt:lpstr>
      <vt:lpstr>Jumlah Card Category</vt:lpstr>
      <vt:lpstr>Jumlah Card Category</vt:lpstr>
      <vt:lpstr>Jumlah Total relation count and jumlah months on book</vt:lpstr>
      <vt:lpstr>Jumlah Total relation count and jumlah months on book</vt:lpstr>
      <vt:lpstr>Total revolving bal, tot trans ct, tot trans amt,tot ct chng Q4 Q1</vt:lpstr>
      <vt:lpstr>Total revolving bal, tot trans ct, tot trans amt,tot ct chng Q4 Q1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and visualisation data</dc:title>
  <dc:creator>I'roful Bariyah</dc:creator>
  <cp:lastModifiedBy>I'roful Bariyah</cp:lastModifiedBy>
  <cp:revision>6</cp:revision>
  <dcterms:modified xsi:type="dcterms:W3CDTF">2020-12-24T05:20:17Z</dcterms:modified>
</cp:coreProperties>
</file>