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8"/>
  </p:notesMasterIdLst>
  <p:handoutMasterIdLst>
    <p:handoutMasterId r:id="rId29"/>
  </p:handoutMasterIdLst>
  <p:sldIdLst>
    <p:sldId id="277" r:id="rId5"/>
    <p:sldId id="285" r:id="rId6"/>
    <p:sldId id="269" r:id="rId7"/>
    <p:sldId id="279" r:id="rId8"/>
    <p:sldId id="299" r:id="rId9"/>
    <p:sldId id="300" r:id="rId10"/>
    <p:sldId id="266" r:id="rId11"/>
    <p:sldId id="303" r:id="rId12"/>
    <p:sldId id="270" r:id="rId13"/>
    <p:sldId id="290" r:id="rId14"/>
    <p:sldId id="278" r:id="rId15"/>
    <p:sldId id="294" r:id="rId16"/>
    <p:sldId id="296" r:id="rId17"/>
    <p:sldId id="295" r:id="rId18"/>
    <p:sldId id="297" r:id="rId19"/>
    <p:sldId id="298" r:id="rId20"/>
    <p:sldId id="280" r:id="rId21"/>
    <p:sldId id="301" r:id="rId22"/>
    <p:sldId id="302" r:id="rId23"/>
    <p:sldId id="304" r:id="rId24"/>
    <p:sldId id="305" r:id="rId25"/>
    <p:sldId id="283"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7949" autoAdjust="0"/>
  </p:normalViewPr>
  <p:slideViewPr>
    <p:cSldViewPr snapToGrid="0" showGuides="1">
      <p:cViewPr varScale="1">
        <p:scale>
          <a:sx n="68" d="100"/>
          <a:sy n="68" d="100"/>
        </p:scale>
        <p:origin x="531" y="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3552" y="-2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7/15/2019</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7/15/2019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23</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949862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9651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351026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190642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69087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19</a:t>
            </a:fld>
            <a:endParaRPr lang="en-US"/>
          </a:p>
        </p:txBody>
      </p:sp>
    </p:spTree>
    <p:extLst>
      <p:ext uri="{BB962C8B-B14F-4D97-AF65-F5344CB8AC3E}">
        <p14:creationId xmlns:p14="http://schemas.microsoft.com/office/powerpoint/2010/main" val="3454151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Project 1</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0812" y="728546"/>
            <a:ext cx="5371206" cy="51779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40189" y="5906494"/>
            <a:ext cx="1646961" cy="737445"/>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dirty="0"/>
              <a:t>Click to edit Master title style</a:t>
            </a:r>
          </a:p>
        </p:txBody>
      </p:sp>
      <p:pic>
        <p:nvPicPr>
          <p:cNvPr id="12" name="Picture 11">
            <a:extLst>
              <a:ext uri="{FF2B5EF4-FFF2-40B4-BE49-F238E27FC236}">
                <a16:creationId xmlns:a16="http://schemas.microsoft.com/office/drawing/2014/main" id="{543C5A78-E3EC-4406-940C-27114240C44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dirty="0"/>
              <a:t>Click to edit Master title style</a:t>
            </a:r>
          </a:p>
        </p:txBody>
      </p:sp>
      <p:sp>
        <p:nvSpPr>
          <p:cNvPr id="3" name="Content Placeholder 2">
            <a:extLst>
              <a:ext uri="{FF2B5EF4-FFF2-40B4-BE49-F238E27FC236}">
                <a16:creationId xmlns:a16="http://schemas.microsoft.com/office/drawing/2014/main" id="{C9B4C264-92EC-4EE7-80BA-88A51D257415}"/>
              </a:ext>
            </a:extLst>
          </p:cNvPr>
          <p:cNvSpPr>
            <a:spLocks noGrp="1"/>
          </p:cNvSpPr>
          <p:nvPr>
            <p:ph sz="quarter" idx="12"/>
          </p:nvPr>
        </p:nvSpPr>
        <p:spPr>
          <a:xfrm>
            <a:off x="10206038" y="782638"/>
            <a:ext cx="46037" cy="46037"/>
          </a:xfrm>
        </p:spPr>
        <p:txBody>
          <a:bodyPr/>
          <a:lstStyle/>
          <a:p>
            <a:pPr lvl="0"/>
            <a:endParaRPr lang="en-CA" dirty="0"/>
          </a:p>
        </p:txBody>
      </p:sp>
      <p:pic>
        <p:nvPicPr>
          <p:cNvPr id="17" name="Picture 16">
            <a:extLst>
              <a:ext uri="{FF2B5EF4-FFF2-40B4-BE49-F238E27FC236}">
                <a16:creationId xmlns:a16="http://schemas.microsoft.com/office/drawing/2014/main" id="{244CF795-80C3-49AC-AA21-45DF78FBD4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2F4EE3B-9130-4362-B782-58508BAB23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11" name="Picture 10">
            <a:extLst>
              <a:ext uri="{FF2B5EF4-FFF2-40B4-BE49-F238E27FC236}">
                <a16:creationId xmlns:a16="http://schemas.microsoft.com/office/drawing/2014/main" id="{51381606-4A81-4E89-8DAD-3FEA5D27BC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12" name="Picture 11">
            <a:extLst>
              <a:ext uri="{FF2B5EF4-FFF2-40B4-BE49-F238E27FC236}">
                <a16:creationId xmlns:a16="http://schemas.microsoft.com/office/drawing/2014/main" id="{480C9828-AF4F-4D8D-851A-0E8E8FD068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1" name="Picture 20">
            <a:extLst>
              <a:ext uri="{FF2B5EF4-FFF2-40B4-BE49-F238E27FC236}">
                <a16:creationId xmlns:a16="http://schemas.microsoft.com/office/drawing/2014/main" id="{8D6CC068-BC42-4FE4-9FC8-0C507A841A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pic>
        <p:nvPicPr>
          <p:cNvPr id="8" name="Picture 7">
            <a:extLst>
              <a:ext uri="{FF2B5EF4-FFF2-40B4-BE49-F238E27FC236}">
                <a16:creationId xmlns:a16="http://schemas.microsoft.com/office/drawing/2014/main" id="{1F4A065D-AC30-45FE-8BE3-5689AA9945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7A52B151-B966-471E-B817-DC5DF24A3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794" y="6025306"/>
            <a:ext cx="1646961" cy="737445"/>
          </a:xfrm>
          <a:prstGeom prst="rect">
            <a:avLst/>
          </a:prstGeom>
        </p:spPr>
      </p:pic>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pic>
        <p:nvPicPr>
          <p:cNvPr id="8" name="Picture 7">
            <a:extLst>
              <a:ext uri="{FF2B5EF4-FFF2-40B4-BE49-F238E27FC236}">
                <a16:creationId xmlns:a16="http://schemas.microsoft.com/office/drawing/2014/main" id="{C703702D-2733-4DEC-A40A-D30996D598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794" y="6025306"/>
            <a:ext cx="1646961" cy="737445"/>
          </a:xfrm>
          <a:prstGeom prst="rect">
            <a:avLst/>
          </a:prstGeom>
        </p:spPr>
      </p:pic>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pic>
        <p:nvPicPr>
          <p:cNvPr id="10" name="Picture 9">
            <a:extLst>
              <a:ext uri="{FF2B5EF4-FFF2-40B4-BE49-F238E27FC236}">
                <a16:creationId xmlns:a16="http://schemas.microsoft.com/office/drawing/2014/main" id="{E17F3B93-F1B1-4805-8421-EA8BF6009B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794" y="6025306"/>
            <a:ext cx="1646961" cy="737445"/>
          </a:xfrm>
          <a:prstGeom prst="rect">
            <a:avLst/>
          </a:prstGeom>
        </p:spPr>
      </p:pic>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794" y="6025306"/>
            <a:ext cx="1646961" cy="737445"/>
          </a:xfrm>
          <a:prstGeom prst="rect">
            <a:avLst/>
          </a:prstGeom>
        </p:spPr>
      </p:pic>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9D136610-3A42-4230-B2B5-D59E9D528D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984" y="6263693"/>
            <a:ext cx="1646961" cy="384091"/>
          </a:xfrm>
          <a:prstGeom prst="rect">
            <a:avLst/>
          </a:prstGeom>
        </p:spPr>
      </p:pic>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pic>
        <p:nvPicPr>
          <p:cNvPr id="39" name="Picture 3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794" y="6025306"/>
            <a:ext cx="1646961" cy="737445"/>
          </a:xfrm>
          <a:prstGeom prst="rect">
            <a:avLst/>
          </a:prstGeom>
        </p:spPr>
      </p:pic>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7/15/2019</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services.arcgis.com/S9th0jAJ7bqgIRjw/arcgis/rest/services/MCI_2014_to_2018/FeatureServer/0/query?where=1%3D1&amp;outFields=*&amp;outSR=4326&amp;f=geojson" TargetMode="External"/><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www.toronto.ca/city-government/data-research-maps/open-data/open-data-catalogue/#0dcc4b06-b0e8-3db3-80d0-a10aed2a0312" TargetMode="External"/><Relationship Id="rId5" Type="http://schemas.openxmlformats.org/officeDocument/2006/relationships/hyperlink" Target="https://represent.opennorth.ca/boundaries/?contains=45.524,-73.596" TargetMode="External"/><Relationship Id="rId4" Type="http://schemas.openxmlformats.org/officeDocument/2006/relationships/hyperlink" Target="http://data.torontopolice.on.ca/datasets/mci-2014-to-201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MAJOR CRIME INDICATORS (mci) - TORONTO</a:t>
            </a:r>
          </a:p>
        </p:txBody>
      </p:sp>
      <p:sp>
        <p:nvSpPr>
          <p:cNvPr id="3" name="Subtitle 2"/>
          <p:cNvSpPr>
            <a:spLocks noGrp="1"/>
          </p:cNvSpPr>
          <p:nvPr>
            <p:ph type="subTitle" idx="1"/>
          </p:nvPr>
        </p:nvSpPr>
        <p:spPr/>
        <p:txBody>
          <a:bodyPr/>
          <a:lstStyle/>
          <a:p>
            <a:r>
              <a:rPr lang="en-US" dirty="0"/>
              <a:t>Project 1 – Analysis by category in Toronto from 2014 to 2018</a:t>
            </a:r>
          </a:p>
          <a:p>
            <a:br>
              <a:rPr lang="en-US" dirty="0"/>
            </a:br>
            <a:endParaRPr lang="en-US" dirty="0"/>
          </a:p>
          <a:p>
            <a:pPr marL="285750" indent="-285750">
              <a:buFontTx/>
              <a:buChar char="-"/>
            </a:pPr>
            <a:r>
              <a:rPr lang="en-US" dirty="0"/>
              <a:t>Rakesh KUMAR</a:t>
            </a:r>
          </a:p>
          <a:p>
            <a:pPr marL="285750" indent="-285750">
              <a:buFontTx/>
              <a:buChar char="-"/>
            </a:pPr>
            <a:r>
              <a:rPr lang="en-US" dirty="0" err="1"/>
              <a:t>Iraldo</a:t>
            </a:r>
            <a:r>
              <a:rPr lang="en-US" dirty="0"/>
              <a:t> Gomez</a:t>
            </a:r>
          </a:p>
          <a:p>
            <a:pPr marL="285750" indent="-285750">
              <a:buFontTx/>
              <a:buChar char="-"/>
            </a:pPr>
            <a:r>
              <a:rPr lang="en-US" dirty="0"/>
              <a:t>Daniel barrantes</a:t>
            </a: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789" b="14789"/>
          <a:stretch>
            <a:fillRect/>
          </a:stretch>
        </p:blipFill>
        <p:spPr/>
      </p:pic>
    </p:spTree>
    <p:extLst>
      <p:ext uri="{BB962C8B-B14F-4D97-AF65-F5344CB8AC3E}">
        <p14:creationId xmlns:p14="http://schemas.microsoft.com/office/powerpoint/2010/main" val="250003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fontAlgn="base"/>
            <a:r>
              <a:rPr lang="en-US" dirty="0"/>
              <a:t>Household median income </a:t>
            </a:r>
          </a:p>
          <a:p>
            <a:pPr fontAlgn="base"/>
            <a:endParaRPr lang="en-US" dirty="0"/>
          </a:p>
        </p:txBody>
      </p:sp>
      <p:sp>
        <p:nvSpPr>
          <p:cNvPr id="5" name="Title 4"/>
          <p:cNvSpPr>
            <a:spLocks noGrp="1"/>
          </p:cNvSpPr>
          <p:nvPr>
            <p:ph type="title"/>
          </p:nvPr>
        </p:nvSpPr>
        <p:spPr/>
        <p:txBody>
          <a:bodyPr/>
          <a:lstStyle/>
          <a:p>
            <a:r>
              <a:rPr lang="en-CA" dirty="0"/>
              <a:t>Data Analysis</a:t>
            </a:r>
            <a:endParaRPr lang="en-US" dirty="0"/>
          </a:p>
        </p:txBody>
      </p:sp>
      <p:pic>
        <p:nvPicPr>
          <p:cNvPr id="3" name="Picture 2" descr="A screenshot of a cell phone&#10;&#10;Description automatically generated">
            <a:extLst>
              <a:ext uri="{FF2B5EF4-FFF2-40B4-BE49-F238E27FC236}">
                <a16:creationId xmlns:a16="http://schemas.microsoft.com/office/drawing/2014/main" id="{42536729-66D7-46FB-B91B-C780A1B84544}"/>
              </a:ext>
            </a:extLst>
          </p:cNvPr>
          <p:cNvPicPr>
            <a:picLocks noChangeAspect="1"/>
          </p:cNvPicPr>
          <p:nvPr/>
        </p:nvPicPr>
        <p:blipFill>
          <a:blip r:embed="rId2"/>
          <a:stretch>
            <a:fillRect/>
          </a:stretch>
        </p:blipFill>
        <p:spPr>
          <a:xfrm>
            <a:off x="0" y="2337867"/>
            <a:ext cx="11041957" cy="3931668"/>
          </a:xfrm>
          <a:prstGeom prst="rect">
            <a:avLst/>
          </a:prstGeom>
        </p:spPr>
      </p:pic>
    </p:spTree>
    <p:extLst>
      <p:ext uri="{BB962C8B-B14F-4D97-AF65-F5344CB8AC3E}">
        <p14:creationId xmlns:p14="http://schemas.microsoft.com/office/powerpoint/2010/main" val="252728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300755" y="334922"/>
            <a:ext cx="4786075" cy="5538462"/>
          </a:xfrm>
        </p:spPr>
        <p:txBody>
          <a:bodyPr/>
          <a:lstStyle/>
          <a:p>
            <a:pPr marL="0" indent="0">
              <a:buNone/>
            </a:pPr>
            <a:r>
              <a:rPr lang="en-US" sz="1800" dirty="0"/>
              <a:t>The lower end of the household median income shows I higher concentration of all MCI.</a:t>
            </a:r>
          </a:p>
          <a:p>
            <a:pPr marL="0" indent="0">
              <a:buNone/>
            </a:pPr>
            <a:r>
              <a:rPr lang="en-US" sz="1800" dirty="0"/>
              <a:t>We performed the </a:t>
            </a:r>
            <a:r>
              <a:rPr lang="en-US" sz="1800" dirty="0" err="1"/>
              <a:t>Anova</a:t>
            </a:r>
            <a:r>
              <a:rPr lang="en-US" sz="1800" dirty="0"/>
              <a:t> test on the data with the following results:</a:t>
            </a:r>
          </a:p>
          <a:p>
            <a:pPr marL="0" indent="0">
              <a:buNone/>
            </a:pPr>
            <a:r>
              <a:rPr lang="en-US" sz="1800" dirty="0" err="1"/>
              <a:t>F_onewayResult</a:t>
            </a:r>
            <a:r>
              <a:rPr lang="en-US" sz="1800" dirty="0"/>
              <a:t>(statistic=58.37610293629495, </a:t>
            </a:r>
            <a:r>
              <a:rPr lang="en-US" sz="1800" dirty="0" err="1"/>
              <a:t>pvalue</a:t>
            </a:r>
            <a:r>
              <a:rPr lang="en-US" sz="1800" dirty="0"/>
              <a:t>=2.6781825793278318e-33)</a:t>
            </a:r>
          </a:p>
          <a:p>
            <a:pPr marL="0" indent="0">
              <a:buNone/>
            </a:pPr>
            <a:endParaRPr lang="en-US" sz="1800" dirty="0"/>
          </a:p>
          <a:p>
            <a:pPr marL="0" indent="0">
              <a:buNone/>
            </a:pPr>
            <a:r>
              <a:rPr lang="en-US" sz="1800" dirty="0"/>
              <a:t>P-value ≤ 0.05:  we reject the null hypothesis and conclude that the household median income is statistically significant to the crime occurrences.</a:t>
            </a:r>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Tree>
    <p:extLst>
      <p:ext uri="{BB962C8B-B14F-4D97-AF65-F5344CB8AC3E}">
        <p14:creationId xmlns:p14="http://schemas.microsoft.com/office/powerpoint/2010/main" val="357329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fontAlgn="base"/>
            <a:r>
              <a:rPr lang="en-US" dirty="0"/>
              <a:t>Household median income </a:t>
            </a:r>
          </a:p>
          <a:p>
            <a:pPr fontAlgn="base"/>
            <a:endParaRPr lang="en-US" dirty="0"/>
          </a:p>
        </p:txBody>
      </p:sp>
      <p:sp>
        <p:nvSpPr>
          <p:cNvPr id="5" name="Title 4"/>
          <p:cNvSpPr>
            <a:spLocks noGrp="1"/>
          </p:cNvSpPr>
          <p:nvPr>
            <p:ph type="title"/>
          </p:nvPr>
        </p:nvSpPr>
        <p:spPr/>
        <p:txBody>
          <a:bodyPr/>
          <a:lstStyle/>
          <a:p>
            <a:r>
              <a:rPr lang="en-CA" dirty="0"/>
              <a:t>Data Analysis</a:t>
            </a:r>
            <a:endParaRPr lang="en-US" dirty="0"/>
          </a:p>
        </p:txBody>
      </p:sp>
      <p:pic>
        <p:nvPicPr>
          <p:cNvPr id="4" name="Picture 3" descr="A close up of a map&#10;&#10;Description automatically generated">
            <a:extLst>
              <a:ext uri="{FF2B5EF4-FFF2-40B4-BE49-F238E27FC236}">
                <a16:creationId xmlns:a16="http://schemas.microsoft.com/office/drawing/2014/main" id="{D08224F8-41DD-464C-AC82-09FE12BC0F0E}"/>
              </a:ext>
            </a:extLst>
          </p:cNvPr>
          <p:cNvPicPr>
            <a:picLocks noChangeAspect="1"/>
          </p:cNvPicPr>
          <p:nvPr/>
        </p:nvPicPr>
        <p:blipFill>
          <a:blip r:embed="rId2"/>
          <a:stretch>
            <a:fillRect/>
          </a:stretch>
        </p:blipFill>
        <p:spPr>
          <a:xfrm>
            <a:off x="6501800" y="2407494"/>
            <a:ext cx="5531396" cy="3658433"/>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04C743F4-590C-42D7-BC28-FCF515617763}"/>
              </a:ext>
            </a:extLst>
          </p:cNvPr>
          <p:cNvPicPr>
            <a:picLocks noChangeAspect="1"/>
          </p:cNvPicPr>
          <p:nvPr/>
        </p:nvPicPr>
        <p:blipFill>
          <a:blip r:embed="rId3"/>
          <a:stretch>
            <a:fillRect/>
          </a:stretch>
        </p:blipFill>
        <p:spPr>
          <a:xfrm>
            <a:off x="447218" y="2172077"/>
            <a:ext cx="5968949" cy="3658433"/>
          </a:xfrm>
          <a:prstGeom prst="rect">
            <a:avLst/>
          </a:prstGeom>
        </p:spPr>
      </p:pic>
    </p:spTree>
    <p:extLst>
      <p:ext uri="{BB962C8B-B14F-4D97-AF65-F5344CB8AC3E}">
        <p14:creationId xmlns:p14="http://schemas.microsoft.com/office/powerpoint/2010/main" val="110737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5938" y="808892"/>
            <a:ext cx="10837862" cy="5368071"/>
          </a:xfrm>
        </p:spPr>
        <p:txBody>
          <a:bodyPr>
            <a:normAutofit fontScale="92500" lnSpcReduction="10000"/>
          </a:bodyPr>
          <a:lstStyle/>
          <a:p>
            <a:pPr fontAlgn="base"/>
            <a:r>
              <a:rPr lang="en-US" dirty="0"/>
              <a:t>In order to produce a smoother version of this plot we used moving averages:</a:t>
            </a:r>
          </a:p>
          <a:p>
            <a:pPr marL="0" indent="0" fontAlgn="base">
              <a:buNone/>
            </a:pPr>
            <a:r>
              <a:rPr lang="en-US" dirty="0"/>
              <a:t>def </a:t>
            </a:r>
            <a:r>
              <a:rPr lang="en-US" dirty="0" err="1"/>
              <a:t>expmovingaverage</a:t>
            </a:r>
            <a:r>
              <a:rPr lang="en-US" dirty="0"/>
              <a:t>(values, window):</a:t>
            </a:r>
          </a:p>
          <a:p>
            <a:pPr marL="0" indent="0" fontAlgn="base">
              <a:buNone/>
            </a:pPr>
            <a:r>
              <a:rPr lang="en-US" dirty="0"/>
              <a:t>    weights = </a:t>
            </a:r>
            <a:r>
              <a:rPr lang="en-US" dirty="0" err="1"/>
              <a:t>np.exp</a:t>
            </a:r>
            <a:r>
              <a:rPr lang="en-US" dirty="0"/>
              <a:t>(</a:t>
            </a:r>
            <a:r>
              <a:rPr lang="en-US" dirty="0" err="1"/>
              <a:t>np.linspace</a:t>
            </a:r>
            <a:r>
              <a:rPr lang="en-US" dirty="0"/>
              <a:t>(-1.,0.,window))</a:t>
            </a:r>
          </a:p>
          <a:p>
            <a:pPr marL="0" indent="0" fontAlgn="base">
              <a:buNone/>
            </a:pPr>
            <a:r>
              <a:rPr lang="en-US" dirty="0"/>
              <a:t>    weights /= </a:t>
            </a:r>
            <a:r>
              <a:rPr lang="en-US" dirty="0" err="1"/>
              <a:t>weights.sum</a:t>
            </a:r>
            <a:r>
              <a:rPr lang="en-US" dirty="0"/>
              <a:t>()</a:t>
            </a:r>
          </a:p>
          <a:p>
            <a:pPr marL="0" indent="0" fontAlgn="base">
              <a:buNone/>
            </a:pPr>
            <a:r>
              <a:rPr lang="en-US" dirty="0"/>
              <a:t>    a = </a:t>
            </a:r>
            <a:r>
              <a:rPr lang="en-US" dirty="0" err="1"/>
              <a:t>np.convolve</a:t>
            </a:r>
            <a:r>
              <a:rPr lang="en-US" dirty="0"/>
              <a:t>(values, weights)[:</a:t>
            </a:r>
            <a:r>
              <a:rPr lang="en-US" dirty="0" err="1"/>
              <a:t>len</a:t>
            </a:r>
            <a:r>
              <a:rPr lang="en-US" dirty="0"/>
              <a:t>(values)]</a:t>
            </a:r>
          </a:p>
          <a:p>
            <a:pPr marL="0" indent="0" fontAlgn="base">
              <a:buNone/>
            </a:pPr>
            <a:r>
              <a:rPr lang="en-US" dirty="0"/>
              <a:t>    a[:window] = a[window]</a:t>
            </a:r>
          </a:p>
          <a:p>
            <a:pPr marL="0" indent="0" fontAlgn="base">
              <a:buNone/>
            </a:pPr>
            <a:r>
              <a:rPr lang="en-US" dirty="0"/>
              <a:t>    return(a)</a:t>
            </a:r>
          </a:p>
          <a:p>
            <a:pPr marL="0" indent="0" fontAlgn="base">
              <a:buNone/>
            </a:pPr>
            <a:r>
              <a:rPr lang="en-US" dirty="0"/>
              <a:t>for </a:t>
            </a:r>
            <a:r>
              <a:rPr lang="en-US" dirty="0" err="1"/>
              <a:t>i</a:t>
            </a:r>
            <a:r>
              <a:rPr lang="en-US" dirty="0"/>
              <a:t> in range(</a:t>
            </a:r>
            <a:r>
              <a:rPr lang="en-US" dirty="0" err="1"/>
              <a:t>len</a:t>
            </a:r>
            <a:r>
              <a:rPr lang="en-US" dirty="0"/>
              <a:t>(</a:t>
            </a:r>
            <a:r>
              <a:rPr lang="en-US" dirty="0" err="1"/>
              <a:t>MCI_df_Groupby_ward_pivot</a:t>
            </a:r>
            <a:r>
              <a:rPr lang="en-US" dirty="0"/>
              <a:t>)):</a:t>
            </a:r>
          </a:p>
          <a:p>
            <a:pPr marL="0" indent="0" fontAlgn="base">
              <a:buNone/>
            </a:pPr>
            <a:r>
              <a:rPr lang="en-US" dirty="0"/>
              <a:t>   mci = [k for k in </a:t>
            </a:r>
            <a:r>
              <a:rPr lang="en-US" dirty="0" err="1"/>
              <a:t>MCI_df_Groupby_ward_pivot.columns</a:t>
            </a:r>
            <a:r>
              <a:rPr lang="en-US" dirty="0"/>
              <a:t>],[</a:t>
            </a:r>
            <a:r>
              <a:rPr lang="en-US" dirty="0" err="1"/>
              <a:t>MCI_df_Groupby_ward_pivot</a:t>
            </a:r>
            <a:r>
              <a:rPr lang="en-US" dirty="0"/>
              <a:t>[y].</a:t>
            </a:r>
            <a:r>
              <a:rPr lang="en-US" dirty="0" err="1"/>
              <a:t>iloc</a:t>
            </a:r>
            <a:r>
              <a:rPr lang="en-US" dirty="0"/>
              <a:t>[</a:t>
            </a:r>
            <a:r>
              <a:rPr lang="en-US" dirty="0" err="1"/>
              <a:t>i</a:t>
            </a:r>
            <a:r>
              <a:rPr lang="en-US" dirty="0"/>
              <a:t>] for y in </a:t>
            </a:r>
            <a:r>
              <a:rPr lang="en-US" dirty="0" err="1"/>
              <a:t>MCI_df_Groupby_ward_pivot.columns</a:t>
            </a:r>
            <a:r>
              <a:rPr lang="en-US" dirty="0"/>
              <a:t>]</a:t>
            </a:r>
          </a:p>
          <a:p>
            <a:pPr marL="0" indent="0" fontAlgn="base">
              <a:buNone/>
            </a:pPr>
            <a:r>
              <a:rPr lang="en-US" dirty="0"/>
              <a:t>   </a:t>
            </a:r>
            <a:r>
              <a:rPr lang="en-US" dirty="0" err="1"/>
              <a:t>plt.plot</a:t>
            </a:r>
            <a:r>
              <a:rPr lang="en-US" dirty="0"/>
              <a:t>(</a:t>
            </a:r>
            <a:r>
              <a:rPr lang="en-US" dirty="0" err="1"/>
              <a:t>expmovingaverage</a:t>
            </a:r>
            <a:r>
              <a:rPr lang="en-US" dirty="0"/>
              <a:t>(mci[0], 4),</a:t>
            </a:r>
            <a:r>
              <a:rPr lang="en-US" dirty="0" err="1"/>
              <a:t>expmovingaverage</a:t>
            </a:r>
            <a:r>
              <a:rPr lang="en-US" dirty="0"/>
              <a:t>(mci[1], 4))</a:t>
            </a:r>
          </a:p>
        </p:txBody>
      </p:sp>
    </p:spTree>
    <p:extLst>
      <p:ext uri="{BB962C8B-B14F-4D97-AF65-F5344CB8AC3E}">
        <p14:creationId xmlns:p14="http://schemas.microsoft.com/office/powerpoint/2010/main" val="112258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fontAlgn="base"/>
            <a:r>
              <a:rPr lang="en-US" dirty="0"/>
              <a:t>Day of the week</a:t>
            </a:r>
          </a:p>
          <a:p>
            <a:pPr fontAlgn="base"/>
            <a:endParaRPr lang="en-US" dirty="0"/>
          </a:p>
        </p:txBody>
      </p:sp>
      <p:sp>
        <p:nvSpPr>
          <p:cNvPr id="5" name="Title 4"/>
          <p:cNvSpPr>
            <a:spLocks noGrp="1"/>
          </p:cNvSpPr>
          <p:nvPr>
            <p:ph type="title"/>
          </p:nvPr>
        </p:nvSpPr>
        <p:spPr/>
        <p:txBody>
          <a:bodyPr/>
          <a:lstStyle/>
          <a:p>
            <a:r>
              <a:rPr lang="en-CA" dirty="0"/>
              <a:t>Data Analysis</a:t>
            </a:r>
            <a:endParaRPr lang="en-US" dirty="0"/>
          </a:p>
        </p:txBody>
      </p:sp>
      <p:pic>
        <p:nvPicPr>
          <p:cNvPr id="3" name="Picture 2">
            <a:extLst>
              <a:ext uri="{FF2B5EF4-FFF2-40B4-BE49-F238E27FC236}">
                <a16:creationId xmlns:a16="http://schemas.microsoft.com/office/drawing/2014/main" id="{7AF2044C-772C-4DF5-85E2-4BFBAEAD24CD}"/>
              </a:ext>
            </a:extLst>
          </p:cNvPr>
          <p:cNvPicPr>
            <a:picLocks noChangeAspect="1"/>
          </p:cNvPicPr>
          <p:nvPr/>
        </p:nvPicPr>
        <p:blipFill>
          <a:blip r:embed="rId2"/>
          <a:stretch>
            <a:fillRect/>
          </a:stretch>
        </p:blipFill>
        <p:spPr>
          <a:xfrm>
            <a:off x="3612135" y="960504"/>
            <a:ext cx="8159804" cy="5332719"/>
          </a:xfrm>
          <a:prstGeom prst="rect">
            <a:avLst/>
          </a:prstGeom>
        </p:spPr>
      </p:pic>
    </p:spTree>
    <p:extLst>
      <p:ext uri="{BB962C8B-B14F-4D97-AF65-F5344CB8AC3E}">
        <p14:creationId xmlns:p14="http://schemas.microsoft.com/office/powerpoint/2010/main" val="292583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300755" y="334922"/>
            <a:ext cx="4786075" cy="5538462"/>
          </a:xfrm>
        </p:spPr>
        <p:txBody>
          <a:bodyPr/>
          <a:lstStyle/>
          <a:p>
            <a:pPr marL="0" indent="0">
              <a:buNone/>
            </a:pPr>
            <a:r>
              <a:rPr lang="en-US" sz="1800" dirty="0"/>
              <a:t>The data shows that there is a relationship between day of week and crime occurrence.</a:t>
            </a:r>
          </a:p>
          <a:p>
            <a:pPr marL="0" indent="0">
              <a:buNone/>
            </a:pPr>
            <a:r>
              <a:rPr lang="en-US" sz="1800" dirty="0"/>
              <a:t>We performed the </a:t>
            </a:r>
            <a:r>
              <a:rPr lang="en-US" sz="1800" dirty="0" err="1"/>
              <a:t>Anova</a:t>
            </a:r>
            <a:r>
              <a:rPr lang="en-US" sz="1800" dirty="0"/>
              <a:t> test to compare all 5 MCI across the seven days of the week </a:t>
            </a:r>
          </a:p>
          <a:p>
            <a:pPr marL="0" indent="0">
              <a:buNone/>
            </a:pPr>
            <a:endParaRPr lang="en-US" sz="1800" dirty="0"/>
          </a:p>
          <a:p>
            <a:pPr marL="0" indent="0">
              <a:buNone/>
            </a:pPr>
            <a:r>
              <a:rPr lang="en-US" sz="1800" dirty="0" err="1"/>
              <a:t>F_onewayResult</a:t>
            </a:r>
            <a:r>
              <a:rPr lang="en-US" sz="1800" dirty="0"/>
              <a:t>(statistic=466.9972184056322, </a:t>
            </a:r>
            <a:r>
              <a:rPr lang="en-US" sz="1800" dirty="0" err="1"/>
              <a:t>pvalue</a:t>
            </a:r>
            <a:r>
              <a:rPr lang="en-US" sz="1800" dirty="0"/>
              <a:t>=1.5137362091572156e-26)</a:t>
            </a:r>
          </a:p>
          <a:p>
            <a:pPr marL="0" indent="0">
              <a:buNone/>
            </a:pPr>
            <a:r>
              <a:rPr lang="en-US" sz="1800" dirty="0"/>
              <a:t>The p-value is lower the 0.05 hence we can reject the NULL hypothesis. The relationship between crime and day of week is statistically significant.</a:t>
            </a:r>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15</a:t>
            </a:fld>
            <a:endParaRPr lang="en-US" dirty="0"/>
          </a:p>
        </p:txBody>
      </p:sp>
    </p:spTree>
    <p:extLst>
      <p:ext uri="{BB962C8B-B14F-4D97-AF65-F5344CB8AC3E}">
        <p14:creationId xmlns:p14="http://schemas.microsoft.com/office/powerpoint/2010/main" val="366322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fontAlgn="base"/>
            <a:r>
              <a:rPr lang="en-US" dirty="0"/>
              <a:t>Time of day</a:t>
            </a:r>
          </a:p>
          <a:p>
            <a:pPr fontAlgn="base"/>
            <a:endParaRPr lang="en-US" dirty="0"/>
          </a:p>
        </p:txBody>
      </p:sp>
      <p:sp>
        <p:nvSpPr>
          <p:cNvPr id="5" name="Title 4"/>
          <p:cNvSpPr>
            <a:spLocks noGrp="1"/>
          </p:cNvSpPr>
          <p:nvPr>
            <p:ph type="title"/>
          </p:nvPr>
        </p:nvSpPr>
        <p:spPr/>
        <p:txBody>
          <a:bodyPr/>
          <a:lstStyle/>
          <a:p>
            <a:r>
              <a:rPr lang="en-CA" dirty="0"/>
              <a:t>Data Analysis</a:t>
            </a:r>
            <a:endParaRPr lang="en-US" dirty="0"/>
          </a:p>
        </p:txBody>
      </p:sp>
      <p:pic>
        <p:nvPicPr>
          <p:cNvPr id="4" name="Picture 3" descr="A close up of a map&#10;&#10;Description automatically generated">
            <a:extLst>
              <a:ext uri="{FF2B5EF4-FFF2-40B4-BE49-F238E27FC236}">
                <a16:creationId xmlns:a16="http://schemas.microsoft.com/office/drawing/2014/main" id="{8F36C0EB-C1D8-4C95-B841-0797C8EDB73E}"/>
              </a:ext>
            </a:extLst>
          </p:cNvPr>
          <p:cNvPicPr>
            <a:picLocks noChangeAspect="1"/>
          </p:cNvPicPr>
          <p:nvPr/>
        </p:nvPicPr>
        <p:blipFill>
          <a:blip r:embed="rId2"/>
          <a:stretch>
            <a:fillRect/>
          </a:stretch>
        </p:blipFill>
        <p:spPr>
          <a:xfrm>
            <a:off x="3548757" y="885168"/>
            <a:ext cx="8054133" cy="5369422"/>
          </a:xfrm>
          <a:prstGeom prst="rect">
            <a:avLst/>
          </a:prstGeom>
        </p:spPr>
      </p:pic>
    </p:spTree>
    <p:extLst>
      <p:ext uri="{BB962C8B-B14F-4D97-AF65-F5344CB8AC3E}">
        <p14:creationId xmlns:p14="http://schemas.microsoft.com/office/powerpoint/2010/main" val="213940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184418" y="622407"/>
            <a:ext cx="4817888" cy="5554556"/>
          </a:xfrm>
        </p:spPr>
        <p:txBody>
          <a:bodyPr/>
          <a:lstStyle/>
          <a:p>
            <a:pPr marL="0" indent="0">
              <a:buNone/>
            </a:pPr>
            <a:r>
              <a:rPr lang="en-US" sz="1800" dirty="0"/>
              <a:t>The data shows there is a relation between the time of day and the crime occurrences</a:t>
            </a:r>
          </a:p>
          <a:p>
            <a:pPr marL="0" indent="0">
              <a:buNone/>
            </a:pPr>
            <a:r>
              <a:rPr lang="en-US" sz="1800" dirty="0"/>
              <a:t> We performed the </a:t>
            </a:r>
            <a:r>
              <a:rPr lang="en-US" sz="1800" dirty="0" err="1"/>
              <a:t>Anova</a:t>
            </a:r>
            <a:r>
              <a:rPr lang="en-US" sz="1800" dirty="0"/>
              <a:t> test on the set of MCI across the 5 premise types</a:t>
            </a:r>
          </a:p>
          <a:p>
            <a:pPr marL="0" indent="0">
              <a:buNone/>
            </a:pPr>
            <a:endParaRPr lang="en-US" sz="1800" dirty="0"/>
          </a:p>
          <a:p>
            <a:pPr marL="0" indent="0">
              <a:buNone/>
            </a:pPr>
            <a:r>
              <a:rPr lang="en-US" sz="1800" dirty="0" err="1"/>
              <a:t>F_onewayResult</a:t>
            </a:r>
            <a:r>
              <a:rPr lang="en-US" sz="1800" dirty="0"/>
              <a:t>(statistic=9.843241490116789, </a:t>
            </a:r>
            <a:r>
              <a:rPr lang="en-US" sz="1800" dirty="0" err="1"/>
              <a:t>pvalue</a:t>
            </a:r>
            <a:r>
              <a:rPr lang="en-US" sz="1800" dirty="0"/>
              <a:t>=0.00014355566838504356)</a:t>
            </a:r>
          </a:p>
          <a:p>
            <a:pPr marL="0" indent="0">
              <a:buNone/>
            </a:pPr>
            <a:r>
              <a:rPr lang="en-US" sz="1800" dirty="0"/>
              <a:t>The p-value is lower the 0.05 hence we can reject the NULL hypothesis. The relationship between crime and type of premise is statistically significant</a:t>
            </a:r>
          </a:p>
          <a:p>
            <a:pPr marL="0" indent="0">
              <a:buNone/>
            </a:pPr>
            <a:endParaRPr lang="en-US" sz="1800"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17</a:t>
            </a:fld>
            <a:endParaRPr lang="en-US" dirty="0"/>
          </a:p>
        </p:txBody>
      </p:sp>
    </p:spTree>
    <p:extLst>
      <p:ext uri="{BB962C8B-B14F-4D97-AF65-F5344CB8AC3E}">
        <p14:creationId xmlns:p14="http://schemas.microsoft.com/office/powerpoint/2010/main" val="3530377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fontAlgn="base"/>
            <a:r>
              <a:rPr lang="en-US" dirty="0"/>
              <a:t>Type of premise</a:t>
            </a:r>
          </a:p>
          <a:p>
            <a:pPr fontAlgn="base"/>
            <a:endParaRPr lang="en-US" dirty="0"/>
          </a:p>
        </p:txBody>
      </p:sp>
      <p:sp>
        <p:nvSpPr>
          <p:cNvPr id="5" name="Title 4"/>
          <p:cNvSpPr>
            <a:spLocks noGrp="1"/>
          </p:cNvSpPr>
          <p:nvPr>
            <p:ph type="title"/>
          </p:nvPr>
        </p:nvSpPr>
        <p:spPr/>
        <p:txBody>
          <a:bodyPr/>
          <a:lstStyle/>
          <a:p>
            <a:r>
              <a:rPr lang="en-CA" dirty="0"/>
              <a:t>Data Analysis</a:t>
            </a:r>
            <a:endParaRPr lang="en-US" dirty="0"/>
          </a:p>
        </p:txBody>
      </p:sp>
      <p:pic>
        <p:nvPicPr>
          <p:cNvPr id="3" name="Picture 2" descr="A close up of a map&#10;&#10;Description automatically generated">
            <a:extLst>
              <a:ext uri="{FF2B5EF4-FFF2-40B4-BE49-F238E27FC236}">
                <a16:creationId xmlns:a16="http://schemas.microsoft.com/office/drawing/2014/main" id="{0D8344DD-E364-43BC-B9DE-D3AB17B6AB71}"/>
              </a:ext>
            </a:extLst>
          </p:cNvPr>
          <p:cNvPicPr>
            <a:picLocks noChangeAspect="1"/>
          </p:cNvPicPr>
          <p:nvPr/>
        </p:nvPicPr>
        <p:blipFill>
          <a:blip r:embed="rId2"/>
          <a:stretch>
            <a:fillRect/>
          </a:stretch>
        </p:blipFill>
        <p:spPr>
          <a:xfrm>
            <a:off x="3788272" y="1902239"/>
            <a:ext cx="7353339" cy="4902226"/>
          </a:xfrm>
          <a:prstGeom prst="rect">
            <a:avLst/>
          </a:prstGeom>
        </p:spPr>
      </p:pic>
    </p:spTree>
    <p:extLst>
      <p:ext uri="{BB962C8B-B14F-4D97-AF65-F5344CB8AC3E}">
        <p14:creationId xmlns:p14="http://schemas.microsoft.com/office/powerpoint/2010/main" val="46991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184418" y="622407"/>
            <a:ext cx="4817888" cy="5554556"/>
          </a:xfrm>
        </p:spPr>
        <p:txBody>
          <a:bodyPr/>
          <a:lstStyle/>
          <a:p>
            <a:pPr marL="0" indent="0">
              <a:buNone/>
            </a:pPr>
            <a:r>
              <a:rPr lang="en-US" sz="1800" dirty="0"/>
              <a:t>The data shows there is a relation between the type of premise and the crime occurrences</a:t>
            </a:r>
          </a:p>
          <a:p>
            <a:pPr marL="0" indent="0">
              <a:buNone/>
            </a:pPr>
            <a:r>
              <a:rPr lang="en-US" sz="1800" dirty="0"/>
              <a:t> We performed the </a:t>
            </a:r>
            <a:r>
              <a:rPr lang="en-US" sz="1800" dirty="0" err="1"/>
              <a:t>Anova</a:t>
            </a:r>
            <a:r>
              <a:rPr lang="en-US" sz="1800" dirty="0"/>
              <a:t> test on the set of MCI across the 24 hours of day</a:t>
            </a:r>
          </a:p>
          <a:p>
            <a:pPr marL="0" indent="0">
              <a:buNone/>
            </a:pPr>
            <a:endParaRPr lang="en-US" sz="1800" dirty="0"/>
          </a:p>
          <a:p>
            <a:pPr marL="0" indent="0">
              <a:buNone/>
            </a:pPr>
            <a:r>
              <a:rPr lang="en-US" sz="1800" dirty="0" err="1"/>
              <a:t>F_onewayResult</a:t>
            </a:r>
            <a:r>
              <a:rPr lang="en-US" sz="1800" dirty="0"/>
              <a:t>(statistic=108.05844287998815, </a:t>
            </a:r>
            <a:r>
              <a:rPr lang="en-US" sz="1800" dirty="0" err="1"/>
              <a:t>pvalue</a:t>
            </a:r>
            <a:r>
              <a:rPr lang="en-US" sz="1800" dirty="0"/>
              <a:t>=5.150589670998093e-38)</a:t>
            </a:r>
          </a:p>
          <a:p>
            <a:pPr marL="0" indent="0">
              <a:buNone/>
            </a:pPr>
            <a:r>
              <a:rPr lang="en-US" sz="1800" dirty="0"/>
              <a:t>The p-value is lower the 0.05 hence we can reject the NULL hypothesis. The relationship between crime and time of day is statistically significant</a:t>
            </a:r>
          </a:p>
          <a:p>
            <a:pPr marL="0" indent="0">
              <a:buNone/>
            </a:pPr>
            <a:endParaRPr lang="en-US" sz="1800"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19</a:t>
            </a:fld>
            <a:endParaRPr lang="en-US" dirty="0"/>
          </a:p>
        </p:txBody>
      </p:sp>
    </p:spTree>
    <p:extLst>
      <p:ext uri="{BB962C8B-B14F-4D97-AF65-F5344CB8AC3E}">
        <p14:creationId xmlns:p14="http://schemas.microsoft.com/office/powerpoint/2010/main" val="13006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Using publicly available data thru APIs and downloads our team will analyze the MCI by categories between 2014 and 2018 to find:</a:t>
            </a:r>
          </a:p>
          <a:p>
            <a:pPr fontAlgn="base"/>
            <a:r>
              <a:rPr lang="en-US" dirty="0"/>
              <a:t>Correlation between the offence type and the day of week/time of day when the offence took place</a:t>
            </a:r>
          </a:p>
          <a:p>
            <a:pPr fontAlgn="base"/>
            <a:r>
              <a:rPr lang="en-US" dirty="0"/>
              <a:t>Correlation between the offense type and the premise type (i.e. apartment, house) where the offence took place.</a:t>
            </a:r>
          </a:p>
          <a:p>
            <a:pPr fontAlgn="base"/>
            <a:r>
              <a:rPr lang="en-US" dirty="0"/>
              <a:t>Correlation between the offense type and the median household income of the neighborhood where the offence took place.</a:t>
            </a:r>
          </a:p>
        </p:txBody>
      </p:sp>
      <p:sp>
        <p:nvSpPr>
          <p:cNvPr id="5" name="Title 4"/>
          <p:cNvSpPr>
            <a:spLocks noGrp="1"/>
          </p:cNvSpPr>
          <p:nvPr>
            <p:ph type="title"/>
          </p:nvPr>
        </p:nvSpPr>
        <p:spPr/>
        <p:txBody>
          <a:bodyPr/>
          <a:lstStyle/>
          <a:p>
            <a:r>
              <a:rPr lang="en-CA" dirty="0"/>
              <a:t>Project Description/Outline</a:t>
            </a:r>
            <a:r>
              <a:rPr lang="en-CA" b="0" dirty="0"/>
              <a:t>:</a:t>
            </a:r>
            <a:endParaRPr lang="en-US" dirty="0"/>
          </a:p>
        </p:txBody>
      </p:sp>
    </p:spTree>
    <p:extLst>
      <p:ext uri="{BB962C8B-B14F-4D97-AF65-F5344CB8AC3E}">
        <p14:creationId xmlns:p14="http://schemas.microsoft.com/office/powerpoint/2010/main" val="307077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5938" y="1301262"/>
            <a:ext cx="10837862" cy="4875701"/>
          </a:xfrm>
        </p:spPr>
        <p:txBody>
          <a:bodyPr>
            <a:normAutofit/>
          </a:bodyPr>
          <a:lstStyle/>
          <a:p>
            <a:pPr fontAlgn="base"/>
            <a:r>
              <a:rPr lang="en-US" dirty="0"/>
              <a:t>Overall view and summary</a:t>
            </a:r>
          </a:p>
          <a:p>
            <a:pPr fontAlgn="base"/>
            <a:endParaRPr lang="en-US" dirty="0"/>
          </a:p>
          <a:p>
            <a:pPr fontAlgn="base"/>
            <a:endParaRPr lang="en-US" dirty="0"/>
          </a:p>
        </p:txBody>
      </p:sp>
      <p:sp>
        <p:nvSpPr>
          <p:cNvPr id="5" name="Title 4"/>
          <p:cNvSpPr>
            <a:spLocks noGrp="1"/>
          </p:cNvSpPr>
          <p:nvPr>
            <p:ph type="title"/>
          </p:nvPr>
        </p:nvSpPr>
        <p:spPr/>
        <p:txBody>
          <a:bodyPr/>
          <a:lstStyle/>
          <a:p>
            <a:r>
              <a:rPr lang="en-CA" dirty="0"/>
              <a:t>Data Analysis</a:t>
            </a:r>
            <a:endParaRPr lang="en-US" dirty="0"/>
          </a:p>
        </p:txBody>
      </p:sp>
      <p:pic>
        <p:nvPicPr>
          <p:cNvPr id="4" name="Picture 3">
            <a:extLst>
              <a:ext uri="{FF2B5EF4-FFF2-40B4-BE49-F238E27FC236}">
                <a16:creationId xmlns:a16="http://schemas.microsoft.com/office/drawing/2014/main" id="{16FF2E42-7D2E-428F-BEF7-A18C5B1B0CB6}"/>
              </a:ext>
            </a:extLst>
          </p:cNvPr>
          <p:cNvPicPr>
            <a:picLocks noChangeAspect="1"/>
          </p:cNvPicPr>
          <p:nvPr/>
        </p:nvPicPr>
        <p:blipFill>
          <a:blip r:embed="rId2"/>
          <a:stretch>
            <a:fillRect/>
          </a:stretch>
        </p:blipFill>
        <p:spPr>
          <a:xfrm>
            <a:off x="2346335" y="2127321"/>
            <a:ext cx="7501050" cy="5000700"/>
          </a:xfrm>
          <a:prstGeom prst="rect">
            <a:avLst/>
          </a:prstGeom>
        </p:spPr>
      </p:pic>
    </p:spTree>
    <p:extLst>
      <p:ext uri="{BB962C8B-B14F-4D97-AF65-F5344CB8AC3E}">
        <p14:creationId xmlns:p14="http://schemas.microsoft.com/office/powerpoint/2010/main" val="376491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5938" y="1301262"/>
            <a:ext cx="10837862" cy="4875701"/>
          </a:xfrm>
        </p:spPr>
        <p:txBody>
          <a:bodyPr>
            <a:normAutofit/>
          </a:bodyPr>
          <a:lstStyle/>
          <a:p>
            <a:pPr marL="0" indent="0" fontAlgn="base">
              <a:buNone/>
            </a:pPr>
            <a:endParaRPr lang="en-US" dirty="0"/>
          </a:p>
          <a:p>
            <a:pPr fontAlgn="base"/>
            <a:endParaRPr lang="en-US" dirty="0"/>
          </a:p>
        </p:txBody>
      </p:sp>
      <p:pic>
        <p:nvPicPr>
          <p:cNvPr id="10" name="Picture 9">
            <a:extLst>
              <a:ext uri="{FF2B5EF4-FFF2-40B4-BE49-F238E27FC236}">
                <a16:creationId xmlns:a16="http://schemas.microsoft.com/office/drawing/2014/main" id="{9A531927-A50F-42A2-A9AE-291F71C51AB3}"/>
              </a:ext>
            </a:extLst>
          </p:cNvPr>
          <p:cNvPicPr>
            <a:picLocks noChangeAspect="1"/>
          </p:cNvPicPr>
          <p:nvPr/>
        </p:nvPicPr>
        <p:blipFill>
          <a:blip r:embed="rId2"/>
          <a:stretch>
            <a:fillRect/>
          </a:stretch>
        </p:blipFill>
        <p:spPr>
          <a:xfrm>
            <a:off x="0" y="177422"/>
            <a:ext cx="12192000" cy="6306207"/>
          </a:xfrm>
          <a:prstGeom prst="rect">
            <a:avLst/>
          </a:prstGeom>
        </p:spPr>
      </p:pic>
    </p:spTree>
    <p:extLst>
      <p:ext uri="{BB962C8B-B14F-4D97-AF65-F5344CB8AC3E}">
        <p14:creationId xmlns:p14="http://schemas.microsoft.com/office/powerpoint/2010/main" val="2622010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Open-floor Q&amp;A with the audience</a:t>
            </a:r>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22</a:t>
            </a:fld>
            <a:endParaRPr lang="en-US" noProof="0"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440980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Tree>
    <p:extLst>
      <p:ext uri="{BB962C8B-B14F-4D97-AF65-F5344CB8AC3E}">
        <p14:creationId xmlns:p14="http://schemas.microsoft.com/office/powerpoint/2010/main" val="112477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Datasets to be used</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11481882" cy="4216449"/>
          </a:xfrm>
        </p:spPr>
        <p:txBody>
          <a:bodyPr/>
          <a:lstStyle/>
          <a:p>
            <a:pPr fontAlgn="base"/>
            <a:r>
              <a:rPr lang="it-IT" sz="1800" dirty="0"/>
              <a:t>Toronto Police Service API Data. Used for initial data exploration and sampling.</a:t>
            </a:r>
          </a:p>
          <a:p>
            <a:pPr marL="0" indent="0" fontAlgn="base">
              <a:buNone/>
            </a:pPr>
            <a:r>
              <a:rPr lang="it-IT" sz="1800" dirty="0">
                <a:hlinkClick r:id="rId3"/>
              </a:rPr>
              <a:t>https://services.arcgis.com/S9th0jAJ7bqgIRjw/arcgis/rest/services/MCI_2014_to_2018/FeatureServer/0/query?where=1%3D1&amp;outFields=*&amp;outSR=4326&amp;f=geojson</a:t>
            </a:r>
            <a:r>
              <a:rPr lang="it-IT" sz="1800" dirty="0"/>
              <a:t> </a:t>
            </a:r>
          </a:p>
          <a:p>
            <a:pPr fontAlgn="base"/>
            <a:r>
              <a:rPr lang="it-IT" sz="1800" dirty="0"/>
              <a:t>Toronto Police Service, Public Safety Data Portal. Used for extracting the full data set (167524 criminal ofences) in CSV format. This file became the core dataset of our project. </a:t>
            </a:r>
          </a:p>
          <a:p>
            <a:pPr marL="0" indent="0" fontAlgn="base">
              <a:buNone/>
            </a:pPr>
            <a:r>
              <a:rPr lang="en-CA" sz="1800" dirty="0">
                <a:hlinkClick r:id="rId4"/>
              </a:rPr>
              <a:t>http://data.torontopolice.on.ca/datasets/mci-2014-to-2018</a:t>
            </a:r>
            <a:endParaRPr lang="it-IT" sz="1800" dirty="0"/>
          </a:p>
          <a:p>
            <a:pPr fontAlgn="base"/>
            <a:r>
              <a:rPr lang="it-IT" sz="1800" dirty="0"/>
              <a:t>Represent Civic Information API, boundaries end-point. Used for finding the Toronto Ward where each ofence was commited.</a:t>
            </a:r>
          </a:p>
          <a:p>
            <a:pPr marL="0" indent="0" fontAlgn="base">
              <a:buNone/>
            </a:pPr>
            <a:r>
              <a:rPr lang="it-IT" sz="1800" dirty="0">
                <a:hlinkClick r:id="rId5"/>
              </a:rPr>
              <a:t>https://represent.opennorth.ca/boundaries/?contains=45.524,-73.596</a:t>
            </a:r>
            <a:r>
              <a:rPr lang="it-IT" sz="1800" dirty="0"/>
              <a:t>  </a:t>
            </a:r>
            <a:br>
              <a:rPr lang="en-CA" sz="1800" dirty="0"/>
            </a:br>
            <a:endParaRPr lang="en-CA" sz="1800" dirty="0"/>
          </a:p>
          <a:p>
            <a:pPr fontAlgn="base"/>
            <a:r>
              <a:rPr lang="en-US" sz="1800" dirty="0"/>
              <a:t>City of Toronto Open Data Catalog. Used for extracting the 2016 Ward profiles and their median household income.</a:t>
            </a:r>
          </a:p>
          <a:p>
            <a:pPr marL="0" indent="0" fontAlgn="base">
              <a:buNone/>
            </a:pPr>
            <a:r>
              <a:rPr lang="en-CA" sz="1800" dirty="0">
                <a:hlinkClick r:id="rId6"/>
              </a:rPr>
              <a:t>https://www.toronto.ca/city-government/data-research-maps/open-data/open-data-catalogue/#0dcc4b06-b0e8-3db3-80d0-a10aed2a0312</a:t>
            </a:r>
            <a:r>
              <a:rPr lang="en-CA" sz="1800" dirty="0"/>
              <a:t> </a:t>
            </a:r>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7" cstate="print">
            <a:extLst>
              <a:ext uri="{28A0092B-C50C-407E-A947-70E740481C1C}">
                <a14:useLocalDpi xmlns:a14="http://schemas.microsoft.com/office/drawing/2010/main"/>
              </a:ext>
            </a:extLst>
          </a:blip>
          <a:srcRect/>
          <a:stretch>
            <a:fillRect/>
          </a:stretch>
        </p:blipFill>
        <p:spPr>
          <a:xfrm>
            <a:off x="9615267" y="1"/>
            <a:ext cx="2576733" cy="1941342"/>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38960" y="323749"/>
            <a:ext cx="4937211" cy="488941"/>
          </a:xfrm>
        </p:spPr>
        <p:txBody>
          <a:bodyPr/>
          <a:lstStyle/>
          <a:p>
            <a:r>
              <a:rPr lang="en-US" sz="2000" dirty="0"/>
              <a:t>Data Cleanup &amp; Exploration</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211564" y="749446"/>
            <a:ext cx="4937211" cy="5482542"/>
          </a:xfrm>
        </p:spPr>
        <p:txBody>
          <a:bodyPr/>
          <a:lstStyle/>
          <a:p>
            <a:pPr marL="0" indent="0">
              <a:buNone/>
            </a:pPr>
            <a:r>
              <a:rPr lang="en-US" sz="1800" dirty="0"/>
              <a:t>During the initial data exploration we discovered that:</a:t>
            </a:r>
          </a:p>
          <a:p>
            <a:r>
              <a:rPr lang="en-US" sz="1800" dirty="0"/>
              <a:t>The Toronto Police Service API would only provide a limited number of rows (2K). We then decided to used the downloaded CSV file as our core source of data (167K)</a:t>
            </a:r>
          </a:p>
          <a:p>
            <a:r>
              <a:rPr lang="en-US" sz="1800" dirty="0"/>
              <a:t>The granular level for the MCI data is neighborhood, which did not match the granular level of the median household income data which is Ward. We decided to used an API call in order to get the ward information by using the LAT and LONG where the offence took place.</a:t>
            </a:r>
          </a:p>
          <a:p>
            <a:r>
              <a:rPr lang="en-US" sz="1800" dirty="0"/>
              <a:t>The Ward information returned by the API contains both the 2010 model (44 wards) and the 2018 (25 ward model) There were some exception where the 2010 ward info was not available. We used the 2018 ward name and number for those exceptions   </a:t>
            </a:r>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5577840" y="988536"/>
            <a:ext cx="4762220" cy="4762220"/>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257482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58BF2A-5F6F-467C-BF2E-F9ADE7975EF8}"/>
              </a:ext>
            </a:extLst>
          </p:cNvPr>
          <p:cNvPicPr>
            <a:picLocks noChangeAspect="1"/>
          </p:cNvPicPr>
          <p:nvPr/>
        </p:nvPicPr>
        <p:blipFill>
          <a:blip r:embed="rId2"/>
          <a:stretch>
            <a:fillRect/>
          </a:stretch>
        </p:blipFill>
        <p:spPr>
          <a:xfrm>
            <a:off x="0" y="401665"/>
            <a:ext cx="12192000" cy="5731850"/>
          </a:xfrm>
          <a:prstGeom prst="rect">
            <a:avLst/>
          </a:prstGeom>
        </p:spPr>
      </p:pic>
    </p:spTree>
    <p:extLst>
      <p:ext uri="{BB962C8B-B14F-4D97-AF65-F5344CB8AC3E}">
        <p14:creationId xmlns:p14="http://schemas.microsoft.com/office/powerpoint/2010/main" val="61536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96B22B-56BF-4395-819E-7CCD9249A664}"/>
              </a:ext>
            </a:extLst>
          </p:cNvPr>
          <p:cNvPicPr>
            <a:picLocks noChangeAspect="1"/>
          </p:cNvPicPr>
          <p:nvPr/>
        </p:nvPicPr>
        <p:blipFill>
          <a:blip r:embed="rId2"/>
          <a:stretch>
            <a:fillRect/>
          </a:stretch>
        </p:blipFill>
        <p:spPr>
          <a:xfrm>
            <a:off x="0" y="451719"/>
            <a:ext cx="12192000" cy="5954561"/>
          </a:xfrm>
          <a:prstGeom prst="rect">
            <a:avLst/>
          </a:prstGeom>
        </p:spPr>
      </p:pic>
    </p:spTree>
    <p:extLst>
      <p:ext uri="{BB962C8B-B14F-4D97-AF65-F5344CB8AC3E}">
        <p14:creationId xmlns:p14="http://schemas.microsoft.com/office/powerpoint/2010/main" val="187086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Offences  Table</a:t>
            </a:r>
          </a:p>
        </p:txBody>
      </p:sp>
      <p:sp>
        <p:nvSpPr>
          <p:cNvPr id="4" name="Slide Number Placeholder 3"/>
          <p:cNvSpPr>
            <a:spLocks noGrp="1"/>
          </p:cNvSpPr>
          <p:nvPr>
            <p:ph type="sldNum" sz="quarter" idx="12"/>
          </p:nvPr>
        </p:nvSpPr>
        <p:spPr/>
        <p:txBody>
          <a:bodyPr/>
          <a:lstStyle/>
          <a:p>
            <a:r>
              <a:rPr lang="en-US" dirty="0"/>
              <a:t>9</a:t>
            </a:r>
          </a:p>
        </p:txBody>
      </p:sp>
      <p:pic>
        <p:nvPicPr>
          <p:cNvPr id="3" name="Picture 2">
            <a:extLst>
              <a:ext uri="{FF2B5EF4-FFF2-40B4-BE49-F238E27FC236}">
                <a16:creationId xmlns:a16="http://schemas.microsoft.com/office/drawing/2014/main" id="{C4C56329-6BF3-415B-B80E-D9E270999AA8}"/>
              </a:ext>
            </a:extLst>
          </p:cNvPr>
          <p:cNvPicPr>
            <a:picLocks noChangeAspect="1"/>
          </p:cNvPicPr>
          <p:nvPr/>
        </p:nvPicPr>
        <p:blipFill>
          <a:blip r:embed="rId3"/>
          <a:stretch>
            <a:fillRect/>
          </a:stretch>
        </p:blipFill>
        <p:spPr>
          <a:xfrm>
            <a:off x="309489" y="1339237"/>
            <a:ext cx="11285718" cy="4944221"/>
          </a:xfrm>
          <a:prstGeom prst="rect">
            <a:avLst/>
          </a:prstGeom>
        </p:spPr>
      </p:pic>
    </p:spTree>
    <p:extLst>
      <p:ext uri="{BB962C8B-B14F-4D97-AF65-F5344CB8AC3E}">
        <p14:creationId xmlns:p14="http://schemas.microsoft.com/office/powerpoint/2010/main" val="6886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Offences  Table</a:t>
            </a:r>
          </a:p>
        </p:txBody>
      </p:sp>
      <p:sp>
        <p:nvSpPr>
          <p:cNvPr id="4" name="Slide Number Placeholder 3"/>
          <p:cNvSpPr>
            <a:spLocks noGrp="1"/>
          </p:cNvSpPr>
          <p:nvPr>
            <p:ph type="sldNum" sz="quarter" idx="12"/>
          </p:nvPr>
        </p:nvSpPr>
        <p:spPr/>
        <p:txBody>
          <a:bodyPr/>
          <a:lstStyle/>
          <a:p>
            <a:r>
              <a:rPr lang="en-US" dirty="0"/>
              <a:t>9</a:t>
            </a:r>
          </a:p>
        </p:txBody>
      </p:sp>
      <p:pic>
        <p:nvPicPr>
          <p:cNvPr id="2" name="Picture 1">
            <a:extLst>
              <a:ext uri="{FF2B5EF4-FFF2-40B4-BE49-F238E27FC236}">
                <a16:creationId xmlns:a16="http://schemas.microsoft.com/office/drawing/2014/main" id="{87CEEC2B-3AE0-4D83-A6E3-CBC882DD1118}"/>
              </a:ext>
            </a:extLst>
          </p:cNvPr>
          <p:cNvPicPr>
            <a:picLocks noChangeAspect="1"/>
          </p:cNvPicPr>
          <p:nvPr/>
        </p:nvPicPr>
        <p:blipFill>
          <a:blip r:embed="rId3"/>
          <a:stretch>
            <a:fillRect/>
          </a:stretch>
        </p:blipFill>
        <p:spPr>
          <a:xfrm>
            <a:off x="161779" y="1166957"/>
            <a:ext cx="11711353" cy="4860231"/>
          </a:xfrm>
          <a:prstGeom prst="rect">
            <a:avLst/>
          </a:prstGeom>
        </p:spPr>
      </p:pic>
    </p:spTree>
    <p:extLst>
      <p:ext uri="{BB962C8B-B14F-4D97-AF65-F5344CB8AC3E}">
        <p14:creationId xmlns:p14="http://schemas.microsoft.com/office/powerpoint/2010/main" val="213000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NULL Hypothesis</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US" dirty="0"/>
              <a:t>The household median income, based on wards, has no significance on crime occurrences</a:t>
            </a:r>
          </a:p>
          <a:p>
            <a:pPr marL="0" indent="0">
              <a:buNone/>
            </a:pPr>
            <a:r>
              <a:rPr lang="en-US" dirty="0"/>
              <a:t>The day of week has no significance on crime occurrences</a:t>
            </a:r>
          </a:p>
          <a:p>
            <a:pPr marL="0" indent="0">
              <a:buNone/>
            </a:pPr>
            <a:r>
              <a:rPr lang="en-US" dirty="0"/>
              <a:t>The time of day has no significance on crime occurrence</a:t>
            </a:r>
          </a:p>
          <a:p>
            <a:pPr marL="0" indent="0">
              <a:buNone/>
            </a:pPr>
            <a:r>
              <a:rPr lang="en-US" dirty="0"/>
              <a:t>The premise type has no significance on crime occurrence</a:t>
            </a:r>
          </a:p>
          <a:p>
            <a:pPr marL="0" indent="0">
              <a:buNone/>
            </a:pPr>
            <a:endParaRPr lang="en-US" sz="1800" dirty="0"/>
          </a:p>
          <a:p>
            <a:pPr marL="0" indent="0">
              <a:buNone/>
            </a:pPr>
            <a:endParaRPr lang="en-US" sz="1800" dirty="0"/>
          </a:p>
          <a:p>
            <a:pPr marL="0" indent="0">
              <a:buNone/>
            </a:pPr>
            <a:endParaRPr lang="en-US" sz="1800"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Tree>
    <p:extLst>
      <p:ext uri="{BB962C8B-B14F-4D97-AF65-F5344CB8AC3E}">
        <p14:creationId xmlns:p14="http://schemas.microsoft.com/office/powerpoint/2010/main" val="961730162"/>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955</Words>
  <Application>Microsoft Office PowerPoint</Application>
  <PresentationFormat>Widescreen</PresentationFormat>
  <Paragraphs>98</Paragraphs>
  <Slides>23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Office Theme</vt:lpstr>
      <vt:lpstr>MAJOR CRIME INDICATORS (mci) - TORONTO</vt:lpstr>
      <vt:lpstr>Project Description/Outline:</vt:lpstr>
      <vt:lpstr>Datasets to be used </vt:lpstr>
      <vt:lpstr>Data Cleanup &amp; Exploration</vt:lpstr>
      <vt:lpstr>PowerPoint Presentation</vt:lpstr>
      <vt:lpstr>PowerPoint Presentation</vt:lpstr>
      <vt:lpstr>Offences  Table</vt:lpstr>
      <vt:lpstr>Offences  Table</vt:lpstr>
      <vt:lpstr>NULL Hypothesis </vt:lpstr>
      <vt:lpstr>Data Analysis</vt:lpstr>
      <vt:lpstr>PowerPoint Presentation</vt:lpstr>
      <vt:lpstr>Data Analysis</vt:lpstr>
      <vt:lpstr>PowerPoint Presentation</vt:lpstr>
      <vt:lpstr>Data Analysis</vt:lpstr>
      <vt:lpstr>PowerPoint Presentation</vt:lpstr>
      <vt:lpstr>Data Analysis</vt:lpstr>
      <vt:lpstr>PowerPoint Presentation</vt:lpstr>
      <vt:lpstr>Data Analysis</vt:lpstr>
      <vt:lpstr>PowerPoint Presentation</vt:lpstr>
      <vt:lpstr>Data Analysis</vt:lpstr>
      <vt:lpstr>PowerPoint Presentation</vt:lpstr>
      <vt:lpstr>Questions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2019-07-10T21:27:57Z</dcterms:created>
  <dcterms:modified xsi:type="dcterms:W3CDTF">2019-07-16T23:31:29Z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