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2" r:id="rId7"/>
    <p:sldId id="263" r:id="rId8"/>
    <p:sldId id="260" r:id="rId10"/>
    <p:sldId id="265" r:id="rId11"/>
    <p:sldId id="267" r:id="rId12"/>
    <p:sldId id="268" r:id="rId13"/>
    <p:sldId id="261" r:id="rId14"/>
    <p:sldId id="264" r:id="rId15"/>
    <p:sldId id="269" r:id="rId16"/>
    <p:sldId id="272" r:id="rId17"/>
    <p:sldId id="270" r:id="rId18"/>
    <p:sldId id="271" r:id="rId19"/>
    <p:sldId id="274" r:id="rId20"/>
    <p:sldId id="275" r:id="rId21"/>
    <p:sldId id="276" r:id="rId22"/>
    <p:sldId id="277" r:id="rId23"/>
    <p:sldId id="278" r:id="rId24"/>
    <p:sldId id="279" r:id="rId25"/>
    <p:sldId id="285" r:id="rId26"/>
    <p:sldId id="286" r:id="rId27"/>
    <p:sldId id="287" r:id="rId28"/>
    <p:sldId id="288" r:id="rId29"/>
    <p:sldId id="289" r:id="rId30"/>
    <p:sldId id="290" r:id="rId31"/>
    <p:sldId id="273" r:id="rId32"/>
    <p:sldId id="280" r:id="rId33"/>
    <p:sldId id="281" r:id="rId34"/>
    <p:sldId id="282"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200"/>
        <p:guide pos="28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B0F3AE-9989-4013-80B2-78185B6192D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EB0F3AE-9989-4013-80B2-78185B6192D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EB0F3AE-9989-4013-80B2-78185B6192D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EB0F3AE-9989-4013-80B2-78185B6192D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EB0F3AE-9989-4013-80B2-78185B6192D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EB0F3AE-9989-4013-80B2-78185B6192D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EB0F3AE-9989-4013-80B2-78185B6192D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B0F3AE-9989-4013-80B2-78185B6192D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0F3AE-9989-4013-80B2-78185B6192D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B0F3AE-9989-4013-80B2-78185B6192D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EB0F3AE-9989-4013-80B2-78185B6192D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DC3EFE-F1BF-4308-9841-9971060EF8F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0F3AE-9989-4013-80B2-78185B6192DD}"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C3EFE-F1BF-4308-9841-9971060EF8F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7.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55875" y="5342255"/>
            <a:ext cx="6290945" cy="1515745"/>
          </a:xfrm>
        </p:spPr>
        <p:txBody>
          <a:bodyPr>
            <a:normAutofit/>
          </a:bodyPr>
          <a:lstStyle/>
          <a:p>
            <a:r>
              <a:rPr lang="en-US" dirty="0" smtClean="0"/>
              <a:t>                        </a:t>
            </a:r>
            <a:r>
              <a:rPr lang="en-US" dirty="0" smtClean="0">
                <a:solidFill>
                  <a:srgbClr val="C00000"/>
                </a:solidFill>
                <a:latin typeface="Poor Richard" panose="02080502050505020702" pitchFamily="18" charset="0"/>
              </a:rPr>
              <a:t>Done by:</a:t>
            </a:r>
            <a:endParaRPr lang="en-US" dirty="0" smtClean="0">
              <a:solidFill>
                <a:srgbClr val="C00000"/>
              </a:solidFill>
              <a:latin typeface="Poor Richard" panose="02080502050505020702" pitchFamily="18" charset="0"/>
            </a:endParaRPr>
          </a:p>
          <a:p>
            <a:r>
              <a:rPr lang="en-US" dirty="0" smtClean="0"/>
              <a:t>                                               </a:t>
            </a:r>
            <a:r>
              <a:rPr lang="en-US" dirty="0" smtClean="0">
                <a:solidFill>
                  <a:schemeClr val="tx1"/>
                </a:solidFill>
                <a:latin typeface="Poor Richard" panose="02080502050505020702" pitchFamily="18" charset="0"/>
              </a:rPr>
              <a:t>Harish. B</a:t>
            </a:r>
            <a:endParaRPr lang="en-IN" dirty="0">
              <a:solidFill>
                <a:schemeClr val="tx1"/>
              </a:solidFill>
              <a:latin typeface="Poor Richard" panose="02080502050505020702" pitchFamily="18" charset="0"/>
            </a:endParaRPr>
          </a:p>
        </p:txBody>
      </p:sp>
      <p:sp>
        <p:nvSpPr>
          <p:cNvPr id="5" name="Text Box 4"/>
          <p:cNvSpPr txBox="1"/>
          <p:nvPr/>
        </p:nvSpPr>
        <p:spPr>
          <a:xfrm>
            <a:off x="1043940" y="5301615"/>
            <a:ext cx="3944620" cy="706755"/>
          </a:xfrm>
          <a:prstGeom prst="rect">
            <a:avLst/>
          </a:prstGeom>
          <a:noFill/>
        </p:spPr>
        <p:txBody>
          <a:bodyPr wrap="square" rtlCol="0">
            <a:spAutoFit/>
          </a:bodyPr>
          <a:p>
            <a:r>
              <a:rPr lang="en-IN" altLang="en-US" sz="4000" b="1">
                <a:latin typeface="+mj-lt"/>
                <a:cs typeface="+mj-lt"/>
              </a:rPr>
              <a:t>ALGORITHM</a:t>
            </a:r>
            <a:endParaRPr lang="en-IN" altLang="en-US" sz="4000" b="1">
              <a:latin typeface="+mj-lt"/>
              <a:cs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sndAc>
          <p:endSnd/>
        </p:sndAc>
      </p:transition>
    </mc:Choice>
    <mc:Fallback>
      <p:transition>
        <p:fade/>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Eras Medium ITC" panose="020B0602030504020804" charset="0"/>
                <a:cs typeface="Eras Medium ITC" panose="020B0602030504020804" charset="0"/>
              </a:rPr>
              <a:t>Stochastic Matrix</a:t>
            </a:r>
            <a:endParaRPr lang="en-US"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67995" y="1485265"/>
            <a:ext cx="8199120" cy="4958080"/>
          </a:xfrm>
        </p:spPr>
        <p:txBody>
          <a:bodyPr>
            <a:normAutofit fontScale="80000"/>
          </a:bodyPr>
          <a:p>
            <a:pPr marL="0" indent="0">
              <a:lnSpc>
                <a:spcPct val="150000"/>
              </a:lnSpc>
              <a:buNone/>
            </a:pPr>
            <a:r>
              <a:rPr lang="en-US" sz="2000">
                <a:latin typeface="Times New Roman" panose="02020603050405020304" pitchFamily="18" charset="0"/>
                <a:cs typeface="Times New Roman" panose="02020603050405020304" pitchFamily="18" charset="0"/>
              </a:rPr>
              <a:t>In mathematics, a stochastic matrix is a square matrix used to describe the transitions of a Markov chain. Each of its entries is a non-negative real number representing a probability. It is also called a probability matrix, transition matrix, substitution matrix, or Markov matrix.</a:t>
            </a:r>
            <a:endParaRPr lang="en-US" sz="20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A Right Stochastic Matrix is a real square matrix, with each row</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summing to 1.</a:t>
            </a:r>
            <a:endParaRPr lang="en-US" sz="20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780">
              <a:latin typeface="Times New Roman" panose="02020603050405020304" pitchFamily="18" charset="0"/>
              <a:cs typeface="Times New Roman" panose="02020603050405020304" pitchFamily="18" charset="0"/>
            </a:endParaRPr>
          </a:p>
          <a:p>
            <a:pPr marL="0" indent="0">
              <a:lnSpc>
                <a:spcPct val="150000"/>
              </a:lnSpc>
              <a:buNone/>
            </a:pPr>
            <a:endParaRPr lang="en-US" sz="178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A Left Stochastic Matrix is a real square matrix, with each column summing to 1.</a:t>
            </a:r>
            <a:endParaRPr lang="en-US" sz="20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endParaRPr lang="en-US" sz="178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78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000">
                <a:latin typeface="Times New Roman" panose="02020603050405020304" pitchFamily="18" charset="0"/>
                <a:cs typeface="Times New Roman" panose="02020603050405020304" pitchFamily="18" charset="0"/>
              </a:rPr>
              <a:t>A Doubly Stochastic Matrix is a square matrix of non-negative real numbers with each row and column summing to 1. </a:t>
            </a:r>
            <a:endParaRPr lang="en-US" sz="2000">
              <a:latin typeface="Times New Roman" panose="02020603050405020304" pitchFamily="18" charset="0"/>
              <a:cs typeface="Times New Roman" panose="02020603050405020304" pitchFamily="18" charset="0"/>
            </a:endParaRPr>
          </a:p>
        </p:txBody>
      </p:sp>
      <p:pic>
        <p:nvPicPr>
          <p:cNvPr id="5" name="Content Placeholder 4" descr="19"/>
          <p:cNvPicPr>
            <a:picLocks noChangeAspect="1"/>
          </p:cNvPicPr>
          <p:nvPr>
            <p:ph sz="half" idx="2"/>
          </p:nvPr>
        </p:nvPicPr>
        <p:blipFill>
          <a:blip r:embed="rId1"/>
          <a:stretch>
            <a:fillRect/>
          </a:stretch>
        </p:blipFill>
        <p:spPr>
          <a:xfrm>
            <a:off x="1691640" y="3095625"/>
            <a:ext cx="1557655" cy="667385"/>
          </a:xfrm>
          <a:prstGeom prst="rect">
            <a:avLst/>
          </a:prstGeom>
        </p:spPr>
      </p:pic>
      <p:pic>
        <p:nvPicPr>
          <p:cNvPr id="8" name="Picture 7" descr="19"/>
          <p:cNvPicPr>
            <a:picLocks noChangeAspect="1"/>
          </p:cNvPicPr>
          <p:nvPr/>
        </p:nvPicPr>
        <p:blipFill>
          <a:blip r:embed="rId2"/>
          <a:stretch>
            <a:fillRect/>
          </a:stretch>
        </p:blipFill>
        <p:spPr>
          <a:xfrm>
            <a:off x="3348355" y="5445760"/>
            <a:ext cx="1828800" cy="944880"/>
          </a:xfrm>
          <a:prstGeom prst="rect">
            <a:avLst/>
          </a:prstGeom>
        </p:spPr>
      </p:pic>
      <p:pic>
        <p:nvPicPr>
          <p:cNvPr id="4" name="Picture 3" descr="1"/>
          <p:cNvPicPr>
            <a:picLocks noChangeAspect="1"/>
          </p:cNvPicPr>
          <p:nvPr/>
        </p:nvPicPr>
        <p:blipFill>
          <a:blip r:embed="rId3"/>
          <a:stretch>
            <a:fillRect/>
          </a:stretch>
        </p:blipFill>
        <p:spPr>
          <a:xfrm>
            <a:off x="1619885" y="4194175"/>
            <a:ext cx="1626235" cy="819785"/>
          </a:xfrm>
          <a:prstGeom prst="rect">
            <a:avLst/>
          </a:prstGeom>
        </p:spPr>
      </p:pic>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sym typeface="+mn-ea"/>
              </a:rPr>
            </a:br>
            <a:r>
              <a:rPr lang="en-US" b="1">
                <a:latin typeface="Eras Medium ITC" panose="020B0602030504020804" charset="0"/>
                <a:cs typeface="Eras Medium ITC" panose="020B0602030504020804" charset="0"/>
                <a:sym typeface="+mn-ea"/>
              </a:rPr>
              <a:t>The PageRank Algorithm</a:t>
            </a:r>
            <a:br>
              <a:rPr lang="en-US"/>
            </a:br>
            <a:endParaRPr lang="en-US"/>
          </a:p>
        </p:txBody>
      </p:sp>
      <p:sp>
        <p:nvSpPr>
          <p:cNvPr id="8" name="Content Placeholder 7"/>
          <p:cNvSpPr/>
          <p:nvPr>
            <p:ph idx="1"/>
          </p:nvPr>
        </p:nvSpPr>
        <p:spPr>
          <a:xfrm>
            <a:off x="457200" y="1600200"/>
            <a:ext cx="8229600" cy="3912870"/>
          </a:xfrm>
        </p:spPr>
        <p:txBody>
          <a:bodyPr>
            <a:normAutofit/>
          </a:bodyPr>
          <a:p>
            <a:pPr marL="0" indent="0">
              <a:lnSpc>
                <a:spcPct val="150000"/>
              </a:lnSpc>
              <a:buNone/>
            </a:pPr>
            <a:r>
              <a:rPr lang="en-US" sz="1600"/>
              <a:t>• </a:t>
            </a:r>
            <a:r>
              <a:rPr lang="en-US" sz="1600">
                <a:latin typeface="Times New Roman" panose="02020603050405020304" pitchFamily="18" charset="0"/>
                <a:cs typeface="Times New Roman" panose="02020603050405020304" pitchFamily="18" charset="0"/>
              </a:rPr>
              <a:t>The PageRank algorithm gives each page a rating of its importance, which is a recursively defined measure whereby a page becomes important if important pages link to it. This definition is recursive because the importance of a page refers back to the importance of other pages that link to it.</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US" sz="1600">
                <a:latin typeface="Times New Roman" panose="02020603050405020304" pitchFamily="18" charset="0"/>
                <a:cs typeface="Times New Roman" panose="02020603050405020304" pitchFamily="18" charset="0"/>
              </a:rPr>
              <a:t>• One way to think about PageRank is to imagine a random surfer on the web, following links from page to page. The page rank of any page is roughly the probability that the random surfer will land on a particular page. Since more links go to the important pages, the surfer is more likely to end up there.</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US" sz="1600">
                <a:latin typeface="Times New Roman" panose="02020603050405020304" pitchFamily="18" charset="0"/>
                <a:cs typeface="Times New Roman" panose="02020603050405020304" pitchFamily="18" charset="0"/>
              </a:rPr>
              <a:t>• The behavior of the random surfer is an example of a Markov process, which is any random evolutionary process that depends only of the current state of a system and not on its history.</a:t>
            </a:r>
            <a:endParaRPr lang="en-US" sz="1600">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Eras Medium ITC" panose="020B0602030504020804" charset="0"/>
                <a:cs typeface="Eras Medium ITC" panose="020B0602030504020804" charset="0"/>
              </a:rPr>
              <a:t>Simplified Pagerank Algorithm</a:t>
            </a:r>
            <a:endParaRPr lang="en-US" sz="3200"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600200"/>
            <a:ext cx="7945755" cy="4526280"/>
          </a:xfrm>
        </p:spPr>
        <p:txBody>
          <a:bodyPr>
            <a:normAutofit lnSpcReduction="10000"/>
          </a:bodyPr>
          <a:p>
            <a:pPr marL="0" indent="0">
              <a:lnSpc>
                <a:spcPct val="150000"/>
              </a:lnSpc>
              <a:buNone/>
            </a:pPr>
            <a:r>
              <a:rPr lang="en-US" sz="1600">
                <a:latin typeface="Times New Roman" panose="02020603050405020304" pitchFamily="18" charset="0"/>
                <a:cs typeface="Times New Roman" panose="02020603050405020304" pitchFamily="18" charset="0"/>
              </a:rPr>
              <a:t>The algorithm which results in the probability distribution used to represent the person clicking the links randomly will arrive at any page particularly. It has been calculated for the collections of documents of any size. The PageRank computations require several passes, called "Iterations", through the collection to adjust approximate PageRank values to more closely reflect the theoretical true value.</a:t>
            </a:r>
            <a:endParaRPr lang="en-US" sz="1600">
              <a:latin typeface="Times New Roman" panose="02020603050405020304" pitchFamily="18" charset="0"/>
              <a:cs typeface="Times New Roman" panose="02020603050405020304" pitchFamily="18" charset="0"/>
            </a:endParaRPr>
          </a:p>
          <a:p>
            <a:pPr marL="0" indent="0">
              <a:lnSpc>
                <a:spcPct val="150000"/>
              </a:lnSpc>
              <a:buNone/>
            </a:pPr>
            <a:endParaRPr lang="en-US" sz="1600">
              <a:latin typeface="Times New Roman" panose="02020603050405020304" pitchFamily="18" charset="0"/>
              <a:cs typeface="Times New Roman" panose="02020603050405020304" pitchFamily="18" charset="0"/>
            </a:endParaRPr>
          </a:p>
        </p:txBody>
      </p:sp>
      <p:pic>
        <p:nvPicPr>
          <p:cNvPr id="5" name="Content Placeholder 4" descr="20"/>
          <p:cNvPicPr>
            <a:picLocks noChangeAspect="1"/>
          </p:cNvPicPr>
          <p:nvPr>
            <p:ph sz="half" idx="2"/>
          </p:nvPr>
        </p:nvPicPr>
        <p:blipFill>
          <a:blip r:embed="rId1"/>
          <a:stretch>
            <a:fillRect/>
          </a:stretch>
        </p:blipFill>
        <p:spPr>
          <a:xfrm>
            <a:off x="1043940" y="3429000"/>
            <a:ext cx="3785235" cy="2688590"/>
          </a:xfrm>
          <a:prstGeom prst="rect">
            <a:avLst/>
          </a:prstGeom>
        </p:spPr>
      </p:pic>
      <p:pic>
        <p:nvPicPr>
          <p:cNvPr id="7" name="Picture 1"/>
          <p:cNvPicPr/>
          <p:nvPr/>
        </p:nvPicPr>
        <p:blipFill rotWithShape="1">
          <a:blip r:embed="rId2"/>
          <a:srcRect l="46888" t="56607" r="24650" b="34094"/>
          <a:stretch>
            <a:fillRect/>
          </a:stretch>
        </p:blipFill>
        <p:spPr bwMode="auto">
          <a:xfrm>
            <a:off x="4644390" y="3717290"/>
            <a:ext cx="3619500" cy="952500"/>
          </a:xfrm>
          <a:prstGeom prst="rect">
            <a:avLst/>
          </a:prstGeom>
          <a:ln>
            <a:noFill/>
          </a:ln>
        </p:spPr>
      </p:pic>
    </p:spTree>
  </p:cSld>
  <p:clrMapOvr>
    <a:masterClrMapping/>
  </p:clrMapOvr>
  <p:transition>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45465" y="405130"/>
            <a:ext cx="8053070" cy="6024880"/>
          </a:xfrm>
        </p:spPr>
        <p:txBody>
          <a:bodyPr/>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T</a:t>
            </a:r>
            <a:r>
              <a:rPr lang="en-US" sz="1800">
                <a:latin typeface="Times New Roman" panose="02020603050405020304" pitchFamily="18" charset="0"/>
                <a:cs typeface="Times New Roman" panose="02020603050405020304" pitchFamily="18" charset="0"/>
              </a:rPr>
              <a:t>he matrix A is the 4 × 4 matrix</a:t>
            </a:r>
            <a:r>
              <a:rPr lang="en-IN" altLang="en-US" sz="1800">
                <a:latin typeface="Times New Roman" panose="02020603050405020304" pitchFamily="18" charset="0"/>
                <a:cs typeface="Times New Roman" panose="02020603050405020304" pitchFamily="18" charset="0"/>
              </a:rPr>
              <a:t>:</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We let the components of the vector x be x</a:t>
            </a:r>
            <a:r>
              <a:rPr lang="en-IN" altLang="en-US" sz="1800" baseline="-25000">
                <a:latin typeface="Times New Roman" panose="02020603050405020304" pitchFamily="18" charset="0"/>
                <a:cs typeface="Times New Roman" panose="02020603050405020304" pitchFamily="18" charset="0"/>
              </a:rPr>
              <a:t>A</a:t>
            </a:r>
            <a:r>
              <a:rPr lang="en-IN" altLang="en-US" sz="1800">
                <a:latin typeface="Times New Roman" panose="02020603050405020304" pitchFamily="18" charset="0"/>
                <a:cs typeface="Times New Roman" panose="02020603050405020304" pitchFamily="18" charset="0"/>
              </a:rPr>
              <a:t>, x</a:t>
            </a:r>
            <a:r>
              <a:rPr lang="en-IN" altLang="en-US" sz="1800" baseline="-25000">
                <a:latin typeface="Times New Roman" panose="02020603050405020304" pitchFamily="18" charset="0"/>
                <a:cs typeface="Times New Roman" panose="02020603050405020304" pitchFamily="18" charset="0"/>
              </a:rPr>
              <a:t>B</a:t>
            </a:r>
            <a:r>
              <a:rPr lang="en-IN" altLang="en-US" sz="1800">
                <a:latin typeface="Times New Roman" panose="02020603050405020304" pitchFamily="18" charset="0"/>
                <a:cs typeface="Times New Roman" panose="02020603050405020304" pitchFamily="18" charset="0"/>
              </a:rPr>
              <a:t>, x</a:t>
            </a:r>
            <a:r>
              <a:rPr lang="en-IN" altLang="en-US" sz="1800" baseline="-25000">
                <a:latin typeface="Times New Roman" panose="02020603050405020304" pitchFamily="18" charset="0"/>
                <a:cs typeface="Times New Roman" panose="02020603050405020304" pitchFamily="18" charset="0"/>
              </a:rPr>
              <a:t>C</a:t>
            </a:r>
            <a:r>
              <a:rPr lang="en-IN" altLang="en-US" sz="1800">
                <a:latin typeface="Times New Roman" panose="02020603050405020304" pitchFamily="18" charset="0"/>
                <a:cs typeface="Times New Roman" panose="02020603050405020304" pitchFamily="18" charset="0"/>
              </a:rPr>
              <a:t> and x</a:t>
            </a:r>
            <a:r>
              <a:rPr lang="en-IN" altLang="en-US" sz="1800" baseline="-25000">
                <a:latin typeface="Times New Roman" panose="02020603050405020304" pitchFamily="18" charset="0"/>
                <a:cs typeface="Times New Roman" panose="02020603050405020304" pitchFamily="18" charset="0"/>
              </a:rPr>
              <a:t>D</a:t>
            </a:r>
            <a:r>
              <a:rPr lang="en-IN" altLang="en-US" sz="1800">
                <a:latin typeface="Times New Roman" panose="02020603050405020304" pitchFamily="18" charset="0"/>
                <a:cs typeface="Times New Roman" panose="02020603050405020304" pitchFamily="18" charset="0"/>
              </a:rPr>
              <a:t>. </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Initialize x to be the all-one column vector,</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IN" altLang="en-US" sz="1800">
                <a:latin typeface="Times New Roman" panose="02020603050405020304" pitchFamily="18" charset="0"/>
                <a:cs typeface="Times New Roman" panose="02020603050405020304" pitchFamily="18" charset="0"/>
                <a:sym typeface="+mn-ea"/>
              </a:rPr>
              <a:t> </a:t>
            </a:r>
            <a:endParaRPr lang="en-IN" altLang="en-US" sz="1800">
              <a:latin typeface="Times New Roman" panose="02020603050405020304" pitchFamily="18" charset="0"/>
              <a:cs typeface="Times New Roman" panose="02020603050405020304" pitchFamily="18" charset="0"/>
              <a:sym typeface="+mn-ea"/>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sym typeface="+mn-ea"/>
            </a:endParaRPr>
          </a:p>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sym typeface="+mn-ea"/>
              </a:rPr>
              <a:t>Evolution of the pagerank vector:</a:t>
            </a:r>
            <a:endParaRPr lang="en-IN" altLang="en-US" sz="1800">
              <a:latin typeface="Times New Roman" panose="02020603050405020304" pitchFamily="18" charset="0"/>
              <a:cs typeface="Times New Roman" panose="02020603050405020304" pitchFamily="18" charset="0"/>
              <a:sym typeface="+mn-ea"/>
            </a:endParaRPr>
          </a:p>
          <a:p>
            <a:pPr>
              <a:buFont typeface="Wingdings" panose="05000000000000000000" charset="0"/>
              <a:buChar char="v"/>
            </a:pPr>
            <a:endParaRPr lang="en-US" sz="1800"/>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p:txBody>
      </p:sp>
      <p:pic>
        <p:nvPicPr>
          <p:cNvPr id="5" name="Content Placeholder 4" descr="21"/>
          <p:cNvPicPr>
            <a:picLocks noChangeAspect="1"/>
          </p:cNvPicPr>
          <p:nvPr>
            <p:ph sz="half" idx="2"/>
          </p:nvPr>
        </p:nvPicPr>
        <p:blipFill>
          <a:blip r:embed="rId1"/>
          <a:stretch>
            <a:fillRect/>
          </a:stretch>
        </p:blipFill>
        <p:spPr>
          <a:xfrm>
            <a:off x="4140200" y="405130"/>
            <a:ext cx="1804035" cy="1607820"/>
          </a:xfrm>
          <a:prstGeom prst="rect">
            <a:avLst/>
          </a:prstGeom>
        </p:spPr>
      </p:pic>
      <p:pic>
        <p:nvPicPr>
          <p:cNvPr id="6" name="Picture 5" descr="23"/>
          <p:cNvPicPr>
            <a:picLocks noChangeAspect="1"/>
          </p:cNvPicPr>
          <p:nvPr/>
        </p:nvPicPr>
        <p:blipFill>
          <a:blip r:embed="rId2"/>
          <a:stretch>
            <a:fillRect/>
          </a:stretch>
        </p:blipFill>
        <p:spPr>
          <a:xfrm>
            <a:off x="3204210" y="2781300"/>
            <a:ext cx="1914525" cy="1217295"/>
          </a:xfrm>
          <a:prstGeom prst="rect">
            <a:avLst/>
          </a:prstGeom>
        </p:spPr>
      </p:pic>
      <p:pic>
        <p:nvPicPr>
          <p:cNvPr id="7" name="Content Placeholder 4" descr="22"/>
          <p:cNvPicPr>
            <a:picLocks noChangeAspect="1"/>
          </p:cNvPicPr>
          <p:nvPr/>
        </p:nvPicPr>
        <p:blipFill>
          <a:blip r:embed="rId3"/>
          <a:stretch>
            <a:fillRect/>
          </a:stretch>
        </p:blipFill>
        <p:spPr>
          <a:xfrm>
            <a:off x="2188845" y="4437380"/>
            <a:ext cx="4835525" cy="2179320"/>
          </a:xfrm>
          <a:prstGeom prst="rect">
            <a:avLst/>
          </a:prstGeom>
        </p:spPr>
      </p:pic>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Eras Medium ITC" panose="020B0602030504020804" charset="0"/>
                <a:cs typeface="Eras Medium ITC" panose="020B0602030504020804" charset="0"/>
              </a:rPr>
              <a:t>Calculating the </a:t>
            </a:r>
            <a:r>
              <a:rPr lang="en-IN" altLang="en-US" sz="3600" b="1">
                <a:latin typeface="Eras Medium ITC" panose="020B0602030504020804" charset="0"/>
                <a:cs typeface="Eras Medium ITC" panose="020B0602030504020804" charset="0"/>
              </a:rPr>
              <a:t>E</a:t>
            </a:r>
            <a:r>
              <a:rPr lang="en-US" sz="3600" b="1">
                <a:latin typeface="Eras Medium ITC" panose="020B0602030504020804" charset="0"/>
                <a:cs typeface="Eras Medium ITC" panose="020B0602030504020804" charset="0"/>
              </a:rPr>
              <a:t>igenvector</a:t>
            </a:r>
            <a:r>
              <a:rPr lang="en-IN" altLang="en-US" sz="3600" b="1">
                <a:latin typeface="Eras Medium ITC" panose="020B0602030504020804" charset="0"/>
                <a:cs typeface="Eras Medium ITC" panose="020B0602030504020804" charset="0"/>
              </a:rPr>
              <a:t> ‘I’</a:t>
            </a:r>
            <a:r>
              <a:rPr lang="en-US"/>
              <a:t>  </a:t>
            </a:r>
            <a:endParaRPr lang="en-US"/>
          </a:p>
        </p:txBody>
      </p:sp>
      <p:sp>
        <p:nvSpPr>
          <p:cNvPr id="3" name="Content Placeholder 2"/>
          <p:cNvSpPr>
            <a:spLocks noGrp="1"/>
          </p:cNvSpPr>
          <p:nvPr>
            <p:ph sz="half" idx="1"/>
          </p:nvPr>
        </p:nvSpPr>
        <p:spPr>
          <a:xfrm>
            <a:off x="457200" y="1485265"/>
            <a:ext cx="8145145" cy="5130165"/>
          </a:xfrm>
        </p:spPr>
        <p:txBody>
          <a:bodyPr/>
          <a:p>
            <a:pPr>
              <a:lnSpc>
                <a:spcPct val="150000"/>
              </a:lnSpc>
              <a:buFont typeface="Wingdings" panose="05000000000000000000" charset="0"/>
              <a:buChar char="ü"/>
            </a:pPr>
            <a:r>
              <a:rPr lang="en-US" sz="1600">
                <a:latin typeface="Times New Roman" panose="02020603050405020304" pitchFamily="18" charset="0"/>
                <a:cs typeface="Times New Roman" panose="02020603050405020304" pitchFamily="18" charset="0"/>
              </a:rPr>
              <a:t>Let us consider the power method for calculating the eigenvector. In this method, we begin by choosing a vector </a:t>
            </a:r>
            <a:r>
              <a:rPr lang="en-US" sz="1600" b="1">
                <a:latin typeface="Times New Roman" panose="02020603050405020304" pitchFamily="18" charset="0"/>
                <a:cs typeface="Times New Roman" panose="02020603050405020304" pitchFamily="18" charset="0"/>
              </a:rPr>
              <a:t>I</a:t>
            </a:r>
            <a:r>
              <a:rPr lang="en-US" sz="1600" b="1" baseline="30000">
                <a:latin typeface="Times New Roman" panose="02020603050405020304" pitchFamily="18" charset="0"/>
                <a:cs typeface="Times New Roman" panose="02020603050405020304" pitchFamily="18" charset="0"/>
              </a:rPr>
              <a:t>(0)</a:t>
            </a:r>
            <a:r>
              <a:rPr lang="en-US" sz="1600" b="1">
                <a:latin typeface="Times New Roman" panose="02020603050405020304" pitchFamily="18" charset="0"/>
                <a:cs typeface="Times New Roman" panose="02020603050405020304" pitchFamily="18" charset="0"/>
              </a:rPr>
              <a:t> = (1, </a:t>
            </a:r>
            <a:r>
              <a:rPr lang="en-IN" altLang="en-US" sz="1600" b="1">
                <a:latin typeface="Times New Roman" panose="02020603050405020304" pitchFamily="18" charset="0"/>
                <a:cs typeface="Times New Roman" panose="02020603050405020304" pitchFamily="18" charset="0"/>
              </a:rPr>
              <a:t>1</a:t>
            </a:r>
            <a:r>
              <a:rPr lang="en-US" sz="1600" b="1">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1</a:t>
            </a:r>
            <a:r>
              <a:rPr lang="en-US" sz="1600" b="1">
                <a:latin typeface="Times New Roman" panose="02020603050405020304" pitchFamily="18" charset="0"/>
                <a:cs typeface="Times New Roman" panose="02020603050405020304" pitchFamily="18" charset="0"/>
              </a:rPr>
              <a:t>, . . . , </a:t>
            </a:r>
            <a:r>
              <a:rPr lang="en-IN" altLang="en-US" sz="1600" b="1">
                <a:latin typeface="Times New Roman" panose="02020603050405020304" pitchFamily="18" charset="0"/>
                <a:cs typeface="Times New Roman" panose="02020603050405020304" pitchFamily="18" charset="0"/>
              </a:rPr>
              <a:t>1</a:t>
            </a:r>
            <a:r>
              <a:rPr lang="en-US" sz="1600" b="1">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as a candidate for I and then produce a sequence of vectors </a:t>
            </a:r>
            <a:r>
              <a:rPr lang="en-US" sz="1600" b="1">
                <a:latin typeface="Times New Roman" panose="02020603050405020304" pitchFamily="18" charset="0"/>
                <a:cs typeface="Times New Roman" panose="02020603050405020304" pitchFamily="18" charset="0"/>
              </a:rPr>
              <a:t>I</a:t>
            </a:r>
            <a:r>
              <a:rPr lang="en-US" sz="1600" b="1" baseline="30000">
                <a:latin typeface="Times New Roman" panose="02020603050405020304" pitchFamily="18" charset="0"/>
                <a:cs typeface="Times New Roman" panose="02020603050405020304" pitchFamily="18" charset="0"/>
              </a:rPr>
              <a:t>(k)</a:t>
            </a:r>
            <a:r>
              <a:rPr lang="en-US" sz="1600">
                <a:latin typeface="Times New Roman" panose="02020603050405020304" pitchFamily="18" charset="0"/>
                <a:cs typeface="Times New Roman" panose="02020603050405020304" pitchFamily="18" charset="0"/>
              </a:rPr>
              <a:t> such that </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US" sz="1600"/>
              <a:t>        </a:t>
            </a:r>
            <a:r>
              <a:rPr lang="en-US" sz="16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I</a:t>
            </a:r>
            <a:r>
              <a:rPr lang="en-US" sz="2000" b="1" baseline="30000">
                <a:latin typeface="Times New Roman" panose="02020603050405020304" pitchFamily="18" charset="0"/>
                <a:cs typeface="Times New Roman" panose="02020603050405020304" pitchFamily="18" charset="0"/>
              </a:rPr>
              <a:t>(k+1)</a:t>
            </a:r>
            <a:r>
              <a:rPr lang="en-US" sz="2000" b="1">
                <a:latin typeface="Times New Roman" panose="02020603050405020304" pitchFamily="18" charset="0"/>
                <a:cs typeface="Times New Roman" panose="02020603050405020304" pitchFamily="18" charset="0"/>
              </a:rPr>
              <a:t> = H</a:t>
            </a:r>
            <a:r>
              <a:rPr lang="en-IN" altLang="en-US" sz="2000" b="1">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I</a:t>
            </a:r>
            <a:r>
              <a:rPr lang="en-US" sz="2000" b="1" baseline="30000">
                <a:latin typeface="Times New Roman" panose="02020603050405020304" pitchFamily="18" charset="0"/>
                <a:cs typeface="Times New Roman" panose="02020603050405020304" pitchFamily="18" charset="0"/>
              </a:rPr>
              <a:t>(k)</a:t>
            </a:r>
            <a:r>
              <a:rPr lang="en-US" sz="2000" b="1">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r>
              <a:rPr lang="en-US" sz="1600">
                <a:latin typeface="Times New Roman" panose="02020603050405020304" pitchFamily="18" charset="0"/>
                <a:cs typeface="Times New Roman" panose="02020603050405020304" pitchFamily="18" charset="0"/>
              </a:rPr>
              <a:t>There are issues regarding the convergence of the sequence of vectors </a:t>
            </a:r>
            <a:r>
              <a:rPr lang="en-US" sz="1600" b="1">
                <a:latin typeface="Times New Roman" panose="02020603050405020304" pitchFamily="18" charset="0"/>
                <a:cs typeface="Times New Roman" panose="02020603050405020304" pitchFamily="18" charset="0"/>
              </a:rPr>
              <a:t>I</a:t>
            </a:r>
            <a:r>
              <a:rPr lang="en-US" sz="1600" b="1" baseline="30000">
                <a:latin typeface="Times New Roman" panose="02020603050405020304" pitchFamily="18" charset="0"/>
                <a:cs typeface="Times New Roman" panose="02020603050405020304" pitchFamily="18" charset="0"/>
              </a:rPr>
              <a:t>(n)</a:t>
            </a:r>
            <a:r>
              <a:rPr lang="en-US" sz="1600">
                <a:latin typeface="Times New Roman" panose="02020603050405020304" pitchFamily="18" charset="0"/>
                <a:cs typeface="Times New Roman" panose="02020603050405020304" pitchFamily="18" charset="0"/>
              </a:rPr>
              <a:t>. Matrix under consideration must satisfy certain conditions. </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r>
              <a:rPr lang="en-US" sz="1600">
                <a:latin typeface="Times New Roman" panose="02020603050405020304" pitchFamily="18" charset="0"/>
                <a:cs typeface="Times New Roman" panose="02020603050405020304" pitchFamily="18" charset="0"/>
              </a:rPr>
              <a:t>For the web described in example</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 where A = </a:t>
            </a:r>
            <a:r>
              <a:rPr lang="en-IN" altLang="en-US" sz="16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and let I</a:t>
            </a:r>
            <a:r>
              <a:rPr lang="en-IN" altLang="en-US" sz="1800" baseline="30000">
                <a:latin typeface="Times New Roman" panose="02020603050405020304" pitchFamily="18" charset="0"/>
                <a:cs typeface="Times New Roman" panose="02020603050405020304" pitchFamily="18" charset="0"/>
              </a:rPr>
              <a:t>(0)</a:t>
            </a:r>
            <a:r>
              <a:rPr lang="en-IN" altLang="en-US" sz="1800">
                <a:latin typeface="Times New Roman" panose="02020603050405020304" pitchFamily="18" charset="0"/>
                <a:cs typeface="Times New Roman" panose="02020603050405020304" pitchFamily="18" charset="0"/>
              </a:rPr>
              <a:t> =         now, using the </a:t>
            </a:r>
            <a:r>
              <a:rPr lang="en-IN" altLang="en-US" sz="1800" b="1">
                <a:latin typeface="Times New Roman" panose="02020603050405020304" pitchFamily="18" charset="0"/>
                <a:cs typeface="Times New Roman" panose="02020603050405020304" pitchFamily="18" charset="0"/>
              </a:rPr>
              <a:t>power method</a:t>
            </a:r>
            <a:r>
              <a:rPr lang="en-IN" altLang="en-US" sz="1800">
                <a:latin typeface="Times New Roman" panose="02020603050405020304" pitchFamily="18" charset="0"/>
                <a:cs typeface="Times New Roman" panose="02020603050405020304" pitchFamily="18" charset="0"/>
              </a:rPr>
              <a:t> </a:t>
            </a:r>
            <a:r>
              <a:rPr lang="en-IN" altLang="en-US" sz="2000">
                <a:latin typeface="Times New Roman" panose="02020603050405020304" pitchFamily="18" charset="0"/>
                <a:cs typeface="Times New Roman" panose="02020603050405020304" pitchFamily="18" charset="0"/>
              </a:rPr>
              <a:t> </a:t>
            </a:r>
            <a:endParaRPr lang="en-IN" altLang="en-US" sz="20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IN" altLang="en-US" sz="20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IN" altLang="en-US" sz="2000" b="1">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(1)</a:t>
            </a:r>
            <a:r>
              <a:rPr lang="en-US" sz="2000">
                <a:latin typeface="Times New Roman" panose="02020603050405020304" pitchFamily="18" charset="0"/>
                <a:cs typeface="Times New Roman" panose="02020603050405020304" pitchFamily="18" charset="0"/>
                <a:sym typeface="+mn-ea"/>
              </a:rPr>
              <a:t> = H</a:t>
            </a:r>
            <a:r>
              <a:rPr lang="en-IN" altLang="en-US" sz="2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0</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 </a:t>
            </a:r>
            <a:r>
              <a:rPr lang="en-IN" altLang="en-US" sz="2000">
                <a:latin typeface="Times New Roman" panose="02020603050405020304" pitchFamily="18" charset="0"/>
                <a:cs typeface="Times New Roman" panose="02020603050405020304" pitchFamily="18" charset="0"/>
                <a:sym typeface="+mn-ea"/>
              </a:rPr>
              <a:t>,</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2</a:t>
            </a:r>
            <a:r>
              <a:rPr lang="en-US" sz="2000" baseline="30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 = H</a:t>
            </a:r>
            <a:r>
              <a:rPr lang="en-IN" altLang="en-US" sz="2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1</a:t>
            </a:r>
            <a:r>
              <a:rPr lang="en-US" sz="2000" baseline="30000">
                <a:latin typeface="Times New Roman" panose="02020603050405020304" pitchFamily="18" charset="0"/>
                <a:cs typeface="Times New Roman" panose="02020603050405020304" pitchFamily="18" charset="0"/>
                <a:sym typeface="+mn-ea"/>
              </a:rPr>
              <a:t>)</a:t>
            </a:r>
            <a:r>
              <a:rPr lang="en-IN" altLang="en-US" sz="2000">
                <a:latin typeface="Times New Roman" panose="02020603050405020304" pitchFamily="18" charset="0"/>
                <a:cs typeface="Times New Roman" panose="02020603050405020304" pitchFamily="18" charset="0"/>
                <a:sym typeface="+mn-ea"/>
              </a:rPr>
              <a:t> , </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3</a:t>
            </a:r>
            <a:r>
              <a:rPr lang="en-US" sz="2000" baseline="30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 = H</a:t>
            </a:r>
            <a:r>
              <a:rPr lang="en-IN" altLang="en-US" sz="2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2</a:t>
            </a:r>
            <a:r>
              <a:rPr lang="en-US" sz="2000" baseline="30000">
                <a:latin typeface="Times New Roman" panose="02020603050405020304" pitchFamily="18" charset="0"/>
                <a:cs typeface="Times New Roman" panose="02020603050405020304" pitchFamily="18" charset="0"/>
                <a:sym typeface="+mn-ea"/>
              </a:rPr>
              <a:t>)</a:t>
            </a:r>
            <a:r>
              <a:rPr lang="en-IN" altLang="en-US" sz="2000">
                <a:latin typeface="Times New Roman" panose="02020603050405020304" pitchFamily="18" charset="0"/>
                <a:cs typeface="Times New Roman" panose="02020603050405020304" pitchFamily="18" charset="0"/>
                <a:sym typeface="+mn-ea"/>
              </a:rPr>
              <a:t> , </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4</a:t>
            </a:r>
            <a:r>
              <a:rPr lang="en-US" sz="2000" baseline="30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 = H</a:t>
            </a:r>
            <a:r>
              <a:rPr lang="en-IN" altLang="en-US" sz="2000">
                <a:latin typeface="Times New Roman" panose="02020603050405020304" pitchFamily="18" charset="0"/>
                <a:cs typeface="Times New Roman" panose="02020603050405020304" pitchFamily="18" charset="0"/>
                <a:sym typeface="+mn-ea"/>
              </a:rPr>
              <a:t>*</a:t>
            </a:r>
            <a:r>
              <a:rPr lang="en-US" sz="2000">
                <a:latin typeface="Times New Roman" panose="02020603050405020304" pitchFamily="18" charset="0"/>
                <a:cs typeface="Times New Roman" panose="02020603050405020304" pitchFamily="18" charset="0"/>
                <a:sym typeface="+mn-ea"/>
              </a:rPr>
              <a:t>I</a:t>
            </a:r>
            <a:r>
              <a:rPr lang="en-US" sz="2000" baseline="30000">
                <a:latin typeface="Times New Roman" panose="02020603050405020304" pitchFamily="18" charset="0"/>
                <a:cs typeface="Times New Roman" panose="02020603050405020304" pitchFamily="18" charset="0"/>
                <a:sym typeface="+mn-ea"/>
              </a:rPr>
              <a:t>(</a:t>
            </a:r>
            <a:r>
              <a:rPr lang="en-IN" altLang="en-US" sz="2000" baseline="30000">
                <a:latin typeface="Times New Roman" panose="02020603050405020304" pitchFamily="18" charset="0"/>
                <a:cs typeface="Times New Roman" panose="02020603050405020304" pitchFamily="18" charset="0"/>
                <a:sym typeface="+mn-ea"/>
              </a:rPr>
              <a:t>3</a:t>
            </a:r>
            <a:r>
              <a:rPr lang="en-US" sz="2000" baseline="30000">
                <a:latin typeface="Times New Roman" panose="02020603050405020304" pitchFamily="18" charset="0"/>
                <a:cs typeface="Times New Roman" panose="02020603050405020304" pitchFamily="18" charset="0"/>
                <a:sym typeface="+mn-ea"/>
              </a:rPr>
              <a:t>)</a:t>
            </a:r>
            <a:r>
              <a:rPr lang="en-IN" altLang="en-US" sz="2000">
                <a:latin typeface="Times New Roman" panose="02020603050405020304" pitchFamily="18" charset="0"/>
                <a:cs typeface="Times New Roman" panose="02020603050405020304" pitchFamily="18" charset="0"/>
                <a:sym typeface="+mn-ea"/>
              </a:rPr>
              <a:t> , ... , </a:t>
            </a:r>
            <a:r>
              <a:rPr lang="en-US" sz="2000" b="1">
                <a:latin typeface="Times New Roman" panose="02020603050405020304" pitchFamily="18" charset="0"/>
                <a:cs typeface="Times New Roman" panose="02020603050405020304" pitchFamily="18" charset="0"/>
                <a:sym typeface="+mn-ea"/>
              </a:rPr>
              <a:t>I</a:t>
            </a:r>
            <a:r>
              <a:rPr lang="en-US" sz="2000" b="1" baseline="30000">
                <a:latin typeface="Times New Roman" panose="02020603050405020304" pitchFamily="18" charset="0"/>
                <a:cs typeface="Times New Roman" panose="02020603050405020304" pitchFamily="18" charset="0"/>
                <a:sym typeface="+mn-ea"/>
              </a:rPr>
              <a:t>(k+1)</a:t>
            </a:r>
            <a:r>
              <a:rPr lang="en-US" sz="2000" b="1">
                <a:latin typeface="Times New Roman" panose="02020603050405020304" pitchFamily="18" charset="0"/>
                <a:cs typeface="Times New Roman" panose="02020603050405020304" pitchFamily="18" charset="0"/>
                <a:sym typeface="+mn-ea"/>
              </a:rPr>
              <a:t> = H</a:t>
            </a:r>
            <a:r>
              <a:rPr lang="en-IN" altLang="en-US" sz="2000" b="1">
                <a:latin typeface="Times New Roman" panose="02020603050405020304" pitchFamily="18" charset="0"/>
                <a:cs typeface="Times New Roman" panose="02020603050405020304" pitchFamily="18" charset="0"/>
                <a:sym typeface="+mn-ea"/>
              </a:rPr>
              <a:t>*</a:t>
            </a:r>
            <a:r>
              <a:rPr lang="en-US" sz="2000" b="1">
                <a:latin typeface="Times New Roman" panose="02020603050405020304" pitchFamily="18" charset="0"/>
                <a:cs typeface="Times New Roman" panose="02020603050405020304" pitchFamily="18" charset="0"/>
                <a:sym typeface="+mn-ea"/>
              </a:rPr>
              <a:t>I</a:t>
            </a:r>
            <a:r>
              <a:rPr lang="en-US" sz="2000" b="1" baseline="30000">
                <a:latin typeface="Times New Roman" panose="02020603050405020304" pitchFamily="18" charset="0"/>
                <a:cs typeface="Times New Roman" panose="02020603050405020304" pitchFamily="18" charset="0"/>
                <a:sym typeface="+mn-ea"/>
              </a:rPr>
              <a:t>(k)</a:t>
            </a:r>
            <a:endParaRPr lang="en-IN" altLang="en-US" sz="2000">
              <a:latin typeface="Times New Roman" panose="02020603050405020304" pitchFamily="18" charset="0"/>
              <a:cs typeface="Times New Roman" panose="02020603050405020304" pitchFamily="18" charset="0"/>
              <a:sym typeface="+mn-ea"/>
            </a:endParaRPr>
          </a:p>
        </p:txBody>
      </p:sp>
      <p:pic>
        <p:nvPicPr>
          <p:cNvPr id="5" name="Content Placeholder 4" descr="21"/>
          <p:cNvPicPr>
            <a:picLocks noChangeAspect="1"/>
          </p:cNvPicPr>
          <p:nvPr>
            <p:ph sz="half" idx="2"/>
          </p:nvPr>
        </p:nvPicPr>
        <p:blipFill>
          <a:blip r:embed="rId1"/>
          <a:stretch>
            <a:fillRect/>
          </a:stretch>
        </p:blipFill>
        <p:spPr>
          <a:xfrm>
            <a:off x="1908175" y="4293235"/>
            <a:ext cx="1804035" cy="1607820"/>
          </a:xfrm>
          <a:prstGeom prst="rect">
            <a:avLst/>
          </a:prstGeom>
        </p:spPr>
      </p:pic>
      <p:pic>
        <p:nvPicPr>
          <p:cNvPr id="6" name="Picture 5" descr="24"/>
          <p:cNvPicPr>
            <a:picLocks noChangeAspect="1"/>
          </p:cNvPicPr>
          <p:nvPr/>
        </p:nvPicPr>
        <p:blipFill>
          <a:blip r:embed="rId2"/>
          <a:stretch>
            <a:fillRect/>
          </a:stretch>
        </p:blipFill>
        <p:spPr>
          <a:xfrm>
            <a:off x="4860290" y="4344035"/>
            <a:ext cx="472440" cy="1487805"/>
          </a:xfrm>
          <a:prstGeom prst="rect">
            <a:avLst/>
          </a:prstGeom>
        </p:spPr>
      </p:pic>
    </p:spTree>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b="1">
                <a:latin typeface="Eras Medium ITC" panose="020B0602030504020804" charset="0"/>
                <a:cs typeface="Eras Medium ITC" panose="020B0602030504020804" charset="0"/>
              </a:rPr>
              <a:t>How to handle dangling node</a:t>
            </a:r>
            <a:endParaRPr lang="en-US" sz="3600"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600200"/>
            <a:ext cx="8128635" cy="4526280"/>
          </a:xfrm>
        </p:spPr>
        <p:txBody>
          <a:bodyPr/>
          <a:p>
            <a:pPr>
              <a:lnSpc>
                <a:spcPct val="150000"/>
              </a:lnSpc>
              <a:buFont typeface="Wingdings" panose="05000000000000000000" charset="0"/>
              <a:buChar char="v"/>
            </a:pPr>
            <a:r>
              <a:rPr lang="en-IN" altLang="en-US" sz="1600"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Dangling Node:</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A node is called a dangling node if it does not contain any out-going link,</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if</a:t>
            </a: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the out-degree is zero. </a:t>
            </a: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b="1">
                <a:latin typeface="Times New Roman" panose="02020603050405020304" pitchFamily="18" charset="0"/>
                <a:cs typeface="Times New Roman" panose="02020603050405020304" pitchFamily="18" charset="0"/>
              </a:rPr>
              <a:t>The associated matrix</a:t>
            </a:r>
            <a:r>
              <a:rPr lang="en-US" sz="1600" b="1">
                <a:latin typeface="Times New Roman" panose="02020603050405020304" pitchFamily="18" charset="0"/>
                <a:cs typeface="Times New Roman" panose="02020603050405020304" pitchFamily="18" charset="0"/>
              </a:rPr>
              <a:t> A is</a:t>
            </a:r>
            <a:r>
              <a:rPr lang="en-IN" altLang="en-US" sz="1600" b="1">
                <a:latin typeface="Times New Roman" panose="02020603050405020304" pitchFamily="18" charset="0"/>
                <a:cs typeface="Times New Roman" panose="02020603050405020304" pitchFamily="18" charset="0"/>
              </a:rPr>
              <a:t>:</a:t>
            </a:r>
            <a:endParaRPr lang="en-US" sz="1600" b="1">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600">
              <a:latin typeface="Times New Roman" panose="02020603050405020304" pitchFamily="18" charset="0"/>
              <a:cs typeface="Times New Roman" panose="02020603050405020304" pitchFamily="18" charset="0"/>
            </a:endParaRPr>
          </a:p>
        </p:txBody>
      </p:sp>
      <p:pic>
        <p:nvPicPr>
          <p:cNvPr id="7" name="Content Placeholder 6" descr="24"/>
          <p:cNvPicPr>
            <a:picLocks noChangeAspect="1"/>
          </p:cNvPicPr>
          <p:nvPr>
            <p:ph sz="half" idx="2"/>
          </p:nvPr>
        </p:nvPicPr>
        <p:blipFill>
          <a:blip r:embed="rId1"/>
          <a:stretch>
            <a:fillRect/>
          </a:stretch>
        </p:blipFill>
        <p:spPr>
          <a:xfrm>
            <a:off x="2910205" y="2421255"/>
            <a:ext cx="2841625" cy="2230120"/>
          </a:xfrm>
          <a:prstGeom prst="rect">
            <a:avLst/>
          </a:prstGeom>
        </p:spPr>
      </p:pic>
      <p:pic>
        <p:nvPicPr>
          <p:cNvPr id="20" name="Picture 20"/>
          <p:cNvPicPr/>
          <p:nvPr/>
        </p:nvPicPr>
        <p:blipFill rotWithShape="1">
          <a:blip r:embed="rId2"/>
          <a:srcRect l="52639" t="41895" r="35929" b="44444"/>
          <a:stretch>
            <a:fillRect/>
          </a:stretch>
        </p:blipFill>
        <p:spPr bwMode="auto">
          <a:xfrm>
            <a:off x="2700020" y="4869180"/>
            <a:ext cx="2011680" cy="1648460"/>
          </a:xfrm>
          <a:prstGeom prst="rect">
            <a:avLst/>
          </a:prstGeom>
          <a:ln>
            <a:noFill/>
          </a:ln>
        </p:spPr>
      </p:pic>
    </p:spTree>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621030"/>
            <a:ext cx="8228965" cy="6004560"/>
          </a:xfrm>
        </p:spPr>
        <p:txBody>
          <a:bodyPr/>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T</a:t>
            </a:r>
            <a:r>
              <a:rPr lang="en-US" sz="1800">
                <a:latin typeface="Times New Roman" panose="02020603050405020304" pitchFamily="18" charset="0"/>
                <a:cs typeface="Times New Roman" panose="02020603050405020304" pitchFamily="18" charset="0"/>
              </a:rPr>
              <a:t>he simplified PageRank algorithm gives</a:t>
            </a:r>
            <a:r>
              <a:rPr lang="en-IN" altLang="en-US" sz="1800">
                <a:latin typeface="Times New Roman" panose="02020603050405020304" pitchFamily="18" charset="0"/>
                <a:cs typeface="Times New Roman" panose="02020603050405020304" pitchFamily="18" charset="0"/>
              </a:rPr>
              <a:t>:</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The pagerank vector will converge to zero ultimately.</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 All-zero column by</a:t>
            </a:r>
            <a:endParaRPr lang="en-IN" altLang="en-US" sz="16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20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20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In matrix format, we create a matrix        , whose column is the same as A except the columns corresponding to the dangling pages. Formally, we define the entries of matrix        by</a:t>
            </a:r>
            <a:endParaRPr lang="en-IN" altLang="en-US" sz="16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20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20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20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200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IN" altLang="en-US" sz="2000">
              <a:latin typeface="Times New Roman" panose="02020603050405020304" pitchFamily="18" charset="0"/>
              <a:cs typeface="Times New Roman" panose="02020603050405020304" pitchFamily="18" charset="0"/>
            </a:endParaRPr>
          </a:p>
        </p:txBody>
      </p:sp>
      <p:pic>
        <p:nvPicPr>
          <p:cNvPr id="21" name="Picture 21"/>
          <p:cNvPicPr>
            <a:picLocks noChangeAspect="1"/>
          </p:cNvPicPr>
          <p:nvPr>
            <p:ph sz="half" idx="2"/>
          </p:nvPr>
        </p:nvPicPr>
        <p:blipFill rotWithShape="1">
          <a:blip r:embed="rId1"/>
          <a:srcRect l="44975" t="30909" r="27941" b="47603"/>
          <a:stretch>
            <a:fillRect/>
          </a:stretch>
        </p:blipFill>
        <p:spPr bwMode="auto">
          <a:xfrm>
            <a:off x="2195830" y="981075"/>
            <a:ext cx="3636645" cy="2241550"/>
          </a:xfrm>
          <a:prstGeom prst="rect">
            <a:avLst/>
          </a:prstGeom>
          <a:ln>
            <a:noFill/>
          </a:ln>
        </p:spPr>
      </p:pic>
      <p:pic>
        <p:nvPicPr>
          <p:cNvPr id="22" name="Picture 22"/>
          <p:cNvPicPr/>
          <p:nvPr/>
        </p:nvPicPr>
        <p:blipFill rotWithShape="1">
          <a:blip r:embed="rId2"/>
          <a:srcRect l="55984" t="52246" r="39096" b="33097"/>
          <a:stretch>
            <a:fillRect/>
          </a:stretch>
        </p:blipFill>
        <p:spPr bwMode="auto">
          <a:xfrm>
            <a:off x="2700020" y="3717290"/>
            <a:ext cx="945515" cy="1278255"/>
          </a:xfrm>
          <a:prstGeom prst="rect">
            <a:avLst/>
          </a:prstGeom>
          <a:ln>
            <a:noFill/>
          </a:ln>
        </p:spPr>
      </p:pic>
      <p:pic>
        <p:nvPicPr>
          <p:cNvPr id="23" name="Picture 23"/>
          <p:cNvPicPr/>
          <p:nvPr/>
        </p:nvPicPr>
        <p:blipFill rotWithShape="1">
          <a:blip r:embed="rId3"/>
          <a:srcRect l="42686" t="66617" r="56250" b="30211"/>
          <a:stretch>
            <a:fillRect/>
          </a:stretch>
        </p:blipFill>
        <p:spPr bwMode="auto">
          <a:xfrm>
            <a:off x="3924300" y="4869180"/>
            <a:ext cx="283845" cy="373380"/>
          </a:xfrm>
          <a:prstGeom prst="rect">
            <a:avLst/>
          </a:prstGeom>
          <a:ln>
            <a:noFill/>
          </a:ln>
        </p:spPr>
      </p:pic>
      <p:pic>
        <p:nvPicPr>
          <p:cNvPr id="6" name="Picture 23"/>
          <p:cNvPicPr/>
          <p:nvPr/>
        </p:nvPicPr>
        <p:blipFill rotWithShape="1">
          <a:blip r:embed="rId3"/>
          <a:srcRect l="42686" t="66617" r="56250" b="30211"/>
          <a:stretch>
            <a:fillRect/>
          </a:stretch>
        </p:blipFill>
        <p:spPr bwMode="auto">
          <a:xfrm>
            <a:off x="7308215" y="5229225"/>
            <a:ext cx="283845" cy="373380"/>
          </a:xfrm>
          <a:prstGeom prst="rect">
            <a:avLst/>
          </a:prstGeom>
          <a:ln>
            <a:noFill/>
          </a:ln>
        </p:spPr>
      </p:pic>
      <p:pic>
        <p:nvPicPr>
          <p:cNvPr id="7" name="Picture 6" descr="25"/>
          <p:cNvPicPr>
            <a:picLocks noChangeAspect="1"/>
          </p:cNvPicPr>
          <p:nvPr/>
        </p:nvPicPr>
        <p:blipFill>
          <a:blip r:embed="rId4"/>
          <a:stretch>
            <a:fillRect/>
          </a:stretch>
        </p:blipFill>
        <p:spPr>
          <a:xfrm>
            <a:off x="825500" y="5661660"/>
            <a:ext cx="4693920" cy="960120"/>
          </a:xfrm>
          <a:prstGeom prst="rect">
            <a:avLst/>
          </a:prstGeom>
        </p:spPr>
      </p:pic>
      <p:sp>
        <p:nvSpPr>
          <p:cNvPr id="8" name="Text Box 7"/>
          <p:cNvSpPr txBox="1"/>
          <p:nvPr/>
        </p:nvSpPr>
        <p:spPr>
          <a:xfrm>
            <a:off x="5748020" y="5910580"/>
            <a:ext cx="3216910" cy="337185"/>
          </a:xfrm>
          <a:prstGeom prst="rect">
            <a:avLst/>
          </a:prstGeom>
          <a:noFill/>
        </p:spPr>
        <p:txBody>
          <a:bodyPr wrap="square" rtlCol="0">
            <a:spAutoFit/>
          </a:bodyPr>
          <a:p>
            <a:r>
              <a:rPr lang="en-US" sz="1600">
                <a:latin typeface="Times New Roman" panose="02020603050405020304" pitchFamily="18" charset="0"/>
                <a:cs typeface="Times New Roman" panose="02020603050405020304" pitchFamily="18" charset="0"/>
              </a:rPr>
              <a:t>where N is the total number of pages.</a:t>
            </a:r>
            <a:endParaRPr lang="en-US" sz="1600">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541655"/>
            <a:ext cx="8171815" cy="6015990"/>
          </a:xfrm>
        </p:spPr>
        <p:txBody>
          <a:bodyPr/>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T</a:t>
            </a:r>
            <a:r>
              <a:rPr lang="en-US" sz="1800">
                <a:latin typeface="Times New Roman" panose="02020603050405020304" pitchFamily="18" charset="0"/>
                <a:cs typeface="Times New Roman" panose="02020603050405020304" pitchFamily="18" charset="0"/>
              </a:rPr>
              <a:t>he matrix</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is</a:t>
            </a:r>
            <a:r>
              <a:rPr lang="en-IN" altLang="en-US" sz="1800">
                <a:latin typeface="Times New Roman" panose="02020603050405020304" pitchFamily="18" charset="0"/>
                <a:cs typeface="Times New Roman" panose="02020603050405020304" pitchFamily="18" charset="0"/>
              </a:rPr>
              <a:t>:</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if we use      , we get</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IN" altLang="en-US" sz="1800">
                <a:latin typeface="Times New Roman" panose="02020603050405020304" pitchFamily="18" charset="0"/>
                <a:cs typeface="Times New Roman" panose="02020603050405020304" pitchFamily="18" charset="0"/>
              </a:rPr>
              <a:t>We see that page D has the highest ranking.</a:t>
            </a:r>
            <a:endParaRPr lang="en-IN" altLang="en-US" sz="1800">
              <a:latin typeface="Times New Roman" panose="02020603050405020304" pitchFamily="18" charset="0"/>
              <a:cs typeface="Times New Roman" panose="02020603050405020304" pitchFamily="18" charset="0"/>
            </a:endParaRPr>
          </a:p>
        </p:txBody>
      </p:sp>
      <p:pic>
        <p:nvPicPr>
          <p:cNvPr id="23" name="Picture 23"/>
          <p:cNvPicPr>
            <a:picLocks noChangeAspect="1"/>
          </p:cNvPicPr>
          <p:nvPr>
            <p:ph sz="half" idx="2"/>
          </p:nvPr>
        </p:nvPicPr>
        <p:blipFill rotWithShape="1">
          <a:blip r:embed="rId1"/>
          <a:srcRect l="42686" t="66617" r="56250" b="30211"/>
          <a:stretch>
            <a:fillRect/>
          </a:stretch>
        </p:blipFill>
        <p:spPr bwMode="auto">
          <a:xfrm>
            <a:off x="1979930" y="541655"/>
            <a:ext cx="271145" cy="331470"/>
          </a:xfrm>
          <a:prstGeom prst="rect">
            <a:avLst/>
          </a:prstGeom>
          <a:ln>
            <a:noFill/>
          </a:ln>
        </p:spPr>
      </p:pic>
      <p:pic>
        <p:nvPicPr>
          <p:cNvPr id="6" name="Picture 5" descr="26"/>
          <p:cNvPicPr>
            <a:picLocks noChangeAspect="1"/>
          </p:cNvPicPr>
          <p:nvPr/>
        </p:nvPicPr>
        <p:blipFill>
          <a:blip r:embed="rId2"/>
          <a:stretch>
            <a:fillRect/>
          </a:stretch>
        </p:blipFill>
        <p:spPr>
          <a:xfrm>
            <a:off x="2411730" y="909320"/>
            <a:ext cx="1727835" cy="1435100"/>
          </a:xfrm>
          <a:prstGeom prst="rect">
            <a:avLst/>
          </a:prstGeom>
        </p:spPr>
      </p:pic>
      <p:pic>
        <p:nvPicPr>
          <p:cNvPr id="7" name="Picture 23"/>
          <p:cNvPicPr>
            <a:picLocks noChangeAspect="1"/>
          </p:cNvPicPr>
          <p:nvPr/>
        </p:nvPicPr>
        <p:blipFill rotWithShape="1">
          <a:blip r:embed="rId1"/>
          <a:srcRect l="42686" t="66617" r="56250" b="30211"/>
          <a:stretch>
            <a:fillRect/>
          </a:stretch>
        </p:blipFill>
        <p:spPr bwMode="auto">
          <a:xfrm>
            <a:off x="1764030" y="2493010"/>
            <a:ext cx="271145" cy="331470"/>
          </a:xfrm>
          <a:prstGeom prst="rect">
            <a:avLst/>
          </a:prstGeom>
          <a:ln>
            <a:noFill/>
          </a:ln>
        </p:spPr>
      </p:pic>
      <p:pic>
        <p:nvPicPr>
          <p:cNvPr id="8" name="Picture 7" descr="27"/>
          <p:cNvPicPr>
            <a:picLocks noChangeAspect="1"/>
          </p:cNvPicPr>
          <p:nvPr/>
        </p:nvPicPr>
        <p:blipFill>
          <a:blip r:embed="rId3"/>
          <a:stretch>
            <a:fillRect/>
          </a:stretch>
        </p:blipFill>
        <p:spPr>
          <a:xfrm>
            <a:off x="1835785" y="2925445"/>
            <a:ext cx="3924300" cy="2168525"/>
          </a:xfrm>
          <a:prstGeom prst="rect">
            <a:avLst/>
          </a:prstGeom>
        </p:spPr>
      </p:pic>
    </p:spTree>
  </p:cSld>
  <p:clrMapOvr>
    <a:masterClrMapping/>
  </p:clrMapOvr>
  <p:transition>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450850"/>
            <a:ext cx="8535035" cy="6283325"/>
          </a:xfrm>
        </p:spPr>
        <p:txBody>
          <a:bodyPr>
            <a:normAutofit lnSpcReduction="20000"/>
          </a:bodyPr>
          <a:p>
            <a:pPr marL="0" indent="0">
              <a:lnSpc>
                <a:spcPct val="150000"/>
              </a:lnSpc>
              <a:buNone/>
            </a:pPr>
            <a:r>
              <a:rPr lang="en-IN" altLang="en-US" sz="1600">
                <a:latin typeface="Times New Roman" panose="02020603050405020304" pitchFamily="18" charset="0"/>
                <a:cs typeface="Times New Roman" panose="02020603050405020304" pitchFamily="18" charset="0"/>
              </a:rPr>
              <a:t>Assume another Example of four web pages </a:t>
            </a:r>
            <a:r>
              <a:rPr lang="en-IN" altLang="en-US" sz="1600" b="1">
                <a:latin typeface="Times New Roman" panose="02020603050405020304" pitchFamily="18" charset="0"/>
                <a:cs typeface="Times New Roman" panose="02020603050405020304" pitchFamily="18" charset="0"/>
              </a:rPr>
              <a:t>A, B, C and D</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In the original form of PageRank, the sum of PageRank over all pages was the total number of pages on the web at that time, so each page in this example would have an initial value of </a:t>
            </a:r>
            <a:r>
              <a:rPr lang="en-IN" altLang="en-US" sz="1600" b="1">
                <a:latin typeface="Times New Roman" panose="02020603050405020304" pitchFamily="18" charset="0"/>
                <a:cs typeface="Times New Roman" panose="02020603050405020304" pitchFamily="18" charset="0"/>
              </a:rPr>
              <a:t>1</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However, later versions of PageRank, and the remainder of this section, assume a probability distribution between</a:t>
            </a:r>
            <a:r>
              <a:rPr lang="en-IN" altLang="en-US" sz="1600" b="1">
                <a:latin typeface="Times New Roman" panose="02020603050405020304" pitchFamily="18" charset="0"/>
                <a:cs typeface="Times New Roman" panose="02020603050405020304" pitchFamily="18" charset="0"/>
              </a:rPr>
              <a:t> 0 and 1</a:t>
            </a:r>
            <a:r>
              <a:rPr lang="en-IN" altLang="en-US" sz="1600">
                <a:latin typeface="Times New Roman" panose="02020603050405020304" pitchFamily="18" charset="0"/>
                <a:cs typeface="Times New Roman" panose="02020603050405020304" pitchFamily="18" charset="0"/>
              </a:rPr>
              <a:t>. Hence the initial value for each page in this example is </a:t>
            </a:r>
            <a:r>
              <a:rPr lang="en-IN" altLang="en-US" sz="1600" b="1">
                <a:latin typeface="Times New Roman" panose="02020603050405020304" pitchFamily="18" charset="0"/>
                <a:cs typeface="Times New Roman" panose="02020603050405020304" pitchFamily="18" charset="0"/>
              </a:rPr>
              <a:t>0.25</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If the only links in the system were from pages </a:t>
            </a:r>
            <a:r>
              <a:rPr lang="en-IN" altLang="en-US" sz="1600" b="1">
                <a:latin typeface="Times New Roman" panose="02020603050405020304" pitchFamily="18" charset="0"/>
                <a:cs typeface="Times New Roman" panose="02020603050405020304" pitchFamily="18" charset="0"/>
              </a:rPr>
              <a:t>B, C, and D to A,</a:t>
            </a:r>
            <a:r>
              <a:rPr lang="en-IN" altLang="en-US" sz="1600">
                <a:latin typeface="Times New Roman" panose="02020603050405020304" pitchFamily="18" charset="0"/>
                <a:cs typeface="Times New Roman" panose="02020603050405020304" pitchFamily="18" charset="0"/>
              </a:rPr>
              <a:t> each link would transfer </a:t>
            </a:r>
            <a:r>
              <a:rPr lang="en-IN" altLang="en-US" sz="1600" b="1">
                <a:latin typeface="Times New Roman" panose="02020603050405020304" pitchFamily="18" charset="0"/>
                <a:cs typeface="Times New Roman" panose="02020603050405020304" pitchFamily="18" charset="0"/>
              </a:rPr>
              <a:t>0.25 </a:t>
            </a:r>
            <a:r>
              <a:rPr lang="en-IN" altLang="en-US" sz="1600">
                <a:latin typeface="Times New Roman" panose="02020603050405020304" pitchFamily="18" charset="0"/>
                <a:cs typeface="Times New Roman" panose="02020603050405020304" pitchFamily="18" charset="0"/>
              </a:rPr>
              <a:t>PageRank to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upon the next iteration, for a total of </a:t>
            </a:r>
            <a:r>
              <a:rPr lang="en-IN" altLang="en-US" sz="1600" b="1">
                <a:latin typeface="Times New Roman" panose="02020603050405020304" pitchFamily="18" charset="0"/>
                <a:cs typeface="Times New Roman" panose="02020603050405020304" pitchFamily="18" charset="0"/>
              </a:rPr>
              <a:t>0.75</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IN" altLang="en-US" sz="1600">
                <a:latin typeface="Times New Roman" panose="02020603050405020304" pitchFamily="18" charset="0"/>
                <a:cs typeface="Times New Roman" panose="02020603050405020304" pitchFamily="18" charset="0"/>
              </a:rPr>
              <a:t>                                              </a:t>
            </a:r>
            <a:r>
              <a:rPr lang="en-IN" altLang="en-US" sz="1600" b="1">
                <a:latin typeface="+mj-ea"/>
                <a:cs typeface="+mj-ea"/>
              </a:rPr>
              <a:t> PR(A) = PR(B) + PR(C) + PR(D)</a:t>
            </a:r>
            <a:endParaRPr lang="en-IN" altLang="en-US" sz="1600" b="1">
              <a:latin typeface="+mj-ea"/>
              <a:cs typeface="+mj-ea"/>
            </a:endParaRPr>
          </a:p>
          <a:p>
            <a:pPr marL="0" indent="0">
              <a:lnSpc>
                <a:spcPct val="150000"/>
              </a:lnSpc>
              <a:buFont typeface="Wingdings" panose="05000000000000000000" charset="0"/>
              <a:buNone/>
            </a:pPr>
            <a:endParaRPr lang="en-IN" altLang="en-US" sz="1600" b="1">
              <a:latin typeface="+mj-ea"/>
              <a:cs typeface="+mj-ea"/>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Suppose instead that page </a:t>
            </a:r>
            <a:r>
              <a:rPr lang="en-IN" altLang="en-US" sz="1600" b="1">
                <a:latin typeface="Times New Roman" panose="02020603050405020304" pitchFamily="18" charset="0"/>
                <a:cs typeface="Times New Roman" panose="02020603050405020304" pitchFamily="18" charset="0"/>
              </a:rPr>
              <a:t>B</a:t>
            </a:r>
            <a:r>
              <a:rPr lang="en-IN" altLang="en-US" sz="1600">
                <a:latin typeface="Times New Roman" panose="02020603050405020304" pitchFamily="18" charset="0"/>
                <a:cs typeface="Times New Roman" panose="02020603050405020304" pitchFamily="18" charset="0"/>
              </a:rPr>
              <a:t> had a link to pages </a:t>
            </a:r>
            <a:r>
              <a:rPr lang="en-IN" altLang="en-US" sz="1600" b="1">
                <a:latin typeface="Times New Roman" panose="02020603050405020304" pitchFamily="18" charset="0"/>
                <a:cs typeface="Times New Roman" panose="02020603050405020304" pitchFamily="18" charset="0"/>
              </a:rPr>
              <a:t>C</a:t>
            </a:r>
            <a:r>
              <a:rPr lang="en-IN" altLang="en-US" sz="1600">
                <a:latin typeface="Times New Roman" panose="02020603050405020304" pitchFamily="18" charset="0"/>
                <a:cs typeface="Times New Roman" panose="02020603050405020304" pitchFamily="18" charset="0"/>
              </a:rPr>
              <a:t> and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page </a:t>
            </a:r>
            <a:r>
              <a:rPr lang="en-IN" altLang="en-US" sz="1600" b="1">
                <a:latin typeface="Times New Roman" panose="02020603050405020304" pitchFamily="18" charset="0"/>
                <a:cs typeface="Times New Roman" panose="02020603050405020304" pitchFamily="18" charset="0"/>
              </a:rPr>
              <a:t>C</a:t>
            </a:r>
            <a:r>
              <a:rPr lang="en-IN" altLang="en-US" sz="1600">
                <a:latin typeface="Times New Roman" panose="02020603050405020304" pitchFamily="18" charset="0"/>
                <a:cs typeface="Times New Roman" panose="02020603050405020304" pitchFamily="18" charset="0"/>
              </a:rPr>
              <a:t> had a link to page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and page </a:t>
            </a:r>
            <a:r>
              <a:rPr lang="en-IN" altLang="en-US" sz="1600" b="1">
                <a:latin typeface="Times New Roman" panose="02020603050405020304" pitchFamily="18" charset="0"/>
                <a:cs typeface="Times New Roman" panose="02020603050405020304" pitchFamily="18" charset="0"/>
              </a:rPr>
              <a:t>D</a:t>
            </a:r>
            <a:r>
              <a:rPr lang="en-IN" altLang="en-US" sz="1600">
                <a:latin typeface="Times New Roman" panose="02020603050405020304" pitchFamily="18" charset="0"/>
                <a:cs typeface="Times New Roman" panose="02020603050405020304" pitchFamily="18" charset="0"/>
              </a:rPr>
              <a:t> had links to all three pages. Thus, upon the first iteration, page </a:t>
            </a:r>
            <a:r>
              <a:rPr lang="en-IN" altLang="en-US" sz="1600" b="1">
                <a:latin typeface="Times New Roman" panose="02020603050405020304" pitchFamily="18" charset="0"/>
                <a:cs typeface="Times New Roman" panose="02020603050405020304" pitchFamily="18" charset="0"/>
              </a:rPr>
              <a:t>B</a:t>
            </a:r>
            <a:r>
              <a:rPr lang="en-IN" altLang="en-US" sz="1600">
                <a:latin typeface="Times New Roman" panose="02020603050405020304" pitchFamily="18" charset="0"/>
                <a:cs typeface="Times New Roman" panose="02020603050405020304" pitchFamily="18" charset="0"/>
              </a:rPr>
              <a:t> would transfer half of its existing value, or </a:t>
            </a:r>
            <a:r>
              <a:rPr lang="en-IN" altLang="en-US" sz="1600" b="1">
                <a:latin typeface="Times New Roman" panose="02020603050405020304" pitchFamily="18" charset="0"/>
                <a:cs typeface="Times New Roman" panose="02020603050405020304" pitchFamily="18" charset="0"/>
              </a:rPr>
              <a:t>0.125</a:t>
            </a:r>
            <a:r>
              <a:rPr lang="en-IN" altLang="en-US" sz="1600">
                <a:latin typeface="Times New Roman" panose="02020603050405020304" pitchFamily="18" charset="0"/>
                <a:cs typeface="Times New Roman" panose="02020603050405020304" pitchFamily="18" charset="0"/>
              </a:rPr>
              <a:t>, to page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and the other half, or </a:t>
            </a:r>
            <a:r>
              <a:rPr lang="en-IN" altLang="en-US" sz="1600" b="1">
                <a:latin typeface="Times New Roman" panose="02020603050405020304" pitchFamily="18" charset="0"/>
                <a:cs typeface="Times New Roman" panose="02020603050405020304" pitchFamily="18" charset="0"/>
              </a:rPr>
              <a:t>0.125</a:t>
            </a:r>
            <a:r>
              <a:rPr lang="en-IN" altLang="en-US" sz="1600">
                <a:latin typeface="Times New Roman" panose="02020603050405020304" pitchFamily="18" charset="0"/>
                <a:cs typeface="Times New Roman" panose="02020603050405020304" pitchFamily="18" charset="0"/>
              </a:rPr>
              <a:t>, to page </a:t>
            </a:r>
            <a:r>
              <a:rPr lang="en-IN" altLang="en-US" sz="1600" b="1">
                <a:latin typeface="Times New Roman" panose="02020603050405020304" pitchFamily="18" charset="0"/>
                <a:cs typeface="Times New Roman" panose="02020603050405020304" pitchFamily="18" charset="0"/>
              </a:rPr>
              <a:t>C</a:t>
            </a: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Page </a:t>
            </a:r>
            <a:r>
              <a:rPr lang="en-IN" altLang="en-US" sz="1600" b="1">
                <a:latin typeface="Times New Roman" panose="02020603050405020304" pitchFamily="18" charset="0"/>
                <a:cs typeface="Times New Roman" panose="02020603050405020304" pitchFamily="18" charset="0"/>
              </a:rPr>
              <a:t>C</a:t>
            </a:r>
            <a:r>
              <a:rPr lang="en-IN" altLang="en-US" sz="1600">
                <a:latin typeface="Times New Roman" panose="02020603050405020304" pitchFamily="18" charset="0"/>
                <a:cs typeface="Times New Roman" panose="02020603050405020304" pitchFamily="18" charset="0"/>
              </a:rPr>
              <a:t> would transfer all of its existing value, </a:t>
            </a:r>
            <a:r>
              <a:rPr lang="en-IN" altLang="en-US" sz="1600" b="1">
                <a:latin typeface="Times New Roman" panose="02020603050405020304" pitchFamily="18" charset="0"/>
                <a:cs typeface="Times New Roman" panose="02020603050405020304" pitchFamily="18" charset="0"/>
              </a:rPr>
              <a:t>0.25</a:t>
            </a:r>
            <a:r>
              <a:rPr lang="en-IN" altLang="en-US" sz="1600">
                <a:latin typeface="Times New Roman" panose="02020603050405020304" pitchFamily="18" charset="0"/>
                <a:cs typeface="Times New Roman" panose="02020603050405020304" pitchFamily="18" charset="0"/>
              </a:rPr>
              <a:t>, to the only page it links to,</a:t>
            </a:r>
            <a:r>
              <a:rPr lang="en-IN" altLang="en-US" sz="1600" b="1">
                <a:latin typeface="Times New Roman" panose="02020603050405020304" pitchFamily="18" charset="0"/>
                <a:cs typeface="Times New Roman" panose="02020603050405020304" pitchFamily="18" charset="0"/>
              </a:rPr>
              <a:t> A</a:t>
            </a:r>
            <a:r>
              <a:rPr lang="en-IN" altLang="en-US" sz="1600">
                <a:latin typeface="Times New Roman" panose="02020603050405020304" pitchFamily="18" charset="0"/>
                <a:cs typeface="Times New Roman" panose="02020603050405020304" pitchFamily="18" charset="0"/>
              </a:rPr>
              <a:t>. Since </a:t>
            </a:r>
            <a:r>
              <a:rPr lang="en-IN" altLang="en-US" sz="1600" b="1">
                <a:latin typeface="Times New Roman" panose="02020603050405020304" pitchFamily="18" charset="0"/>
                <a:cs typeface="Times New Roman" panose="02020603050405020304" pitchFamily="18" charset="0"/>
              </a:rPr>
              <a:t>D </a:t>
            </a:r>
            <a:r>
              <a:rPr lang="en-IN" altLang="en-US" sz="1600">
                <a:latin typeface="Times New Roman" panose="02020603050405020304" pitchFamily="18" charset="0"/>
                <a:cs typeface="Times New Roman" panose="02020603050405020304" pitchFamily="18" charset="0"/>
              </a:rPr>
              <a:t>had three outbound links, it would transfer one third of its existing value, or approximately </a:t>
            </a:r>
            <a:r>
              <a:rPr lang="en-IN" altLang="en-US" sz="1600" b="1">
                <a:latin typeface="Times New Roman" panose="02020603050405020304" pitchFamily="18" charset="0"/>
                <a:cs typeface="Times New Roman" panose="02020603050405020304" pitchFamily="18" charset="0"/>
              </a:rPr>
              <a:t>0.083, </a:t>
            </a:r>
            <a:r>
              <a:rPr lang="en-IN" altLang="en-US" sz="1600">
                <a:latin typeface="Times New Roman" panose="02020603050405020304" pitchFamily="18" charset="0"/>
                <a:cs typeface="Times New Roman" panose="02020603050405020304" pitchFamily="18" charset="0"/>
              </a:rPr>
              <a:t>to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At the completion of this iteration, page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will have a PageRank of approximately </a:t>
            </a:r>
            <a:r>
              <a:rPr lang="en-IN" altLang="en-US" sz="1600" b="1">
                <a:latin typeface="Times New Roman" panose="02020603050405020304" pitchFamily="18" charset="0"/>
                <a:cs typeface="Times New Roman" panose="02020603050405020304" pitchFamily="18" charset="0"/>
              </a:rPr>
              <a:t>0.458.</a:t>
            </a:r>
            <a:endParaRPr lang="en-IN" altLang="en-US" sz="1600" b="1">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471805" y="425450"/>
            <a:ext cx="8214995" cy="6095365"/>
          </a:xfrm>
        </p:spPr>
        <p:txBody>
          <a:bodyPr/>
          <a:p>
            <a:pPr marL="0" indent="0">
              <a:buNone/>
            </a:pPr>
            <a:endParaRPr lang="en-US"/>
          </a:p>
          <a:p>
            <a:pPr marL="0" indent="0">
              <a:buNone/>
            </a:pPr>
            <a:endParaRPr lang="en-US"/>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In other words, the PageRank conferred by an outbound link is equal to the document's PageRank score divided by the number of outbound links </a:t>
            </a:r>
            <a:r>
              <a:rPr lang="en-IN" altLang="en-US" sz="1600" b="1">
                <a:latin typeface="Times New Roman" panose="02020603050405020304" pitchFamily="18" charset="0"/>
                <a:cs typeface="Times New Roman" panose="02020603050405020304" pitchFamily="18" charset="0"/>
              </a:rPr>
              <a:t>L( )</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In the general case, the PageRank value for any page u can be expressed as:</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altLang="en-US" sz="1600">
                <a:latin typeface="Times New Roman" panose="02020603050405020304" pitchFamily="18" charset="0"/>
                <a:cs typeface="Times New Roman" panose="02020603050405020304" pitchFamily="18" charset="0"/>
              </a:rPr>
              <a:t>The PageRank value for a page </a:t>
            </a:r>
            <a:r>
              <a:rPr lang="en-IN" altLang="en-US" sz="1600" b="1">
                <a:latin typeface="Times New Roman" panose="02020603050405020304" pitchFamily="18" charset="0"/>
                <a:cs typeface="Times New Roman" panose="02020603050405020304" pitchFamily="18" charset="0"/>
              </a:rPr>
              <a:t>u</a:t>
            </a:r>
            <a:r>
              <a:rPr lang="en-IN" altLang="en-US" sz="1600">
                <a:latin typeface="Times New Roman" panose="02020603050405020304" pitchFamily="18" charset="0"/>
                <a:cs typeface="Times New Roman" panose="02020603050405020304" pitchFamily="18" charset="0"/>
              </a:rPr>
              <a:t> is dependent on the PageRank values for each page </a:t>
            </a:r>
            <a:r>
              <a:rPr lang="en-IN" altLang="en-US" sz="1600" b="1">
                <a:latin typeface="Times New Roman" panose="02020603050405020304" pitchFamily="18" charset="0"/>
                <a:cs typeface="Times New Roman" panose="02020603050405020304" pitchFamily="18" charset="0"/>
              </a:rPr>
              <a:t>v </a:t>
            </a:r>
            <a:r>
              <a:rPr lang="en-IN" altLang="en-US" sz="1600">
                <a:latin typeface="Times New Roman" panose="02020603050405020304" pitchFamily="18" charset="0"/>
                <a:cs typeface="Times New Roman" panose="02020603050405020304" pitchFamily="18" charset="0"/>
              </a:rPr>
              <a:t>contained in the set </a:t>
            </a:r>
            <a:r>
              <a:rPr lang="en-IN" altLang="en-US" sz="1600" b="1">
                <a:latin typeface="Times New Roman" panose="02020603050405020304" pitchFamily="18" charset="0"/>
                <a:cs typeface="Times New Roman" panose="02020603050405020304" pitchFamily="18" charset="0"/>
              </a:rPr>
              <a:t>B</a:t>
            </a:r>
            <a:r>
              <a:rPr lang="en-IN" altLang="en-US" sz="1600" b="1" baseline="-25000">
                <a:latin typeface="Times New Roman" panose="02020603050405020304" pitchFamily="18" charset="0"/>
                <a:cs typeface="Times New Roman" panose="02020603050405020304" pitchFamily="18" charset="0"/>
              </a:rPr>
              <a:t>u</a:t>
            </a:r>
            <a:r>
              <a:rPr lang="en-IN" altLang="en-US" sz="1600">
                <a:latin typeface="Times New Roman" panose="02020603050405020304" pitchFamily="18" charset="0"/>
                <a:cs typeface="Times New Roman" panose="02020603050405020304" pitchFamily="18" charset="0"/>
              </a:rPr>
              <a:t> (the set containing all pages linking to page u), divided by the number </a:t>
            </a:r>
            <a:r>
              <a:rPr lang="en-IN" altLang="en-US" sz="1600" b="1">
                <a:latin typeface="Times New Roman" panose="02020603050405020304" pitchFamily="18" charset="0"/>
                <a:cs typeface="Times New Roman" panose="02020603050405020304" pitchFamily="18" charset="0"/>
              </a:rPr>
              <a:t>L(v)</a:t>
            </a:r>
            <a:r>
              <a:rPr lang="en-IN" altLang="en-US" sz="1600">
                <a:latin typeface="Times New Roman" panose="02020603050405020304" pitchFamily="18" charset="0"/>
                <a:cs typeface="Times New Roman" panose="02020603050405020304" pitchFamily="18" charset="0"/>
              </a:rPr>
              <a:t> of links from page </a:t>
            </a:r>
            <a:r>
              <a:rPr lang="en-IN" altLang="en-US" sz="1600" b="1">
                <a:latin typeface="Times New Roman" panose="02020603050405020304" pitchFamily="18" charset="0"/>
                <a:cs typeface="Times New Roman" panose="02020603050405020304" pitchFamily="18" charset="0"/>
              </a:rPr>
              <a:t>v.</a:t>
            </a:r>
            <a:endParaRPr lang="en-IN" alt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endParaRPr lang="en-IN" altLang="en-US" sz="1600">
              <a:latin typeface="Times New Roman" panose="02020603050405020304" pitchFamily="18" charset="0"/>
              <a:cs typeface="Times New Roman" panose="02020603050405020304" pitchFamily="18" charset="0"/>
            </a:endParaRPr>
          </a:p>
        </p:txBody>
      </p:sp>
      <p:pic>
        <p:nvPicPr>
          <p:cNvPr id="27" name="Picture 27"/>
          <p:cNvPicPr>
            <a:picLocks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331595" y="621030"/>
            <a:ext cx="4829810" cy="615315"/>
          </a:xfrm>
          <a:prstGeom prst="rect">
            <a:avLst/>
          </a:prstGeom>
        </p:spPr>
      </p:pic>
      <p:pic>
        <p:nvPicPr>
          <p:cNvPr id="28" name="Picture 28"/>
          <p:cNvPicPr/>
          <p:nvPr/>
        </p:nvPicPr>
        <p:blipFill>
          <a:blip r:embed="rId2">
            <a:extLst>
              <a:ext uri="{28A0092B-C50C-407E-A947-70E740481C1C}">
                <a14:useLocalDpi xmlns:a14="http://schemas.microsoft.com/office/drawing/2010/main" val="0"/>
              </a:ext>
            </a:extLst>
          </a:blip>
          <a:stretch>
            <a:fillRect/>
          </a:stretch>
        </p:blipFill>
        <p:spPr>
          <a:xfrm>
            <a:off x="2268220" y="2349500"/>
            <a:ext cx="3950335" cy="733425"/>
          </a:xfrm>
          <a:prstGeom prst="rect">
            <a:avLst/>
          </a:prstGeom>
        </p:spPr>
      </p:pic>
      <p:pic>
        <p:nvPicPr>
          <p:cNvPr id="29" name="Picture 29"/>
          <p:cNvPicPr/>
          <p:nvPr/>
        </p:nvPicPr>
        <p:blipFill rotWithShape="1">
          <a:blip r:embed="rId3"/>
          <a:srcRect l="13564" t="57922" r="73670" b="33627"/>
          <a:stretch>
            <a:fillRect/>
          </a:stretch>
        </p:blipFill>
        <p:spPr bwMode="auto">
          <a:xfrm>
            <a:off x="2844165" y="3429000"/>
            <a:ext cx="1913890" cy="930275"/>
          </a:xfrm>
          <a:prstGeom prst="rect">
            <a:avLst/>
          </a:prstGeom>
          <a:ln>
            <a:noFill/>
          </a:ln>
        </p:spPr>
      </p:pic>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5000"/>
                <a:lumOff val="95000"/>
              </a:schemeClr>
            </a:gs>
            <a:gs pos="61000">
              <a:schemeClr val="bg1">
                <a:lumMod val="75000"/>
              </a:schemeClr>
            </a:gs>
            <a:gs pos="32000">
              <a:schemeClr val="bg1">
                <a:lumMod val="85000"/>
              </a:schemeClr>
            </a:gs>
            <a:gs pos="83000">
              <a:schemeClr val="accent1">
                <a:lumMod val="45000"/>
                <a:lumOff val="55000"/>
              </a:schemeClr>
            </a:gs>
            <a:gs pos="100000">
              <a:schemeClr val="accent5">
                <a:lumMod val="60000"/>
                <a:lumOff val="4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latin typeface="Algerian" panose="04020705040A02060702" pitchFamily="82" charset="0"/>
              </a:rPr>
              <a:t>Abstract</a:t>
            </a:r>
            <a:endParaRPr lang="en-IN" dirty="0">
              <a:latin typeface="Algerian" panose="04020705040A02060702" pitchFamily="82" charset="0"/>
            </a:endParaRPr>
          </a:p>
        </p:txBody>
      </p:sp>
      <p:sp>
        <p:nvSpPr>
          <p:cNvPr id="3" name="Content Placeholder 2"/>
          <p:cNvSpPr>
            <a:spLocks noGrp="1"/>
          </p:cNvSpPr>
          <p:nvPr>
            <p:ph idx="1"/>
          </p:nvPr>
        </p:nvSpPr>
        <p:spPr>
          <a:xfrm>
            <a:off x="261620" y="1551305"/>
            <a:ext cx="8641080" cy="4980940"/>
          </a:xfrm>
        </p:spPr>
        <p:txBody>
          <a:bodyPr>
            <a:noAutofit/>
          </a:bodyPr>
          <a:lstStyle/>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importance of a Webpage is an inherently subjective matter, which depends on the readers interests, knowledge and attitudes. But there is still much that can be said objectively about the relative importance of Web pages. This paper describes PageRank, a method for rating Web pages objectively and mechanically, effectively measuring the human interest and attention devoted to them. </a:t>
            </a: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 compare PageRank to an idealized random Websurfer. We show how to efficiently compute PageRank for large numbers of pages. And we show how to apply PageRank to search and to user navigation.  </a:t>
            </a:r>
            <a:endParaRPr lang="en-US" sz="1600" dirty="0" smtClean="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sz="1600" dirty="0" smtClean="0">
                <a:latin typeface="Times New Roman" panose="02020603050405020304" pitchFamily="18" charset="0"/>
                <a:cs typeface="Times New Roman" panose="02020603050405020304" pitchFamily="18" charset="0"/>
              </a:rPr>
              <a:t>Besides </a:t>
            </a:r>
            <a:r>
              <a:rPr lang="en-US" sz="1600" dirty="0">
                <a:latin typeface="Times New Roman" panose="02020603050405020304" pitchFamily="18" charset="0"/>
                <a:cs typeface="Times New Roman" panose="02020603050405020304" pitchFamily="18" charset="0"/>
              </a:rPr>
              <a:t>other ranking signals, Google uses PageRank algorithm in ranking the search results, which makes Google successful and superior to </a:t>
            </a:r>
            <a:r>
              <a:rPr lang="en-US" sz="1600" dirty="0" smtClean="0">
                <a:latin typeface="Times New Roman" panose="02020603050405020304" pitchFamily="18" charset="0"/>
                <a:cs typeface="Times New Roman" panose="02020603050405020304" pitchFamily="18" charset="0"/>
              </a:rPr>
              <a:t>others. </a:t>
            </a:r>
            <a:endParaRPr lang="en-US" sz="1600" b="1" dirty="0" smtClean="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endParaRPr lang="en-US" sz="1600" b="1" dirty="0" smtClean="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sz="1600" b="1" dirty="0" smtClean="0">
                <a:latin typeface="Times New Roman" panose="02020603050405020304" pitchFamily="18" charset="0"/>
                <a:cs typeface="Times New Roman" panose="02020603050405020304" pitchFamily="18" charset="0"/>
              </a:rPr>
              <a:t>Keywords:</a:t>
            </a:r>
            <a:r>
              <a:rPr lang="en-US" sz="1600" dirty="0" smtClean="0">
                <a:latin typeface="Times New Roman" panose="02020603050405020304" pitchFamily="18" charset="0"/>
                <a:cs typeface="Times New Roman" panose="02020603050405020304" pitchFamily="18" charset="0"/>
              </a:rPr>
              <a:t> Google, Search Engine, PageRank, Markov chains, power method, damping factor, stationary vector, updating Result, Page Ranking.</a:t>
            </a:r>
            <a:endParaRPr lang="en-US" sz="16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b="1">
                <a:latin typeface="Eras Medium ITC" panose="020B0602030504020804" charset="0"/>
                <a:cs typeface="Eras Medium ITC" panose="020B0602030504020804" charset="0"/>
              </a:rPr>
              <a:t>Damping Factor</a:t>
            </a:r>
            <a:endParaRPr lang="en-IN" altLang="en-US" sz="3600"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600200"/>
            <a:ext cx="7966075" cy="4526280"/>
          </a:xfrm>
        </p:spPr>
        <p:txBody>
          <a:bodyPr>
            <a:normAutofit/>
          </a:bodyPr>
          <a:p>
            <a:pPr>
              <a:lnSpc>
                <a:spcPct val="150000"/>
              </a:lnSpc>
              <a:buFont typeface="Wingdings" panose="05000000000000000000" charset="0"/>
              <a:buChar char="Ø"/>
            </a:pPr>
            <a:r>
              <a:rPr lang="en-US" sz="1600">
                <a:latin typeface="Times New Roman" panose="02020603050405020304" pitchFamily="18" charset="0"/>
                <a:cs typeface="Times New Roman" panose="02020603050405020304" pitchFamily="18" charset="0"/>
              </a:rPr>
              <a:t>The PageRank theory holds that an imaginary surfer who is randomly clicking on links will eventually stop clicking. The probability, at any step, that the person will continue is a damping factor d. Various studies have tested different damping factors, but it is generally assumed that the damping factor will be set around 0.85.</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1600">
                <a:latin typeface="Times New Roman" panose="02020603050405020304" pitchFamily="18" charset="0"/>
                <a:cs typeface="Times New Roman" panose="02020603050405020304" pitchFamily="18" charset="0"/>
              </a:rPr>
              <a:t>The damping factor is subtracted from 1 (and in some variations of the algorithm, the result is divided by the number of documents (N) in the collection) and this term is then added to the product of the damping factor and the sum of the incoming PageRank scores. That is,</a:t>
            </a:r>
            <a:endParaRPr lang="en-US" sz="1600">
              <a:latin typeface="Times New Roman" panose="02020603050405020304" pitchFamily="18" charset="0"/>
              <a:cs typeface="Times New Roman" panose="02020603050405020304" pitchFamily="18" charset="0"/>
            </a:endParaRPr>
          </a:p>
        </p:txBody>
      </p:sp>
      <p:pic>
        <p:nvPicPr>
          <p:cNvPr id="5" name="Content Placeholder 4" descr="28"/>
          <p:cNvPicPr>
            <a:picLocks noChangeAspect="1"/>
          </p:cNvPicPr>
          <p:nvPr>
            <p:ph sz="half" idx="2"/>
          </p:nvPr>
        </p:nvPicPr>
        <p:blipFill>
          <a:blip r:embed="rId1"/>
          <a:stretch>
            <a:fillRect/>
          </a:stretch>
        </p:blipFill>
        <p:spPr>
          <a:xfrm>
            <a:off x="1908175" y="5085715"/>
            <a:ext cx="4683760" cy="825500"/>
          </a:xfrm>
          <a:prstGeom prst="rect">
            <a:avLst/>
          </a:prstGeom>
        </p:spPr>
      </p:pic>
    </p:spTree>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457200" y="415290"/>
                <a:ext cx="8229600" cy="6128385"/>
              </a:xfrm>
            </p:spPr>
            <p:txBody>
              <a:bodyPr>
                <a:normAutofit lnSpcReduction="10000"/>
              </a:bodyPr>
              <a:p>
                <a:pPr marL="0" indent="0">
                  <a:lnSpc>
                    <a:spcPct val="150000"/>
                  </a:lnSpc>
                  <a:buNone/>
                </a:pPr>
                <a:r>
                  <a:rPr lang="en-IN" altLang="en-US" sz="1600">
                    <a:latin typeface="Times New Roman" panose="02020603050405020304" pitchFamily="18" charset="0"/>
                    <a:cs typeface="Times New Roman" panose="02020603050405020304" pitchFamily="18" charset="0"/>
                  </a:rPr>
                  <a:t>The damping factor adjusts the derived value downward. The original page rank formula with summation:</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600">
                    <a:latin typeface="Times New Roman" panose="02020603050405020304" pitchFamily="18" charset="0"/>
                    <a:cs typeface="Times New Roman" panose="02020603050405020304" pitchFamily="18" charset="0"/>
                  </a:rPr>
                  <a:t>Where,</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PR(A)</a:t>
                </a:r>
                <a:r>
                  <a:rPr lang="en-IN" altLang="en-US" sz="1600">
                    <a:latin typeface="Times New Roman" panose="02020603050405020304" pitchFamily="18" charset="0"/>
                    <a:cs typeface="Times New Roman" panose="02020603050405020304" pitchFamily="18" charset="0"/>
                  </a:rPr>
                  <a:t> is the page rank of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 it is a kind of recursive formula because it depends on other   </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600">
                    <a:latin typeface="Times New Roman" panose="02020603050405020304" pitchFamily="18" charset="0"/>
                    <a:cs typeface="Times New Roman" panose="02020603050405020304" pitchFamily="18" charset="0"/>
                  </a:rPr>
                  <a:t>              page’s page rank.</a:t>
                </a:r>
                <a:endParaRPr lang="en-IN" altLang="en-US" sz="1600">
                  <a:latin typeface="Times New Roman" panose="02020603050405020304" pitchFamily="18" charset="0"/>
                  <a:cs typeface="Times New Roman" panose="02020603050405020304" pitchFamily="18" charset="0"/>
                </a:endParaRPr>
              </a:p>
              <a:p>
                <a:pPr marL="0" indent="0">
                  <a:buNone/>
                </a:pP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marL="0" indent="0">
                  <a:buNone/>
                </a:pP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PR(B)</a:t>
                </a:r>
                <a:r>
                  <a:rPr lang="en-IN" altLang="en-US" sz="1600">
                    <a:latin typeface="Times New Roman" panose="02020603050405020304" pitchFamily="18" charset="0"/>
                    <a:cs typeface="Times New Roman" panose="02020603050405020304" pitchFamily="18" charset="0"/>
                  </a:rPr>
                  <a:t> is the page rank of pages </a:t>
                </a:r>
                <a:r>
                  <a:rPr lang="en-IN" altLang="en-US" sz="1600" b="1">
                    <a:latin typeface="Times New Roman" panose="02020603050405020304" pitchFamily="18" charset="0"/>
                    <a:cs typeface="Times New Roman" panose="02020603050405020304" pitchFamily="18" charset="0"/>
                  </a:rPr>
                  <a:t>B</a:t>
                </a:r>
                <a:r>
                  <a:rPr lang="en-IN" altLang="en-US" sz="1600">
                    <a:latin typeface="Times New Roman" panose="02020603050405020304" pitchFamily="18" charset="0"/>
                    <a:cs typeface="Times New Roman" panose="02020603050405020304" pitchFamily="18" charset="0"/>
                  </a:rPr>
                  <a:t> which link to page </a:t>
                </a:r>
                <a:r>
                  <a:rPr lang="en-IN" altLang="en-US" sz="1600" b="1">
                    <a:latin typeface="Times New Roman" panose="02020603050405020304" pitchFamily="18" charset="0"/>
                    <a:cs typeface="Times New Roman" panose="02020603050405020304" pitchFamily="18" charset="0"/>
                  </a:rPr>
                  <a:t>A</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marL="0" indent="0">
                  <a:buNone/>
                </a:pPr>
                <a:endParaRPr lang="en-IN" altLang="en-US" sz="1600">
                  <a:latin typeface="Times New Roman" panose="02020603050405020304" pitchFamily="18" charset="0"/>
                  <a:cs typeface="Times New Roman" panose="02020603050405020304" pitchFamily="18" charset="0"/>
                </a:endParaRPr>
              </a:p>
              <a:p>
                <a:pPr marL="0" indent="0">
                  <a:buNone/>
                </a:pP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L(B)</a:t>
                </a:r>
                <a:r>
                  <a:rPr lang="en-IN" altLang="en-US" sz="1600">
                    <a:latin typeface="Times New Roman" panose="02020603050405020304" pitchFamily="18" charset="0"/>
                    <a:cs typeface="Times New Roman" panose="02020603050405020304" pitchFamily="18" charset="0"/>
                  </a:rPr>
                  <a:t> number of outbounds links on a given </a:t>
                </a:r>
                <a:r>
                  <a:rPr lang="en-IN" altLang="en-US" sz="1600" b="1">
                    <a:latin typeface="Times New Roman" panose="02020603050405020304" pitchFamily="18" charset="0"/>
                    <a:cs typeface="Times New Roman" panose="02020603050405020304" pitchFamily="18" charset="0"/>
                  </a:rPr>
                  <a:t>B</a:t>
                </a:r>
                <a:r>
                  <a:rPr lang="en-IN" altLang="en-US" sz="1600">
                    <a:latin typeface="Times New Roman" panose="02020603050405020304" pitchFamily="18" charset="0"/>
                    <a:cs typeface="Times New Roman" panose="02020603050405020304" pitchFamily="18" charset="0"/>
                  </a:rPr>
                  <a:t> page.</a:t>
                </a:r>
                <a:endParaRPr lang="en-IN" altLang="en-US" sz="1600">
                  <a:latin typeface="Times New Roman" panose="02020603050405020304" pitchFamily="18" charset="0"/>
                  <a:cs typeface="Times New Roman" panose="02020603050405020304" pitchFamily="18" charset="0"/>
                </a:endParaRPr>
              </a:p>
              <a:p>
                <a:pPr marL="0" indent="0">
                  <a:buNone/>
                </a:pPr>
                <a:endParaRPr lang="en-IN" altLang="en-US" sz="1600">
                  <a:latin typeface="Times New Roman" panose="02020603050405020304" pitchFamily="18" charset="0"/>
                  <a:cs typeface="Times New Roman" panose="02020603050405020304" pitchFamily="18" charset="0"/>
                </a:endParaRPr>
              </a:p>
              <a:p>
                <a:pPr marL="0" indent="0">
                  <a:buNone/>
                </a:pPr>
                <a:r>
                  <a:rPr lang="en-IN" altLang="en-US" sz="1600">
                    <a:latin typeface="Times New Roman" panose="02020603050405020304" pitchFamily="18" charset="0"/>
                    <a:cs typeface="Times New Roman" panose="02020603050405020304" pitchFamily="18" charset="0"/>
                  </a:rPr>
                  <a:t>          ---</a:t>
                </a:r>
                <a:r>
                  <a:rPr lang="en-IN" altLang="en-US" sz="1600" b="1">
                    <a:latin typeface="Times New Roman" panose="02020603050405020304" pitchFamily="18" charset="0"/>
                    <a:cs typeface="Times New Roman" panose="02020603050405020304" pitchFamily="18" charset="0"/>
                  </a:rPr>
                  <a:t>d</a:t>
                </a:r>
                <a:r>
                  <a:rPr lang="en-IN" altLang="en-US" sz="1600">
                    <a:latin typeface="Times New Roman" panose="02020603050405020304" pitchFamily="18" charset="0"/>
                    <a:cs typeface="Times New Roman" panose="02020603050405020304" pitchFamily="18" charset="0"/>
                  </a:rPr>
                  <a:t> is the damping factor in the range </a:t>
                </a:r>
                <a:r>
                  <a:rPr lang="en-IN" altLang="en-US" sz="1600" b="1">
                    <a:latin typeface="Times New Roman" panose="02020603050405020304" pitchFamily="18" charset="0"/>
                    <a:cs typeface="Times New Roman" panose="02020603050405020304" pitchFamily="18" charset="0"/>
                  </a:rPr>
                  <a:t>0 and 1</a:t>
                </a:r>
                <a:r>
                  <a:rPr lang="en-IN" altLang="en-US" sz="1600">
                    <a:latin typeface="Times New Roman" panose="02020603050405020304" pitchFamily="18" charset="0"/>
                    <a:cs typeface="Times New Roman" panose="02020603050405020304" pitchFamily="18" charset="0"/>
                  </a:rPr>
                  <a:t>.</a:t>
                </a:r>
                <a:endParaRPr lang="en-IN" altLang="en-US" sz="1600">
                  <a:latin typeface="Times New Roman" panose="02020603050405020304" pitchFamily="18" charset="0"/>
                  <a:cs typeface="Times New Roman" panose="02020603050405020304" pitchFamily="18" charset="0"/>
                </a:endParaRPr>
              </a:p>
              <a:p>
                <a:pPr marL="0" indent="0">
                  <a:buNone/>
                </a:pPr>
                <a:endParaRPr lang="en-IN" altLang="en-US" sz="1600">
                  <a:latin typeface="Times New Roman" panose="02020603050405020304" pitchFamily="18" charset="0"/>
                  <a:cs typeface="Times New Roman" panose="02020603050405020304" pitchFamily="18" charset="0"/>
                </a:endParaRPr>
              </a:p>
              <a:p>
                <a:pPr marL="0" indent="0">
                  <a:buNone/>
                </a:pPr>
                <a:r>
                  <a:rPr lang="en-IN" altLang="en-US" sz="1600">
                    <a:latin typeface="Times New Roman" panose="02020603050405020304" pitchFamily="18" charset="0"/>
                    <a:cs typeface="Times New Roman" panose="02020603050405020304" pitchFamily="18" charset="0"/>
                  </a:rPr>
                  <a:t>We have to initialize the page rank at the beginning; all pages are given equal page rank </a:t>
                </a:r>
                <a14:m>
                  <m:oMath xmlns:m="http://schemas.openxmlformats.org/officeDocument/2006/math">
                    <m:f>
                      <m:fPr>
                        <m:ctrlPr>
                          <a:rPr lang="en-US" altLang="en-IN" sz="1600" b="1" i="1">
                            <a:latin typeface="Cambria Math" panose="02040503050406030204" charset="0"/>
                            <a:cs typeface="Cambria Math" panose="02040503050406030204" charset="0"/>
                          </a:rPr>
                        </m:ctrlPr>
                      </m:fPr>
                      <m:num>
                        <m:r>
                          <a:rPr lang="en-US" altLang="en-IN" sz="1600" b="1" i="1">
                            <a:latin typeface="Cambria Math" panose="02040503050406030204" charset="0"/>
                            <a:cs typeface="Cambria Math" panose="02040503050406030204" charset="0"/>
                          </a:rPr>
                          <m:t>𝟏</m:t>
                        </m:r>
                      </m:num>
                      <m:den>
                        <m:r>
                          <a:rPr lang="en-US" altLang="en-IN" sz="1600" b="1" i="1">
                            <a:latin typeface="Cambria Math" panose="02040503050406030204" charset="0"/>
                            <a:cs typeface="Cambria Math" panose="02040503050406030204" charset="0"/>
                          </a:rPr>
                          <m:t>𝑵</m:t>
                        </m:r>
                      </m:den>
                    </m:f>
                  </m:oMath>
                </a14:m>
                <a:r>
                  <a:rPr lang="en-IN" altLang="en-US" sz="1600">
                    <a:latin typeface="Cambria Math" panose="02040503050406030204" charset="0"/>
                    <a:cs typeface="Cambria Math" panose="02040503050406030204" charset="0"/>
                  </a:rPr>
                  <a:t>, where </a:t>
                </a:r>
                <a:r>
                  <a:rPr lang="en-IN" altLang="en-US" sz="1600" b="1">
                    <a:latin typeface="Cambria Math" panose="02040503050406030204" charset="0"/>
                    <a:cs typeface="Cambria Math" panose="02040503050406030204" charset="0"/>
                  </a:rPr>
                  <a:t>N</a:t>
                </a:r>
                <a:r>
                  <a:rPr lang="en-IN" altLang="en-US" sz="1600">
                    <a:latin typeface="Cambria Math" panose="02040503050406030204" charset="0"/>
                    <a:cs typeface="Cambria Math" panose="02040503050406030204" charset="0"/>
                  </a:rPr>
                  <a:t> is the number of pages.</a:t>
                </a:r>
                <a:endParaRPr lang="en-IN" altLang="en-US" sz="1600">
                  <a:latin typeface="Cambria Math" panose="02040503050406030204" charset="0"/>
                  <a:cs typeface="Cambria Math" panose="02040503050406030204" charset="0"/>
                </a:endParaRPr>
              </a:p>
              <a:p>
                <a:pPr marL="0" indent="0">
                  <a:buNone/>
                </a:pPr>
                <a:r>
                  <a:rPr lang="en-IN" altLang="en-US" sz="1600">
                    <a:latin typeface="Cambria Math" panose="02040503050406030204" charset="0"/>
                    <a:cs typeface="Cambria Math" panose="02040503050406030204" charset="0"/>
                  </a:rPr>
                  <a:t>            </a:t>
                </a:r>
                <a:endParaRPr lang="en-IN" altLang="en-US" sz="1600">
                  <a:latin typeface="Cambria Math" panose="02040503050406030204" charset="0"/>
                  <a:cs typeface="Cambria Math" panose="02040503050406030204" charset="0"/>
                </a:endParaRPr>
              </a:p>
              <a:p>
                <a:pPr marL="0" indent="0">
                  <a:buNone/>
                </a:pPr>
                <a:r>
                  <a:rPr lang="en-IN" altLang="en-US" sz="1600">
                    <a:latin typeface="Cambria Math" panose="02040503050406030204" charset="0"/>
                    <a:cs typeface="Cambria Math" panose="02040503050406030204" charset="0"/>
                  </a:rPr>
                  <a:t>            Thats why we have to make several iterations until convergence.</a:t>
                </a:r>
                <a:endParaRPr lang="en-IN" altLang="en-US" sz="1600">
                  <a:latin typeface="Cambria Math" panose="02040503050406030204" charset="0"/>
                  <a:cs typeface="Cambria Math" panose="02040503050406030204" charset="0"/>
                </a:endParaRPr>
              </a:p>
            </p:txBody>
          </p:sp>
        </mc:Choice>
        <mc:Fallback>
          <p:sp>
            <p:nvSpPr>
              <p:cNvPr id="3" name="Content Placeholder 2"/>
              <p:cNvSpPr>
                <a:spLocks noRot="1" noChangeAspect="1" noMove="1" noResize="1" noEditPoints="1" noAdjustHandles="1" noChangeArrowheads="1" noChangeShapeType="1" noTextEdit="1"/>
              </p:cNvSpPr>
              <p:nvPr>
                <p:ph sz="half" idx="1"/>
              </p:nvPr>
            </p:nvSpPr>
            <p:spPr>
              <a:xfrm>
                <a:off x="457200" y="415290"/>
                <a:ext cx="8229600" cy="6128385"/>
              </a:xfrm>
              <a:blipFill rotWithShape="1">
                <a:blip r:embed="rId1"/>
                <a:stretch>
                  <a:fillRect/>
                </a:stretch>
              </a:blipFill>
            </p:spPr>
            <p:txBody>
              <a:bodyPr/>
              <a:lstStyle/>
              <a:p>
                <a:r>
                  <a:rPr lang="en-US" altLang="en-US">
                    <a:noFill/>
                  </a:rPr>
                  <a:t> </a:t>
                </a:r>
              </a:p>
            </p:txBody>
          </p:sp>
        </mc:Fallback>
      </mc:AlternateContent>
      <p:pic>
        <p:nvPicPr>
          <p:cNvPr id="5" name="Content Placeholder 4" descr="29"/>
          <p:cNvPicPr>
            <a:picLocks noChangeAspect="1"/>
          </p:cNvPicPr>
          <p:nvPr>
            <p:ph sz="half" idx="2"/>
          </p:nvPr>
        </p:nvPicPr>
        <p:blipFill>
          <a:blip r:embed="rId2"/>
          <a:stretch>
            <a:fillRect/>
          </a:stretch>
        </p:blipFill>
        <p:spPr>
          <a:xfrm>
            <a:off x="1908175" y="1269365"/>
            <a:ext cx="4683760" cy="706120"/>
          </a:xfrm>
          <a:prstGeom prst="rect">
            <a:avLst/>
          </a:prstGeom>
        </p:spPr>
      </p:pic>
    </p:spTree>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304165"/>
            <a:ext cx="8176260" cy="6179185"/>
          </a:xfrm>
        </p:spPr>
        <p:txBody>
          <a:bodyPr/>
          <a:p>
            <a:pPr>
              <a:buFont typeface="Wingdings" panose="05000000000000000000" charset="0"/>
              <a:buChar char="q"/>
            </a:pPr>
            <a:r>
              <a:rPr lang="en-IN" altLang="en-US" sz="1800">
                <a:latin typeface="Times New Roman" panose="02020603050405020304" pitchFamily="18" charset="0"/>
                <a:cs typeface="Times New Roman" panose="02020603050405020304" pitchFamily="18" charset="0"/>
              </a:rPr>
              <a:t>The iterative formula:</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altLang="en-US" sz="1800">
                <a:latin typeface="Times New Roman" panose="02020603050405020304" pitchFamily="18" charset="0"/>
                <a:cs typeface="Times New Roman" panose="02020603050405020304" pitchFamily="18" charset="0"/>
              </a:rPr>
              <a:t>The WWW hyperlink forms a huge directed graph where the nodes represent web pages + directed edges are the hyperlinks.</a:t>
            </a:r>
            <a:endParaRPr lang="en-IN" altLang="en-US" sz="1800">
              <a:latin typeface="Times New Roman" panose="02020603050405020304" pitchFamily="18" charset="0"/>
              <a:cs typeface="Times New Roman" panose="02020603050405020304" pitchFamily="18" charset="0"/>
            </a:endParaRPr>
          </a:p>
          <a:p>
            <a:pPr>
              <a:buFont typeface="Wingdings" panose="05000000000000000000" charset="0"/>
              <a:buChar char="q"/>
            </a:pPr>
            <a:endParaRPr lang="en-IN" altLang="en-US" sz="1800">
              <a:latin typeface="Times New Roman" panose="02020603050405020304" pitchFamily="18" charset="0"/>
              <a:cs typeface="Times New Roman" panose="02020603050405020304" pitchFamily="18" charset="0"/>
            </a:endParaRPr>
          </a:p>
        </p:txBody>
      </p:sp>
      <p:pic>
        <p:nvPicPr>
          <p:cNvPr id="6" name="Content Placeholder 5" descr="30"/>
          <p:cNvPicPr>
            <a:picLocks noChangeAspect="1"/>
          </p:cNvPicPr>
          <p:nvPr>
            <p:ph sz="half" idx="2"/>
          </p:nvPr>
        </p:nvPicPr>
        <p:blipFill>
          <a:blip r:embed="rId1"/>
          <a:stretch>
            <a:fillRect/>
          </a:stretch>
        </p:blipFill>
        <p:spPr>
          <a:xfrm>
            <a:off x="2052320" y="836930"/>
            <a:ext cx="2779395" cy="856615"/>
          </a:xfrm>
          <a:prstGeom prst="rect">
            <a:avLst/>
          </a:prstGeom>
        </p:spPr>
      </p:pic>
      <p:pic>
        <p:nvPicPr>
          <p:cNvPr id="7" name="Picture 6" descr="31"/>
          <p:cNvPicPr>
            <a:picLocks noChangeAspect="1"/>
          </p:cNvPicPr>
          <p:nvPr/>
        </p:nvPicPr>
        <p:blipFill>
          <a:blip r:embed="rId2"/>
          <a:stretch>
            <a:fillRect/>
          </a:stretch>
        </p:blipFill>
        <p:spPr>
          <a:xfrm>
            <a:off x="2052320" y="2780665"/>
            <a:ext cx="4049395" cy="2170430"/>
          </a:xfrm>
          <a:prstGeom prst="rect">
            <a:avLst/>
          </a:prstGeom>
        </p:spPr>
      </p:pic>
      <p:pic>
        <p:nvPicPr>
          <p:cNvPr id="8" name="Picture 7" descr="32"/>
          <p:cNvPicPr>
            <a:picLocks noChangeAspect="1"/>
          </p:cNvPicPr>
          <p:nvPr/>
        </p:nvPicPr>
        <p:blipFill>
          <a:blip r:embed="rId3"/>
          <a:stretch>
            <a:fillRect/>
          </a:stretch>
        </p:blipFill>
        <p:spPr>
          <a:xfrm>
            <a:off x="2555875" y="5300980"/>
            <a:ext cx="3724910" cy="773430"/>
          </a:xfrm>
          <a:prstGeom prst="rect">
            <a:avLst/>
          </a:prstGeom>
        </p:spPr>
      </p:pic>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916940"/>
          </a:xfrm>
        </p:spPr>
        <p:txBody>
          <a:bodyPr/>
          <a:p>
            <a:pPr algn="l"/>
            <a:r>
              <a:rPr lang="en-US" sz="2400" b="1" u="sng">
                <a:latin typeface="Eras Medium ITC" panose="020B0602030504020804" charset="0"/>
                <a:cs typeface="Eras Medium ITC" panose="020B0602030504020804" charset="0"/>
              </a:rPr>
              <a:t>Example</a:t>
            </a:r>
            <a:endParaRPr lang="en-US" sz="2400" b="1" u="sng">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342390"/>
            <a:ext cx="8270875" cy="5034280"/>
          </a:xfrm>
        </p:spPr>
        <p:txBody>
          <a:bodyPr/>
          <a:p>
            <a:pPr marL="0" indent="0">
              <a:buNone/>
            </a:pPr>
            <a:r>
              <a:rPr lang="en-US" sz="1800">
                <a:latin typeface="Times New Roman" panose="02020603050405020304" pitchFamily="18" charset="0"/>
                <a:cs typeface="Times New Roman" panose="02020603050405020304" pitchFamily="18" charset="0"/>
              </a:rPr>
              <a:t>1. Start with a set of pages.</a:t>
            </a: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2. Crawl the web to determine the link structure. </a:t>
            </a:r>
            <a:r>
              <a:rPr lang="en-US"/>
              <a:t> </a:t>
            </a:r>
            <a:endParaRPr lang="en-US"/>
          </a:p>
        </p:txBody>
      </p:sp>
      <p:pic>
        <p:nvPicPr>
          <p:cNvPr id="6" name="Content Placeholder 5" descr="1"/>
          <p:cNvPicPr>
            <a:picLocks noChangeAspect="1"/>
          </p:cNvPicPr>
          <p:nvPr>
            <p:ph sz="half" idx="2"/>
          </p:nvPr>
        </p:nvPicPr>
        <p:blipFill>
          <a:blip r:embed="rId1"/>
          <a:stretch>
            <a:fillRect/>
          </a:stretch>
        </p:blipFill>
        <p:spPr>
          <a:xfrm>
            <a:off x="1619885" y="1701165"/>
            <a:ext cx="4038600" cy="1782445"/>
          </a:xfrm>
          <a:prstGeom prst="rect">
            <a:avLst/>
          </a:prstGeom>
        </p:spPr>
      </p:pic>
      <p:pic>
        <p:nvPicPr>
          <p:cNvPr id="7" name="Picture 6" descr="2"/>
          <p:cNvPicPr>
            <a:picLocks noChangeAspect="1"/>
          </p:cNvPicPr>
          <p:nvPr/>
        </p:nvPicPr>
        <p:blipFill>
          <a:blip r:embed="rId2"/>
          <a:stretch>
            <a:fillRect/>
          </a:stretch>
        </p:blipFill>
        <p:spPr>
          <a:xfrm>
            <a:off x="1922145" y="3861435"/>
            <a:ext cx="4718685" cy="2402840"/>
          </a:xfrm>
          <a:prstGeom prst="rect">
            <a:avLst/>
          </a:prstGeom>
        </p:spPr>
      </p:pic>
    </p:spTree>
  </p:cSld>
  <p:clrMapOvr>
    <a:masterClrMapping/>
  </p:clrMapOvr>
  <p:transition>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457200" y="288290"/>
                <a:ext cx="8297545" cy="6259830"/>
              </a:xfrm>
            </p:spPr>
            <p:txBody>
              <a:bodyPr>
                <a:normAutofit lnSpcReduction="20000"/>
              </a:bodyPr>
              <a:p>
                <a:pPr marL="0" indent="0">
                  <a:buNone/>
                </a:pPr>
                <a:r>
                  <a:rPr lang="en-US" sz="1800">
                    <a:latin typeface="Times New Roman" panose="02020603050405020304" pitchFamily="18" charset="0"/>
                    <a:cs typeface="Times New Roman" panose="02020603050405020304" pitchFamily="18" charset="0"/>
                  </a:rPr>
                  <a:t>3. </a:t>
                </a:r>
                <a:r>
                  <a:rPr lang="en-US" sz="1600">
                    <a:latin typeface="Times New Roman" panose="02020603050405020304" pitchFamily="18" charset="0"/>
                    <a:cs typeface="Times New Roman" panose="02020603050405020304" pitchFamily="18" charset="0"/>
                  </a:rPr>
                  <a:t>Assign each page an initial rank of</a:t>
                </a:r>
                <a:r>
                  <a:rPr lang="en-US" sz="180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1" i="1">
                            <a:latin typeface="Cambria Math" panose="02040503050406030204" charset="0"/>
                            <a:cs typeface="Cambria Math" panose="02040503050406030204" charset="0"/>
                          </a:rPr>
                        </m:ctrlPr>
                      </m:fPr>
                      <m:num>
                        <m:r>
                          <a:rPr lang="en-US" sz="2400" b="1" i="1">
                            <a:latin typeface="Cambria Math" panose="02040503050406030204" charset="0"/>
                            <a:ea typeface="MS Mincho" panose="02020609040205080304" charset="-128"/>
                            <a:cs typeface="Cambria Math" panose="02040503050406030204" charset="0"/>
                          </a:rPr>
                          <m:t>𝟏</m:t>
                        </m:r>
                      </m:num>
                      <m:den>
                        <m:r>
                          <a:rPr lang="en-US" sz="2400" b="1" i="1">
                            <a:latin typeface="Cambria Math" panose="02040503050406030204" charset="0"/>
                            <a:cs typeface="Cambria Math" panose="02040503050406030204" charset="0"/>
                          </a:rPr>
                          <m:t>𝑵</m:t>
                        </m:r>
                      </m:den>
                    </m:f>
                  </m:oMath>
                </a14:m>
                <a:r>
                  <a:rPr lang="en-US" sz="1800">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lnSpc>
                    <a:spcPct val="150000"/>
                  </a:lnSpc>
                  <a:buNone/>
                </a:pPr>
                <a:r>
                  <a:rPr lang="en-US" sz="1800">
                    <a:latin typeface="Times New Roman" panose="02020603050405020304" pitchFamily="18" charset="0"/>
                    <a:cs typeface="Times New Roman" panose="02020603050405020304" pitchFamily="18" charset="0"/>
                  </a:rPr>
                  <a:t>4. </a:t>
                </a:r>
                <a:r>
                  <a:rPr lang="en-US" sz="1600">
                    <a:latin typeface="Times New Roman" panose="02020603050405020304" pitchFamily="18" charset="0"/>
                    <a:cs typeface="Times New Roman" panose="02020603050405020304" pitchFamily="18" charset="0"/>
                  </a:rPr>
                  <a:t>Successively update the rank of each page by adding up the weight of every page that   links to it divided by the number of links emanating from the referring page. </a:t>
                </a:r>
                <a:endParaRPr lang="en-US" sz="16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In the current example, page E has two incoming links, </a:t>
                </a: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US" sz="1600">
                    <a:latin typeface="Times New Roman" panose="02020603050405020304" pitchFamily="18" charset="0"/>
                    <a:cs typeface="Times New Roman" panose="02020603050405020304" pitchFamily="18" charset="0"/>
                  </a:rPr>
                  <a:t>      one from page C and one from page D.</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Page C contributes 1/3 of its current page rank to page E</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US" sz="1600">
                    <a:latin typeface="Times New Roman" panose="02020603050405020304" pitchFamily="18" charset="0"/>
                    <a:cs typeface="Times New Roman" panose="02020603050405020304" pitchFamily="18" charset="0"/>
                  </a:rPr>
                  <a:t>      because E is one of three links from page C. Similarly, </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US" sz="1600">
                    <a:latin typeface="Times New Roman" panose="02020603050405020304" pitchFamily="18" charset="0"/>
                    <a:cs typeface="Times New Roman" panose="02020603050405020304" pitchFamily="18" charset="0"/>
                  </a:rPr>
                  <a:t>      page D offers 1/2 of its rank to E.</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The new page rank for E is</a:t>
                </a:r>
                <a:endParaRPr lang="en-US" sz="1600">
                  <a:latin typeface="Times New Roman" panose="02020603050405020304" pitchFamily="18" charset="0"/>
                  <a:cs typeface="Times New Roman" panose="0202060305040502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sz="half" idx="1"/>
              </p:nvPr>
            </p:nvSpPr>
            <p:spPr>
              <a:xfrm>
                <a:off x="457200" y="288290"/>
                <a:ext cx="8297545" cy="6259830"/>
              </a:xfrm>
              <a:blipFill rotWithShape="1">
                <a:blip r:embed="rId1"/>
                <a:stretch>
                  <a:fillRect/>
                </a:stretch>
              </a:blipFill>
            </p:spPr>
            <p:txBody>
              <a:bodyPr/>
              <a:lstStyle/>
              <a:p>
                <a:r>
                  <a:rPr lang="en-US" altLang="en-US">
                    <a:noFill/>
                  </a:rPr>
                  <a:t> </a:t>
                </a:r>
              </a:p>
            </p:txBody>
          </p:sp>
        </mc:Fallback>
      </mc:AlternateContent>
      <p:pic>
        <p:nvPicPr>
          <p:cNvPr id="5" name="Content Placeholder 4" descr="3"/>
          <p:cNvPicPr>
            <a:picLocks noChangeAspect="1"/>
          </p:cNvPicPr>
          <p:nvPr>
            <p:ph sz="half" idx="2"/>
          </p:nvPr>
        </p:nvPicPr>
        <p:blipFill>
          <a:blip r:embed="rId2"/>
          <a:stretch>
            <a:fillRect/>
          </a:stretch>
        </p:blipFill>
        <p:spPr>
          <a:xfrm>
            <a:off x="2339975" y="836930"/>
            <a:ext cx="3629025" cy="2042795"/>
          </a:xfrm>
          <a:prstGeom prst="rect">
            <a:avLst/>
          </a:prstGeom>
        </p:spPr>
      </p:pic>
      <p:pic>
        <p:nvPicPr>
          <p:cNvPr id="7" name="Picture 6" descr="4"/>
          <p:cNvPicPr>
            <a:picLocks noChangeAspect="1"/>
          </p:cNvPicPr>
          <p:nvPr/>
        </p:nvPicPr>
        <p:blipFill>
          <a:blip r:embed="rId3"/>
          <a:stretch>
            <a:fillRect/>
          </a:stretch>
        </p:blipFill>
        <p:spPr>
          <a:xfrm>
            <a:off x="5580380" y="3789045"/>
            <a:ext cx="2933700" cy="2308860"/>
          </a:xfrm>
          <a:prstGeom prst="rect">
            <a:avLst/>
          </a:prstGeom>
        </p:spPr>
      </p:pic>
      <p:pic>
        <p:nvPicPr>
          <p:cNvPr id="8" name="Picture 7" descr="8"/>
          <p:cNvPicPr>
            <a:picLocks noChangeAspect="1"/>
          </p:cNvPicPr>
          <p:nvPr/>
        </p:nvPicPr>
        <p:blipFill>
          <a:blip r:embed="rId4"/>
          <a:stretch>
            <a:fillRect/>
          </a:stretch>
        </p:blipFill>
        <p:spPr>
          <a:xfrm>
            <a:off x="1979930" y="6165850"/>
            <a:ext cx="3360420" cy="449580"/>
          </a:xfrm>
          <a:prstGeom prst="rect">
            <a:avLst/>
          </a:prstGeom>
        </p:spPr>
      </p:pic>
    </p:spTree>
  </p:cSld>
  <p:clrMapOvr>
    <a:masterClrMapping/>
  </p:clrMapOvr>
  <p:transition>
    <p:wedg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425450"/>
            <a:ext cx="8229600" cy="5995035"/>
          </a:xfrm>
        </p:spPr>
        <p:txBody>
          <a:bodyPr>
            <a:normAutofit/>
          </a:bodyPr>
          <a:p>
            <a:pPr marL="0" indent="0">
              <a:lnSpc>
                <a:spcPct val="150000"/>
              </a:lnSpc>
              <a:buNone/>
            </a:pPr>
            <a:r>
              <a:rPr lang="en-US" sz="1600">
                <a:latin typeface="Times New Roman" panose="02020603050405020304" pitchFamily="18" charset="0"/>
                <a:cs typeface="Times New Roman" panose="02020603050405020304" pitchFamily="18" charset="0"/>
              </a:rPr>
              <a:t>5. If a page (such as E in the current example) has no outward links, redistribute its rank equally among the other pages in the graph.</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In this graph, 1/4 of E’s page rank is distributed to pages A, B, C, and D.</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The idea behind this model is that users will keep searching if they reach a dead end.</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r>
              <a:rPr lang="en-US" sz="1600">
                <a:latin typeface="Times New Roman" panose="02020603050405020304" pitchFamily="18" charset="0"/>
                <a:cs typeface="Times New Roman" panose="02020603050405020304" pitchFamily="18" charset="0"/>
              </a:rPr>
              <a:t>6. Apply this redistribution to every page in the graph. </a:t>
            </a:r>
            <a:endParaRPr lang="en-US" sz="160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charset="0"/>
              <a:buNone/>
            </a:pPr>
            <a:endParaRPr lang="en-US" sz="1600">
              <a:latin typeface="Times New Roman" panose="02020603050405020304" pitchFamily="18" charset="0"/>
              <a:cs typeface="Times New Roman" panose="02020603050405020304" pitchFamily="18" charset="0"/>
            </a:endParaRPr>
          </a:p>
        </p:txBody>
      </p:sp>
      <p:pic>
        <p:nvPicPr>
          <p:cNvPr id="5" name="Content Placeholder 4" descr="4"/>
          <p:cNvPicPr>
            <a:picLocks noChangeAspect="1"/>
          </p:cNvPicPr>
          <p:nvPr>
            <p:ph sz="half" idx="2"/>
          </p:nvPr>
        </p:nvPicPr>
        <p:blipFill>
          <a:blip r:embed="rId1"/>
          <a:stretch>
            <a:fillRect/>
          </a:stretch>
        </p:blipFill>
        <p:spPr>
          <a:xfrm>
            <a:off x="2555875" y="2061210"/>
            <a:ext cx="3241675" cy="1583055"/>
          </a:xfrm>
          <a:prstGeom prst="rect">
            <a:avLst/>
          </a:prstGeom>
        </p:spPr>
      </p:pic>
      <p:pic>
        <p:nvPicPr>
          <p:cNvPr id="7" name="Picture 6" descr="5"/>
          <p:cNvPicPr>
            <a:picLocks noChangeAspect="1"/>
          </p:cNvPicPr>
          <p:nvPr/>
        </p:nvPicPr>
        <p:blipFill>
          <a:blip r:embed="rId2"/>
          <a:stretch>
            <a:fillRect/>
          </a:stretch>
        </p:blipFill>
        <p:spPr>
          <a:xfrm>
            <a:off x="1920240" y="4221480"/>
            <a:ext cx="5303520" cy="2181225"/>
          </a:xfrm>
          <a:prstGeom prst="rect">
            <a:avLst/>
          </a:prstGeom>
        </p:spPr>
      </p:pic>
    </p:spTree>
  </p:cSld>
  <p:clrMapOvr>
    <a:masterClrMapping/>
  </p:clrMapOvr>
  <p:transition>
    <p:wedg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351790"/>
            <a:ext cx="8228965" cy="6161405"/>
          </a:xfrm>
        </p:spPr>
        <p:txBody>
          <a:bodyPr/>
          <a:p>
            <a:pPr marL="0" indent="0">
              <a:lnSpc>
                <a:spcPct val="150000"/>
              </a:lnSpc>
              <a:buNone/>
            </a:pPr>
            <a:r>
              <a:rPr lang="en-US" sz="1800">
                <a:latin typeface="Times New Roman" panose="02020603050405020304" pitchFamily="18" charset="0"/>
                <a:cs typeface="Times New Roman" panose="02020603050405020304" pitchFamily="18" charset="0"/>
              </a:rPr>
              <a:t>7. Repeat this process until the page ranks stabilize.</a:t>
            </a: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marL="0" indent="0">
              <a:lnSpc>
                <a:spcPct val="150000"/>
              </a:lnSpc>
              <a:buNone/>
            </a:pPr>
            <a:endParaRPr lang="en-US" sz="1800">
              <a:latin typeface="Times New Roman" panose="02020603050405020304" pitchFamily="18" charset="0"/>
              <a:cs typeface="Times New Roman" panose="02020603050405020304" pitchFamily="18" charset="0"/>
            </a:endParaRPr>
          </a:p>
          <a:p>
            <a:pPr marL="0" indent="0">
              <a:lnSpc>
                <a:spcPct val="150000"/>
              </a:lnSpc>
              <a:buNone/>
            </a:pPr>
            <a:r>
              <a:rPr lang="en-US" sz="1800">
                <a:latin typeface="Times New Roman" panose="02020603050405020304" pitchFamily="18" charset="0"/>
                <a:cs typeface="Times New Roman" panose="02020603050405020304" pitchFamily="18" charset="0"/>
              </a:rPr>
              <a:t>8. In practice, the Page Rank algorithm adds a damping factor at each stage to model the fact that users stop searching.</a:t>
            </a:r>
            <a:endParaRPr lang="en-US" sz="1800">
              <a:latin typeface="Times New Roman" panose="02020603050405020304" pitchFamily="18" charset="0"/>
              <a:cs typeface="Times New Roman" panose="02020603050405020304" pitchFamily="18" charset="0"/>
            </a:endParaRPr>
          </a:p>
        </p:txBody>
      </p:sp>
      <p:pic>
        <p:nvPicPr>
          <p:cNvPr id="5" name="Content Placeholder 4" descr="6"/>
          <p:cNvPicPr>
            <a:picLocks noChangeAspect="1"/>
          </p:cNvPicPr>
          <p:nvPr>
            <p:ph sz="half" idx="2"/>
          </p:nvPr>
        </p:nvPicPr>
        <p:blipFill>
          <a:blip r:embed="rId1"/>
          <a:stretch>
            <a:fillRect/>
          </a:stretch>
        </p:blipFill>
        <p:spPr>
          <a:xfrm>
            <a:off x="2124075" y="909320"/>
            <a:ext cx="4038600" cy="2167255"/>
          </a:xfrm>
          <a:prstGeom prst="rect">
            <a:avLst/>
          </a:prstGeom>
        </p:spPr>
      </p:pic>
      <p:pic>
        <p:nvPicPr>
          <p:cNvPr id="6" name="Picture 5" descr="7"/>
          <p:cNvPicPr>
            <a:picLocks noChangeAspect="1"/>
          </p:cNvPicPr>
          <p:nvPr/>
        </p:nvPicPr>
        <p:blipFill>
          <a:blip r:embed="rId2"/>
          <a:stretch>
            <a:fillRect/>
          </a:stretch>
        </p:blipFill>
        <p:spPr>
          <a:xfrm>
            <a:off x="2051685" y="4077335"/>
            <a:ext cx="4636135" cy="2366010"/>
          </a:xfrm>
          <a:prstGeom prst="rect">
            <a:avLst/>
          </a:prstGeom>
        </p:spPr>
      </p:pic>
    </p:spTree>
  </p:cSld>
  <p:clrMapOvr>
    <a:masterClrMapping/>
  </p:clrMapOvr>
  <p:transition>
    <p:wedg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Eras Medium ITC" panose="020B0602030504020804" charset="0"/>
                <a:cs typeface="Eras Medium ITC" panose="020B0602030504020804" charset="0"/>
              </a:rPr>
              <a:t>Implementation</a:t>
            </a:r>
            <a:endParaRPr lang="en-US" b="1">
              <a:latin typeface="Eras Medium ITC" panose="020B0602030504020804" charset="0"/>
              <a:cs typeface="Eras Medium ITC" panose="020B0602030504020804" charset="0"/>
            </a:endParaRPr>
          </a:p>
        </p:txBody>
      </p:sp>
      <p:pic>
        <p:nvPicPr>
          <p:cNvPr id="5" name="Content Placeholder 4" descr="PR_Code"/>
          <p:cNvPicPr>
            <a:picLocks noChangeAspect="1"/>
          </p:cNvPicPr>
          <p:nvPr>
            <p:ph sz="half" idx="1"/>
          </p:nvPr>
        </p:nvPicPr>
        <p:blipFill>
          <a:blip r:embed="rId1"/>
          <a:stretch>
            <a:fillRect/>
          </a:stretch>
        </p:blipFill>
        <p:spPr>
          <a:xfrm>
            <a:off x="683895" y="1341120"/>
            <a:ext cx="7649845" cy="5126990"/>
          </a:xfrm>
          <a:prstGeom prst="rect">
            <a:avLst/>
          </a:prstGeom>
        </p:spPr>
      </p:pic>
    </p:spTree>
  </p:cSld>
  <p:clrMapOvr>
    <a:masterClrMapping/>
  </p:clrMapOvr>
  <p:transition>
    <p:wedg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G"/>
          <p:cNvPicPr>
            <a:picLocks noChangeAspect="1"/>
          </p:cNvPicPr>
          <p:nvPr>
            <p:ph sz="half" idx="1"/>
          </p:nvPr>
        </p:nvPicPr>
        <p:blipFill>
          <a:blip r:embed="rId1"/>
          <a:stretch>
            <a:fillRect/>
          </a:stretch>
        </p:blipFill>
        <p:spPr>
          <a:xfrm>
            <a:off x="971550" y="332740"/>
            <a:ext cx="4664710" cy="792480"/>
          </a:xfrm>
          <a:prstGeom prst="rect">
            <a:avLst/>
          </a:prstGeom>
        </p:spPr>
      </p:pic>
      <p:pic>
        <p:nvPicPr>
          <p:cNvPr id="6" name="Content Placeholder 5" descr="H"/>
          <p:cNvPicPr>
            <a:picLocks noChangeAspect="1"/>
          </p:cNvPicPr>
          <p:nvPr>
            <p:ph sz="half" idx="2"/>
          </p:nvPr>
        </p:nvPicPr>
        <p:blipFill>
          <a:blip r:embed="rId2"/>
          <a:stretch>
            <a:fillRect/>
          </a:stretch>
        </p:blipFill>
        <p:spPr>
          <a:xfrm>
            <a:off x="828040" y="1196975"/>
            <a:ext cx="6769735" cy="2785110"/>
          </a:xfrm>
          <a:prstGeom prst="rect">
            <a:avLst/>
          </a:prstGeom>
        </p:spPr>
      </p:pic>
      <p:pic>
        <p:nvPicPr>
          <p:cNvPr id="7" name="Picture 6" descr="I"/>
          <p:cNvPicPr>
            <a:picLocks noChangeAspect="1"/>
          </p:cNvPicPr>
          <p:nvPr/>
        </p:nvPicPr>
        <p:blipFill>
          <a:blip r:embed="rId3"/>
          <a:stretch>
            <a:fillRect/>
          </a:stretch>
        </p:blipFill>
        <p:spPr>
          <a:xfrm>
            <a:off x="971550" y="3925570"/>
            <a:ext cx="6937375" cy="2642870"/>
          </a:xfrm>
          <a:prstGeom prst="rect">
            <a:avLst/>
          </a:prstGeom>
        </p:spPr>
      </p:pic>
    </p:spTree>
  </p:cSld>
  <p:clrMapOvr>
    <a:masterClrMapping/>
  </p:clrMapOvr>
  <p:transition>
    <p:wedg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555" b="1">
                <a:latin typeface="Eras Medium ITC" panose="020B0602030504020804" charset="0"/>
                <a:cs typeface="Eras Medium ITC" panose="020B0602030504020804" charset="0"/>
              </a:rPr>
              <a:t>How does Google PageRank work?</a:t>
            </a:r>
            <a:endParaRPr lang="en-US" sz="3555"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p:txBody>
          <a:bodyPr>
            <a:normAutofit/>
          </a:bodyPr>
          <a:p>
            <a:pPr marL="0" indent="0">
              <a:lnSpc>
                <a:spcPct val="150000"/>
              </a:lnSpc>
              <a:buNone/>
            </a:pPr>
            <a:r>
              <a:rPr lang="en-US" sz="1800">
                <a:latin typeface="Times New Roman" panose="02020603050405020304" pitchFamily="18" charset="0"/>
                <a:cs typeface="Times New Roman" panose="02020603050405020304" pitchFamily="18" charset="0"/>
              </a:rPr>
              <a:t>Google takes into account three factors when calculating the PageRank of a web page, which are:</a:t>
            </a: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The quantity and quality of inbound linking pages;</a:t>
            </a: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The number of outbound links on each linking page;</a:t>
            </a:r>
            <a:endParaRPr lang="en-US" sz="1800">
              <a:latin typeface="Times New Roman" panose="02020603050405020304" pitchFamily="18" charset="0"/>
              <a:cs typeface="Times New Roman" panose="02020603050405020304" pitchFamily="18" charset="0"/>
            </a:endParaRPr>
          </a:p>
          <a:p>
            <a:pPr>
              <a:lnSpc>
                <a:spcPct val="150000"/>
              </a:lnSpc>
            </a:pPr>
            <a:r>
              <a:rPr lang="en-US" sz="1800">
                <a:latin typeface="Times New Roman" panose="02020603050405020304" pitchFamily="18" charset="0"/>
                <a:cs typeface="Times New Roman" panose="02020603050405020304" pitchFamily="18" charset="0"/>
              </a:rPr>
              <a:t>The PageRank of each linking page.</a:t>
            </a:r>
            <a:endParaRPr lang="en-US" sz="18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4648200" y="1841500"/>
            <a:ext cx="4038600" cy="4043045"/>
          </a:xfrm>
          <a:prstGeom prst="rect">
            <a:avLst/>
          </a:prstGeom>
        </p:spPr>
      </p:pic>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61000">
              <a:schemeClr val="bg1">
                <a:lumMod val="75000"/>
              </a:schemeClr>
            </a:gs>
            <a:gs pos="32000">
              <a:schemeClr val="bg1">
                <a:lumMod val="85000"/>
              </a:schemeClr>
            </a:gs>
            <a:gs pos="83000">
              <a:schemeClr val="accent1">
                <a:lumMod val="45000"/>
                <a:lumOff val="55000"/>
              </a:schemeClr>
            </a:gs>
            <a:gs pos="100000">
              <a:schemeClr val="accent5">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Introduction</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a:lnSpc>
                <a:spcPct val="17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Ranking is the process of identifying most relevant resources with highest quality among all the relevant resources on the Web and any other information retrieval system. </a:t>
            </a:r>
            <a:endParaRPr lang="en-IN" sz="22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Ranking algorithms help in ranking web pages in order to bring the most relevant web documents at the top of the SERP (Search Engine Results Page). </a:t>
            </a:r>
            <a:endParaRPr lang="en-US" sz="22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Among these ranking algorithms, PageRank is an evolutionary algorithm and a major breakthrough in the field of ranking. Since its inception in 1998, it is still at the heart of Google web search engine.</a:t>
            </a:r>
            <a:endParaRPr lang="en-IN" sz="22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IN" sz="2200" dirty="0" smtClean="0">
                <a:latin typeface="Times New Roman" panose="02020603050405020304" pitchFamily="18" charset="0"/>
                <a:cs typeface="Times New Roman" panose="02020603050405020304" pitchFamily="18" charset="0"/>
              </a:rPr>
              <a:t>In </a:t>
            </a:r>
            <a:r>
              <a:rPr lang="en-IN" sz="2200" dirty="0">
                <a:latin typeface="Times New Roman" panose="02020603050405020304" pitchFamily="18" charset="0"/>
                <a:cs typeface="Times New Roman" panose="02020603050405020304" pitchFamily="18" charset="0"/>
              </a:rPr>
              <a:t>this </a:t>
            </a:r>
            <a:r>
              <a:rPr lang="en-IN" sz="2200" dirty="0" smtClean="0">
                <a:latin typeface="Times New Roman" panose="02020603050405020304" pitchFamily="18" charset="0"/>
                <a:cs typeface="Times New Roman" panose="02020603050405020304" pitchFamily="18" charset="0"/>
              </a:rPr>
              <a:t>research </a:t>
            </a:r>
            <a:r>
              <a:rPr lang="en-IN" sz="2200" dirty="0">
                <a:latin typeface="Times New Roman" panose="02020603050405020304" pitchFamily="18" charset="0"/>
                <a:cs typeface="Times New Roman" panose="02020603050405020304" pitchFamily="18" charset="0"/>
              </a:rPr>
              <a:t>we introduce a ranking procedure for networks generalizing Google's celebrated PageRank to reducible networks. </a:t>
            </a:r>
            <a:r>
              <a:rPr lang="en-IN" sz="2200" dirty="0">
                <a:latin typeface="Times New Roman" panose="02020603050405020304" pitchFamily="18" charset="0"/>
                <a:cs typeface="Times New Roman" panose="02020603050405020304" pitchFamily="18" charset="0"/>
              </a:rPr>
              <a:t>The ranking method provided in this paper paves the way for developing control approaches for general networks.</a:t>
            </a:r>
            <a:endParaRPr lang="en-IN" sz="2200" dirty="0">
              <a:latin typeface="Times New Roman" panose="02020603050405020304" pitchFamily="18" charset="0"/>
              <a:cs typeface="Times New Roman" panose="02020603050405020304" pitchFamily="18" charset="0"/>
            </a:endParaRPr>
          </a:p>
          <a:p>
            <a:endParaRPr lang="en-IN" dirty="0"/>
          </a:p>
        </p:txBody>
      </p:sp>
      <p:cxnSp>
        <p:nvCxnSpPr>
          <p:cNvPr id="4" name="Straight Connector 3"/>
          <p:cNvCxnSpPr/>
          <p:nvPr/>
        </p:nvCxnSpPr>
        <p:spPr>
          <a:xfrm>
            <a:off x="899795" y="1052830"/>
            <a:ext cx="7384415"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a:latin typeface="Eras Medium ITC" panose="020B0602030504020804" charset="0"/>
                <a:cs typeface="Eras Medium ITC" panose="020B0602030504020804" charset="0"/>
              </a:rPr>
              <a:t>Advantages and Disadvantages</a:t>
            </a:r>
            <a:r>
              <a:rPr lang="en-IN" altLang="en-US" b="1">
                <a:latin typeface="Eras Medium ITC" panose="020B0602030504020804" charset="0"/>
                <a:cs typeface="Eras Medium ITC" panose="020B0602030504020804" charset="0"/>
              </a:rPr>
              <a:t> </a:t>
            </a:r>
            <a:endParaRPr lang="en-IN" altLang="en-US"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334010" y="1600200"/>
            <a:ext cx="8352155" cy="4917440"/>
          </a:xfrm>
        </p:spPr>
        <p:txBody>
          <a:bodyPr>
            <a:normAutofit lnSpcReduction="10000"/>
          </a:bodyPr>
          <a:p>
            <a:pPr marL="0" indent="0">
              <a:buNone/>
            </a:pPr>
            <a:r>
              <a:rPr lang="en-IN" altLang="en-US" sz="2400" b="1" u="sng">
                <a:latin typeface="Times New Roman" panose="02020603050405020304" pitchFamily="18" charset="0"/>
                <a:cs typeface="Times New Roman" panose="02020603050405020304" pitchFamily="18" charset="0"/>
              </a:rPr>
              <a:t>Advantages:</a:t>
            </a:r>
            <a:endParaRPr lang="en-IN" altLang="en-US" sz="2400" b="1" u="sng">
              <a:latin typeface="Times New Roman" panose="02020603050405020304" pitchFamily="18" charset="0"/>
              <a:cs typeface="Times New Roman" panose="02020603050405020304" pitchFamily="18" charset="0"/>
            </a:endParaRPr>
          </a:p>
          <a:p>
            <a:pPr marL="0" indent="0">
              <a:lnSpc>
                <a:spcPct val="150000"/>
              </a:lnSpc>
              <a:buNone/>
            </a:pPr>
            <a:r>
              <a:rPr lang="en-IN" altLang="en-US" sz="1800">
                <a:latin typeface="Times New Roman" panose="02020603050405020304" pitchFamily="18" charset="0"/>
                <a:cs typeface="Times New Roman" panose="02020603050405020304" pitchFamily="18" charset="0"/>
              </a:rPr>
              <a:t>                </a:t>
            </a:r>
            <a:r>
              <a:rPr lang="en-IN" altLang="en-US" sz="1800" b="1">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The algorithm is robust against Spam since its not easy for a webpage owner to add  inlinks to his page from other important pages.</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600">
                <a:latin typeface="Times New Roman" panose="02020603050405020304" pitchFamily="18" charset="0"/>
                <a:cs typeface="Times New Roman" panose="02020603050405020304" pitchFamily="18" charset="0"/>
              </a:rPr>
              <a:t>                  </a:t>
            </a:r>
            <a:r>
              <a:rPr lang="en-IN" altLang="en-US" sz="1800" b="1">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PageRank is a global measure and is query independent.</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600">
                <a:latin typeface="Times New Roman" panose="02020603050405020304" pitchFamily="18" charset="0"/>
                <a:cs typeface="Times New Roman" panose="02020603050405020304" pitchFamily="18" charset="0"/>
              </a:rPr>
              <a:t>                  </a:t>
            </a:r>
            <a:r>
              <a:rPr lang="en-IN" altLang="en-US" sz="1800" b="1">
                <a:latin typeface="Times New Roman" panose="02020603050405020304" pitchFamily="18" charset="0"/>
                <a:cs typeface="Times New Roman" panose="02020603050405020304" pitchFamily="18" charset="0"/>
              </a:rPr>
              <a:t>---</a:t>
            </a:r>
            <a:r>
              <a:rPr lang="en-IN" altLang="en-US" sz="1600">
                <a:latin typeface="Times New Roman" panose="02020603050405020304" pitchFamily="18" charset="0"/>
                <a:cs typeface="Times New Roman" panose="02020603050405020304" pitchFamily="18" charset="0"/>
              </a:rPr>
              <a:t>PageRank gives the information very efficiently according to the top most ranking of the webpage.</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2400" b="1" u="sng">
                <a:latin typeface="Times New Roman" panose="02020603050405020304" pitchFamily="18" charset="0"/>
                <a:cs typeface="Times New Roman" panose="02020603050405020304" pitchFamily="18" charset="0"/>
                <a:sym typeface="+mn-ea"/>
              </a:rPr>
              <a:t>Disadvantages:</a:t>
            </a:r>
            <a:endParaRPr lang="en-IN" altLang="en-US" sz="2400" b="1" u="sng">
              <a:latin typeface="Times New Roman" panose="02020603050405020304" pitchFamily="18" charset="0"/>
              <a:cs typeface="Times New Roman" panose="02020603050405020304" pitchFamily="18" charset="0"/>
            </a:endParaRPr>
          </a:p>
          <a:p>
            <a:pPr marL="0" indent="0">
              <a:lnSpc>
                <a:spcPct val="150000"/>
              </a:lnSpc>
              <a:buNone/>
            </a:pPr>
            <a:r>
              <a:rPr lang="en-IN" altLang="en-US" sz="2000">
                <a:latin typeface="Times New Roman" panose="02020603050405020304" pitchFamily="18" charset="0"/>
                <a:cs typeface="Times New Roman" panose="02020603050405020304" pitchFamily="18" charset="0"/>
                <a:sym typeface="+mn-ea"/>
              </a:rPr>
              <a:t>             </a:t>
            </a:r>
            <a:r>
              <a:rPr lang="en-IN" altLang="en-US" sz="2000" b="1">
                <a:latin typeface="Times New Roman" panose="02020603050405020304" pitchFamily="18" charset="0"/>
                <a:cs typeface="Times New Roman" panose="02020603050405020304" pitchFamily="18" charset="0"/>
                <a:sym typeface="+mn-ea"/>
              </a:rPr>
              <a:t> </a:t>
            </a:r>
            <a:r>
              <a:rPr lang="en-IN" altLang="en-US" sz="1800" b="1">
                <a:latin typeface="Times New Roman" panose="02020603050405020304" pitchFamily="18" charset="0"/>
                <a:cs typeface="Times New Roman" panose="02020603050405020304" pitchFamily="18" charset="0"/>
                <a:sym typeface="+mn-ea"/>
              </a:rPr>
              <a:t>---</a:t>
            </a:r>
            <a:r>
              <a:rPr lang="en-US" sz="1600">
                <a:latin typeface="Times New Roman" panose="02020603050405020304" pitchFamily="18" charset="0"/>
                <a:cs typeface="Times New Roman" panose="02020603050405020304" pitchFamily="18" charset="0"/>
                <a:sym typeface="+mn-ea"/>
              </a:rPr>
              <a:t>The main disadvantage is that it favors older pages,</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because a new page, even a very good one, will not</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have many links unless it is part of an existing website.</a:t>
            </a:r>
            <a:endParaRPr lang="en-US" sz="1600">
              <a:latin typeface="Times New Roman" panose="02020603050405020304" pitchFamily="18" charset="0"/>
              <a:cs typeface="Times New Roman" panose="02020603050405020304" pitchFamily="18" charset="0"/>
              <a:sym typeface="+mn-ea"/>
            </a:endParaRPr>
          </a:p>
          <a:p>
            <a:pPr marL="0" indent="0">
              <a:lnSpc>
                <a:spcPct val="150000"/>
              </a:lnSpc>
              <a:buNone/>
            </a:pPr>
            <a:r>
              <a:rPr lang="en-US" sz="1600">
                <a:latin typeface="Times New Roman" panose="02020603050405020304" pitchFamily="18" charset="0"/>
                <a:cs typeface="Times New Roman" panose="02020603050405020304" pitchFamily="18" charset="0"/>
                <a:sym typeface="+mn-ea"/>
              </a:rPr>
              <a:t> </a:t>
            </a:r>
            <a:r>
              <a:rPr lang="en-IN" altLang="en-US" sz="1600">
                <a:latin typeface="Times New Roman" panose="02020603050405020304" pitchFamily="18" charset="0"/>
                <a:cs typeface="Times New Roman" panose="02020603050405020304" pitchFamily="18" charset="0"/>
                <a:sym typeface="+mn-ea"/>
              </a:rPr>
              <a:t>             </a:t>
            </a:r>
            <a:r>
              <a:rPr lang="en-IN" altLang="en-US" sz="1800">
                <a:latin typeface="Times New Roman" panose="02020603050405020304" pitchFamily="18" charset="0"/>
                <a:cs typeface="Times New Roman" panose="02020603050405020304" pitchFamily="18" charset="0"/>
                <a:sym typeface="+mn-ea"/>
              </a:rPr>
              <a:t>  </a:t>
            </a:r>
            <a:r>
              <a:rPr lang="en-IN" altLang="en-US" sz="1800" b="1">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Relevancy of the resultant pages to the user query isvery less as it does not consider the content of web</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page.</a:t>
            </a:r>
            <a:r>
              <a:rPr lang="en-IN" altLang="en-US" sz="1600">
                <a:sym typeface="+mn-ea"/>
              </a:rPr>
              <a:t>                  </a:t>
            </a:r>
            <a:endParaRPr lang="en-IN" altLang="en-US" sz="1600" u="sng">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39750" y="1412875"/>
            <a:ext cx="8155940" cy="3237230"/>
          </a:xfrm>
        </p:spPr>
        <p:txBody>
          <a:bodyPr>
            <a:normAutofit/>
          </a:bodyPr>
          <a:p>
            <a:pPr marL="0" indent="0">
              <a:lnSpc>
                <a:spcPct val="150000"/>
              </a:lnSpc>
              <a:buNone/>
            </a:pPr>
            <a:r>
              <a:rPr lang="en-IN" altLang="en-US" sz="1800" b="1">
                <a:latin typeface="Times New Roman" panose="02020603050405020304" pitchFamily="18" charset="0"/>
                <a:cs typeface="Times New Roman" panose="02020603050405020304" pitchFamily="18" charset="0"/>
                <a:sym typeface="+mn-ea"/>
              </a:rPr>
              <a:t>---</a:t>
            </a:r>
            <a:r>
              <a:rPr lang="en-US" sz="1600">
                <a:latin typeface="Times New Roman" panose="02020603050405020304" pitchFamily="18" charset="0"/>
                <a:cs typeface="Times New Roman" panose="02020603050405020304" pitchFamily="18" charset="0"/>
                <a:sym typeface="+mn-ea"/>
              </a:rPr>
              <a:t>Other problems exists in the form of Dangling links</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which occurs when a page contains a link such that</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the hypertext points to a page with no outgoing</a:t>
            </a:r>
            <a:r>
              <a:rPr lang="en-IN" altLang="en-US" sz="1600">
                <a:latin typeface="Times New Roman" panose="02020603050405020304" pitchFamily="18" charset="0"/>
                <a:cs typeface="Times New Roman" panose="02020603050405020304" pitchFamily="18" charset="0"/>
                <a:sym typeface="+mn-ea"/>
              </a:rPr>
              <a:t> </a:t>
            </a:r>
            <a:r>
              <a:rPr lang="en-US" sz="1600">
                <a:latin typeface="Times New Roman" panose="02020603050405020304" pitchFamily="18" charset="0"/>
                <a:cs typeface="Times New Roman" panose="02020603050405020304" pitchFamily="18" charset="0"/>
                <a:sym typeface="+mn-ea"/>
              </a:rPr>
              <a:t>links.</a:t>
            </a:r>
            <a:r>
              <a:rPr lang="en-IN" altLang="en-US" sz="1600">
                <a:latin typeface="Times New Roman" panose="02020603050405020304" pitchFamily="18" charset="0"/>
                <a:cs typeface="Times New Roman" panose="02020603050405020304" pitchFamily="18" charset="0"/>
                <a:sym typeface="+mn-ea"/>
              </a:rPr>
              <a:t> </a:t>
            </a:r>
            <a:r>
              <a:rPr lang="en-IN" altLang="en-US" sz="1600">
                <a:latin typeface="Times New Roman" panose="02020603050405020304" pitchFamily="18" charset="0"/>
                <a:cs typeface="Times New Roman" panose="02020603050405020304" pitchFamily="18" charset="0"/>
              </a:rPr>
              <a:t> </a:t>
            </a:r>
            <a:endParaRPr lang="en-IN" alt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800" b="1">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It leads to Rank sinks problem occurs when in a</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network pages get in infinite link cycles.</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800" b="1">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Dead Ends are possible ie., pages with no outgoing</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links.</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800" b="1">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Another problem in PageRank is Spider Traps. A</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group of pages is a spider trap if there are no links</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from within the group to outside the group.</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IN" altLang="en-US" sz="1800" b="1">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If you have circle references in your website, then it</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will reduce your front page’s PageRank.</a:t>
            </a:r>
            <a:endParaRPr lang="en-US" sz="1600">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61000">
              <a:schemeClr val="bg1">
                <a:lumMod val="75000"/>
              </a:schemeClr>
            </a:gs>
            <a:gs pos="32000">
              <a:schemeClr val="bg1">
                <a:lumMod val="85000"/>
              </a:schemeClr>
            </a:gs>
            <a:gs pos="83000">
              <a:schemeClr val="accent1">
                <a:lumMod val="45000"/>
                <a:lumOff val="55000"/>
              </a:schemeClr>
            </a:gs>
            <a:gs pos="100000">
              <a:schemeClr val="accent5">
                <a:lumMod val="60000"/>
                <a:lumOff val="40000"/>
              </a:schemeClr>
            </a:gs>
          </a:gsLst>
          <a:path path="circle">
            <a:fillToRect l="50000" t="50000" r="50000" b="50000"/>
          </a:path>
          <a:tileRect/>
        </a:gradFill>
        <a:effectLst/>
      </p:bgPr>
    </p:bg>
    <p:spTree>
      <p:nvGrpSpPr>
        <p:cNvPr id="1" name=""/>
        <p:cNvGrpSpPr/>
        <p:nvPr/>
      </p:nvGrpSpPr>
      <p:grpSpPr/>
      <p:sp>
        <p:nvSpPr>
          <p:cNvPr id="2" name="Title 1"/>
          <p:cNvSpPr>
            <a:spLocks noGrp="1"/>
          </p:cNvSpPr>
          <p:nvPr>
            <p:ph type="title"/>
          </p:nvPr>
        </p:nvSpPr>
        <p:spPr/>
        <p:txBody>
          <a:bodyPr/>
          <a:p>
            <a:r>
              <a:rPr lang="en-IN" altLang="en-US" b="1">
                <a:latin typeface="Eras Medium ITC" panose="020B0602030504020804" charset="0"/>
                <a:cs typeface="Eras Medium ITC" panose="020B0602030504020804" charset="0"/>
              </a:rPr>
              <a:t>Conclusion</a:t>
            </a:r>
            <a:endParaRPr lang="en-IN" altLang="en-US"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600200"/>
            <a:ext cx="8238490" cy="2920365"/>
          </a:xfrm>
        </p:spPr>
        <p:txBody>
          <a:bodyPr>
            <a:normAutofit/>
          </a:bodyPr>
          <a:p>
            <a:pPr eaLnBrk="1" hangingPunct="1">
              <a:lnSpc>
                <a:spcPct val="150000"/>
              </a:lnSpc>
              <a:buFont typeface="Wingdings" panose="05000000000000000000" charset="0"/>
              <a:buChar char="Ø"/>
            </a:pPr>
            <a:r>
              <a:rPr lang="en-US" altLang="zh-CN" sz="1780" dirty="0">
                <a:latin typeface="Times New Roman" panose="02020603050405020304" pitchFamily="18" charset="0"/>
                <a:ea typeface="SimSun" panose="02010600030101010101" pitchFamily="2" charset="-122"/>
                <a:cs typeface="Times New Roman" panose="02020603050405020304" pitchFamily="18" charset="0"/>
                <a:sym typeface="+mn-ea"/>
              </a:rPr>
              <a:t>PageRank is a global ranking of all web pages based on their locations in the web graph structure</a:t>
            </a:r>
            <a:endParaRPr lang="en-US" altLang="zh-CN" sz="1780" dirty="0">
              <a:latin typeface="Times New Roman" panose="02020603050405020304" pitchFamily="18" charset="0"/>
              <a:ea typeface="SimSun" panose="02010600030101010101" pitchFamily="2" charset="-122"/>
              <a:cs typeface="Times New Roman" panose="02020603050405020304" pitchFamily="18" charset="0"/>
            </a:endParaRPr>
          </a:p>
          <a:p>
            <a:pPr eaLnBrk="1" hangingPunct="1">
              <a:lnSpc>
                <a:spcPct val="150000"/>
              </a:lnSpc>
              <a:buFont typeface="Wingdings" panose="05000000000000000000" charset="0"/>
              <a:buChar char="Ø"/>
            </a:pPr>
            <a:r>
              <a:rPr lang="en-US" altLang="zh-CN" sz="1780" dirty="0">
                <a:latin typeface="Times New Roman" panose="02020603050405020304" pitchFamily="18" charset="0"/>
                <a:ea typeface="SimSun" panose="02010600030101010101" pitchFamily="2" charset="-122"/>
                <a:cs typeface="Times New Roman" panose="02020603050405020304" pitchFamily="18" charset="0"/>
                <a:sym typeface="+mn-ea"/>
              </a:rPr>
              <a:t>PageRank uses information which is external to the web pages – backlinks</a:t>
            </a:r>
            <a:endParaRPr lang="en-US" altLang="zh-CN" sz="1780" dirty="0">
              <a:latin typeface="Times New Roman" panose="02020603050405020304" pitchFamily="18" charset="0"/>
              <a:ea typeface="SimSun" panose="02010600030101010101" pitchFamily="2" charset="-122"/>
              <a:cs typeface="Times New Roman" panose="02020603050405020304" pitchFamily="18" charset="0"/>
            </a:endParaRPr>
          </a:p>
          <a:p>
            <a:pPr eaLnBrk="1" hangingPunct="1">
              <a:lnSpc>
                <a:spcPct val="150000"/>
              </a:lnSpc>
              <a:buFont typeface="Wingdings" panose="05000000000000000000" charset="0"/>
              <a:buChar char="Ø"/>
            </a:pPr>
            <a:r>
              <a:rPr lang="en-US" altLang="zh-CN" sz="1780" dirty="0">
                <a:latin typeface="Times New Roman" panose="02020603050405020304" pitchFamily="18" charset="0"/>
                <a:ea typeface="SimSun" panose="02010600030101010101" pitchFamily="2" charset="-122"/>
                <a:cs typeface="Times New Roman" panose="02020603050405020304" pitchFamily="18" charset="0"/>
                <a:sym typeface="+mn-ea"/>
              </a:rPr>
              <a:t>Backlinks from important pages are more significant than backlinks from average pages</a:t>
            </a:r>
            <a:r>
              <a:rPr lang="en-IN" altLang="en-US" sz="1780" dirty="0">
                <a:latin typeface="Times New Roman" panose="02020603050405020304" pitchFamily="18" charset="0"/>
                <a:ea typeface="SimSun" panose="02010600030101010101" pitchFamily="2" charset="-122"/>
                <a:cs typeface="Times New Roman" panose="02020603050405020304" pitchFamily="18" charset="0"/>
                <a:sym typeface="+mn-ea"/>
              </a:rPr>
              <a:t>.</a:t>
            </a:r>
            <a:endParaRPr lang="en-US" altLang="zh-CN" sz="1780" dirty="0">
              <a:latin typeface="Times New Roman" panose="02020603050405020304" pitchFamily="18" charset="0"/>
              <a:ea typeface="SimSun" panose="02010600030101010101" pitchFamily="2" charset="-122"/>
              <a:cs typeface="Times New Roman" panose="02020603050405020304" pitchFamily="18" charset="0"/>
            </a:endParaRPr>
          </a:p>
          <a:p>
            <a:pPr eaLnBrk="1" hangingPunct="1">
              <a:lnSpc>
                <a:spcPct val="150000"/>
              </a:lnSpc>
              <a:buFont typeface="Wingdings" panose="05000000000000000000" charset="0"/>
              <a:buChar char="Ø"/>
            </a:pPr>
            <a:r>
              <a:rPr lang="en-US" altLang="zh-CN" sz="1780" dirty="0">
                <a:latin typeface="Times New Roman" panose="02020603050405020304" pitchFamily="18" charset="0"/>
                <a:ea typeface="SimSun" panose="02010600030101010101" pitchFamily="2" charset="-122"/>
                <a:cs typeface="Times New Roman" panose="02020603050405020304" pitchFamily="18" charset="0"/>
                <a:sym typeface="+mn-ea"/>
              </a:rPr>
              <a:t>The structure of the web graph is very useful for information retrieval tasks.</a:t>
            </a:r>
            <a:endParaRPr lang="en-US" sz="1780">
              <a:latin typeface="Times New Roman" panose="02020603050405020304" pitchFamily="18" charset="0"/>
              <a:cs typeface="Times New Roman" panose="02020603050405020304" pitchFamily="18" charset="0"/>
            </a:endParaRPr>
          </a:p>
        </p:txBody>
      </p:sp>
    </p:spTree>
  </p:cSld>
  <p:clrMapOvr>
    <a:masterClrMapping/>
  </p:clrMapOvr>
  <p:transition>
    <p:wedg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rot="20940000">
            <a:off x="789305" y="3123883"/>
            <a:ext cx="8229600" cy="1143000"/>
          </a:xfrm>
        </p:spPr>
        <p:txBody>
          <a:bodyPr/>
          <a:p>
            <a:r>
              <a:rPr lang="en-IN" altLang="en-US" sz="6600" b="1">
                <a:latin typeface="Algerian" panose="04020705040A02060702" pitchFamily="82" charset="0"/>
                <a:cs typeface="Algerian" panose="04020705040A02060702" pitchFamily="82" charset="0"/>
              </a:rPr>
              <a:t>THANK YOU</a:t>
            </a:r>
            <a:endParaRPr lang="en-IN" altLang="en-US" sz="6600" b="1">
              <a:latin typeface="Algerian" panose="04020705040A02060702" pitchFamily="82" charset="0"/>
              <a:cs typeface="Algerian" panose="04020705040A02060702" pitchFamily="8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5:prstTrans prst="airplan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latin typeface="Algerian" panose="04020705040A02060702" pitchFamily="82" charset="0"/>
                <a:cs typeface="Algerian" panose="04020705040A02060702" pitchFamily="82" charset="0"/>
              </a:rPr>
              <a:t>PAGE RANK</a:t>
            </a:r>
            <a:endParaRPr lang="en-US" altLang="en-IN">
              <a:latin typeface="Algerian" panose="04020705040A02060702" pitchFamily="82" charset="0"/>
              <a:cs typeface="Algerian" panose="04020705040A02060702" pitchFamily="82" charset="0"/>
            </a:endParaRPr>
          </a:p>
        </p:txBody>
      </p:sp>
      <p:sp>
        <p:nvSpPr>
          <p:cNvPr id="3" name="Content Placeholder 2"/>
          <p:cNvSpPr>
            <a:spLocks noGrp="1"/>
          </p:cNvSpPr>
          <p:nvPr>
            <p:ph sz="half" idx="1"/>
          </p:nvPr>
        </p:nvSpPr>
        <p:spPr>
          <a:xfrm>
            <a:off x="457200" y="1417955"/>
            <a:ext cx="5410835" cy="3395345"/>
          </a:xfrm>
        </p:spPr>
        <p:txBody>
          <a:bodyPr>
            <a:normAutofit lnSpcReduction="20000"/>
          </a:bodyPr>
          <a:lstStyle/>
          <a:p>
            <a:pPr>
              <a:lnSpc>
                <a:spcPct val="150000"/>
              </a:lnSpc>
              <a:buFont typeface="Wingdings" panose="05000000000000000000" charset="0"/>
              <a:buChar char="v"/>
            </a:pPr>
            <a:r>
              <a:rPr lang="en-IN" sz="1600">
                <a:latin typeface="Times New Roman" panose="02020603050405020304" pitchFamily="18" charset="0"/>
                <a:cs typeface="Times New Roman" panose="02020603050405020304" pitchFamily="18" charset="0"/>
              </a:rPr>
              <a:t>PageRank (PR) is an algorithm used by Google Search to rank web pages in their search engine results. PageRank is a way of measuring the importance of website pages. According to Google:</a:t>
            </a:r>
            <a:endParaRPr lang="en-IN"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IN" sz="1600">
                <a:latin typeface="Times New Roman" panose="02020603050405020304" pitchFamily="18" charset="0"/>
                <a:cs typeface="Times New Roman" panose="02020603050405020304" pitchFamily="18" charset="0"/>
              </a:rPr>
              <a:t>PageRank works by counting the number and quality of links to a page to determine a rough estimate of how important the website is. The underlying assumption is that more important websites are likely to receive more links from other websites.</a:t>
            </a:r>
            <a:endParaRPr lang="en-IN"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IN" sz="16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5868035" y="1772920"/>
            <a:ext cx="3048000" cy="2950845"/>
          </a:xfrm>
          <a:prstGeom prst="rect">
            <a:avLst/>
          </a:prstGeom>
        </p:spPr>
      </p:pic>
      <p:sp>
        <p:nvSpPr>
          <p:cNvPr id="6" name="Text Box 5"/>
          <p:cNvSpPr txBox="1"/>
          <p:nvPr/>
        </p:nvSpPr>
        <p:spPr>
          <a:xfrm>
            <a:off x="457200" y="4941570"/>
            <a:ext cx="8032750" cy="1198880"/>
          </a:xfrm>
          <a:prstGeom prst="rect">
            <a:avLst/>
          </a:prstGeom>
          <a:noFill/>
        </p:spPr>
        <p:txBody>
          <a:bodyPr wrap="square" rtlCol="0">
            <a:spAutoFit/>
          </a:bodyPr>
          <a:p>
            <a:pPr>
              <a:lnSpc>
                <a:spcPct val="150000"/>
              </a:lnSpc>
              <a:buFont typeface="Wingdings" panose="05000000000000000000" charset="0"/>
              <a:buChar char="v"/>
            </a:pPr>
            <a:r>
              <a:rPr lang="en-IN" sz="1600">
                <a:latin typeface="Times New Roman" panose="02020603050405020304" pitchFamily="18" charset="0"/>
                <a:cs typeface="Times New Roman" panose="02020603050405020304" pitchFamily="18" charset="0"/>
                <a:sym typeface="+mn-ea"/>
              </a:rPr>
              <a:t>   PageRank is a system for ranking web pages that Google's founders Larry Page and Sergey Brin developed at Stanford University. And what it is important to understand is that PageRank is all about links. </a:t>
            </a:r>
            <a:endParaRPr lang="en-US" sz="1600"/>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b="1">
                <a:latin typeface="Eras Medium ITC" panose="020B0602030504020804" charset="0"/>
                <a:cs typeface="Eras Medium ITC" panose="020B0602030504020804" charset="0"/>
              </a:rPr>
              <a:t>Why it is so important?</a:t>
            </a:r>
            <a:endParaRPr lang="en-US" sz="3600"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600200"/>
            <a:ext cx="4705350" cy="5001260"/>
          </a:xfrm>
        </p:spPr>
        <p:txBody>
          <a:bodyPr>
            <a:noAutofit/>
          </a:bodyPr>
          <a:p>
            <a:pPr>
              <a:lnSpc>
                <a:spcPct val="150000"/>
              </a:lnSpc>
              <a:buFont typeface="Wingdings" panose="05000000000000000000" charset="0"/>
              <a:buChar char="v"/>
            </a:pPr>
            <a:r>
              <a:rPr lang="en-US" sz="1500">
                <a:latin typeface="Times New Roman" panose="02020603050405020304" pitchFamily="18" charset="0"/>
                <a:cs typeface="Times New Roman" panose="02020603050405020304" pitchFamily="18" charset="0"/>
              </a:rPr>
              <a:t>Page rank is important because it’s one of the factors a search engine like Google takes into account when it decides which results to show at the top of its search engine listings – where they can be easily seen. (In fact, PageRank is a Google trademark – but other search engines use similar techniques.)</a:t>
            </a:r>
            <a:endParaRPr lang="en-US" sz="15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5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500">
                <a:latin typeface="Times New Roman" panose="02020603050405020304" pitchFamily="18" charset="0"/>
                <a:cs typeface="Times New Roman" panose="02020603050405020304" pitchFamily="18" charset="0"/>
              </a:rPr>
              <a:t>It’s not the only or even the most important factor. To start with, your page needs to be relevant to whatever the search is – if someone’s searching for plumbers, your page about online banking isn’t going to feature no matter how high its page rank may be. But all other things being equal, page rank does affect search engine rankings.</a:t>
            </a:r>
            <a:endParaRPr lang="en-US" sz="15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2"/>
          </p:nvPr>
        </p:nvPicPr>
        <p:blipFill>
          <a:blip r:embed="rId1"/>
          <a:stretch>
            <a:fillRect/>
          </a:stretch>
        </p:blipFill>
        <p:spPr>
          <a:xfrm>
            <a:off x="5295265" y="2132965"/>
            <a:ext cx="3391535" cy="3545840"/>
          </a:xfrm>
          <a:prstGeom prst="rect">
            <a:avLst/>
          </a:prstGeom>
        </p:spPr>
      </p:pic>
    </p:spTree>
  </p:cSld>
  <p:clrMapOvr>
    <a:masterClrMapping/>
  </p:clrMapOvr>
  <p:transition>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Algerian" panose="04020705040A02060702" pitchFamily="82" charset="0"/>
                <a:cs typeface="Algerian" panose="04020705040A02060702" pitchFamily="82" charset="0"/>
              </a:rPr>
              <a:t>HISTORY</a:t>
            </a:r>
            <a:endParaRPr lang="en-US" sz="4000">
              <a:latin typeface="Algerian" panose="04020705040A02060702" pitchFamily="82" charset="0"/>
              <a:cs typeface="Algerian" panose="04020705040A02060702" pitchFamily="82" charset="0"/>
            </a:endParaRPr>
          </a:p>
        </p:txBody>
      </p:sp>
      <p:sp>
        <p:nvSpPr>
          <p:cNvPr id="3" name="Content Placeholder 2"/>
          <p:cNvSpPr>
            <a:spLocks noGrp="1"/>
          </p:cNvSpPr>
          <p:nvPr>
            <p:ph sz="half" idx="1"/>
          </p:nvPr>
        </p:nvSpPr>
        <p:spPr>
          <a:xfrm>
            <a:off x="457200" y="1600200"/>
            <a:ext cx="4955540" cy="4759960"/>
          </a:xfrm>
        </p:spPr>
        <p:txBody>
          <a:bodyPr>
            <a:normAutofit/>
          </a:bodyPr>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The big innovation of the late 1990s is the development of search engines, which began with Alta Vista at DEC’s Western Research Lab and reached its modern pinnacle with Google, founded by Stanford graduate students Larry Page and Sergey Brin in 1998.</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The heart of the Google search engine is the PageRank algorithm, which was described in the paper you read for today’s class, written by Larry Page, Sergey Brin, Rajeev Motwani (who drowned in a tragic accident in 2009), and Terry Winograd.</a:t>
            </a:r>
            <a:endParaRPr lang="en-US" sz="1600">
              <a:latin typeface="Times New Roman" panose="02020603050405020304" pitchFamily="18" charset="0"/>
              <a:cs typeface="Times New Roman" panose="02020603050405020304" pitchFamily="18" charset="0"/>
            </a:endParaRPr>
          </a:p>
        </p:txBody>
      </p:sp>
      <p:pic>
        <p:nvPicPr>
          <p:cNvPr id="5" name="Picture 1" descr="Google both pursued and abandoned China under Larry Page and Sergey Brin |  South China Morning Post"/>
          <p:cNvPicPr>
            <a:picLocks noChangeAspect="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bwMode="auto">
          <a:xfrm>
            <a:off x="5507990" y="1701165"/>
            <a:ext cx="3054985" cy="3034030"/>
          </a:xfrm>
          <a:prstGeom prst="rect">
            <a:avLst/>
          </a:prstGeom>
          <a:noFill/>
          <a:ln>
            <a:noFill/>
          </a:ln>
        </p:spPr>
      </p:pic>
    </p:spTree>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Eras Medium ITC" panose="020B0602030504020804" charset="0"/>
                <a:cs typeface="Eras Medium ITC" panose="020B0602030504020804" charset="0"/>
              </a:rPr>
              <a:t>How Search Engine Works?</a:t>
            </a:r>
            <a:endParaRPr lang="en-US" sz="3200" b="1">
              <a:latin typeface="Eras Medium ITC" panose="020B0602030504020804" charset="0"/>
              <a:cs typeface="Eras Medium ITC" panose="020B0602030504020804" charset="0"/>
            </a:endParaRPr>
          </a:p>
        </p:txBody>
      </p:sp>
      <p:sp>
        <p:nvSpPr>
          <p:cNvPr id="3" name="Content Placeholder 2"/>
          <p:cNvSpPr>
            <a:spLocks noGrp="1"/>
          </p:cNvSpPr>
          <p:nvPr>
            <p:ph sz="half" idx="1"/>
          </p:nvPr>
        </p:nvSpPr>
        <p:spPr>
          <a:xfrm>
            <a:off x="457200" y="1485265"/>
            <a:ext cx="7938135" cy="4526280"/>
          </a:xfrm>
        </p:spPr>
        <p:txBody>
          <a:bodyPr>
            <a:normAutofit/>
          </a:bodyPr>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Search engines work by taking a list of known URLs, which then go to the scheduler. The scheduler decides when to crawl each URL. Crawled pages then go to the parser where vital information is extracted and indexed. Parsed links go to the scheduler, which prioritizes their crawling and re-crawling.</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When you search for something, search engines return matching pages, and algorithms rank them by relevance. </a:t>
            </a:r>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pic>
        <p:nvPicPr>
          <p:cNvPr id="7" name="Content Placeholder 6"/>
          <p:cNvPicPr>
            <a:picLocks noChangeAspect="1"/>
          </p:cNvPicPr>
          <p:nvPr>
            <p:ph sz="half" idx="2"/>
          </p:nvPr>
        </p:nvPicPr>
        <p:blipFill>
          <a:blip r:embed="rId1"/>
          <a:stretch>
            <a:fillRect/>
          </a:stretch>
        </p:blipFill>
        <p:spPr>
          <a:xfrm>
            <a:off x="667385" y="4293235"/>
            <a:ext cx="7747635" cy="2108200"/>
          </a:xfrm>
          <a:prstGeom prst="rect">
            <a:avLst/>
          </a:prstGeom>
        </p:spPr>
      </p:pic>
    </p:spTree>
  </p:cSld>
  <p:clrMapOvr>
    <a:masterClrMapping/>
  </p:clrMapOvr>
  <p:transition>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Eras Medium ITC" panose="020B0602030504020804" charset="0"/>
                <a:cs typeface="Eras Medium ITC" panose="020B0602030504020804" charset="0"/>
              </a:rPr>
              <a:t>Markov chain</a:t>
            </a:r>
            <a:r>
              <a:rPr lang="en-US"/>
              <a:t> </a:t>
            </a:r>
            <a:endParaRPr lang="en-US"/>
          </a:p>
        </p:txBody>
      </p:sp>
      <p:sp>
        <p:nvSpPr>
          <p:cNvPr id="3" name="Content Placeholder 2"/>
          <p:cNvSpPr>
            <a:spLocks noGrp="1"/>
          </p:cNvSpPr>
          <p:nvPr>
            <p:ph sz="half" idx="1"/>
          </p:nvPr>
        </p:nvSpPr>
        <p:spPr>
          <a:xfrm>
            <a:off x="457200" y="1600200"/>
            <a:ext cx="5463540" cy="2984500"/>
          </a:xfrm>
        </p:spPr>
        <p:txBody>
          <a:bodyPr>
            <a:noAutofit/>
          </a:bodyPr>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It is a stochastic model that describes the sequence of possible events in which the probability of each event depends only on the state attained in the previous event. </a:t>
            </a:r>
            <a:endParaRPr lang="en-US" sz="160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v"/>
            </a:pPr>
            <a:r>
              <a:rPr lang="en-US" sz="1600">
                <a:latin typeface="Times New Roman" panose="02020603050405020304" pitchFamily="18" charset="0"/>
                <a:cs typeface="Times New Roman" panose="02020603050405020304" pitchFamily="18" charset="0"/>
              </a:rPr>
              <a:t>A countably infinite sequence, in which the chain moves state at discrete time steps, gives a discrete-time Markov chain. A continuous-time process is called a continuous-time Markov chain. It is named after the Russian mathematician Andrey Markov.</a:t>
            </a:r>
            <a:endParaRPr lang="en-US" sz="1600">
              <a:latin typeface="Times New Roman" panose="02020603050405020304" pitchFamily="18" charset="0"/>
              <a:cs typeface="Times New Roman" panose="02020603050405020304" pitchFamily="18" charset="0"/>
            </a:endParaRPr>
          </a:p>
        </p:txBody>
      </p:sp>
      <p:pic>
        <p:nvPicPr>
          <p:cNvPr id="29" name="Picture 29" descr="Andrey Markov - Wikipedia"/>
          <p:cNvPicPr>
            <a:picLocks noChangeAspect="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bwMode="auto">
          <a:xfrm>
            <a:off x="6012180" y="1125220"/>
            <a:ext cx="2546985" cy="3367405"/>
          </a:xfrm>
          <a:prstGeom prst="rect">
            <a:avLst/>
          </a:prstGeom>
          <a:noFill/>
          <a:ln>
            <a:noFill/>
          </a:ln>
        </p:spPr>
      </p:pic>
      <p:pic>
        <p:nvPicPr>
          <p:cNvPr id="5" name="Picture 4"/>
          <p:cNvPicPr>
            <a:picLocks noChangeAspect="1"/>
          </p:cNvPicPr>
          <p:nvPr/>
        </p:nvPicPr>
        <p:blipFill>
          <a:blip r:embed="rId2"/>
          <a:stretch>
            <a:fillRect/>
          </a:stretch>
        </p:blipFill>
        <p:spPr>
          <a:xfrm>
            <a:off x="1764030" y="5085715"/>
            <a:ext cx="2242185" cy="1158240"/>
          </a:xfrm>
          <a:prstGeom prst="rect">
            <a:avLst/>
          </a:prstGeom>
        </p:spPr>
      </p:pic>
      <p:pic>
        <p:nvPicPr>
          <p:cNvPr id="6" name="Picture 5"/>
          <p:cNvPicPr>
            <a:picLocks noChangeAspect="1"/>
          </p:cNvPicPr>
          <p:nvPr/>
        </p:nvPicPr>
        <p:blipFill>
          <a:blip r:embed="rId3"/>
          <a:stretch>
            <a:fillRect/>
          </a:stretch>
        </p:blipFill>
        <p:spPr>
          <a:xfrm>
            <a:off x="5838825" y="4797425"/>
            <a:ext cx="2893695" cy="1844040"/>
          </a:xfrm>
          <a:prstGeom prst="rect">
            <a:avLst/>
          </a:prstGeom>
        </p:spPr>
      </p:pic>
    </p:spTree>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901065"/>
            <a:ext cx="4896485" cy="5225415"/>
          </a:xfrm>
        </p:spPr>
        <p:txBody>
          <a:bodyPr>
            <a:normAutofit fontScale="60000"/>
          </a:bodyPr>
          <a:p>
            <a:pPr>
              <a:lnSpc>
                <a:spcPct val="150000"/>
              </a:lnSpc>
              <a:buFont typeface="Wingdings" panose="05000000000000000000" charset="0"/>
              <a:buChar char="q"/>
            </a:pPr>
            <a:r>
              <a:rPr lang="en-US">
                <a:latin typeface="Times New Roman" panose="02020603050405020304" pitchFamily="18" charset="0"/>
                <a:cs typeface="Times New Roman" panose="02020603050405020304" pitchFamily="18" charset="0"/>
                <a:sym typeface="+mn-ea"/>
              </a:rPr>
              <a:t>Markov chains has many applications such as statistical models of real-world processes, studying cruise control systems in motor vehicles, queues or lines of customers arriving at an airport, currency exchange rates, and animal population dynamics. </a:t>
            </a:r>
            <a:endParaRPr lang="en-US">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q"/>
            </a:pPr>
            <a:r>
              <a:rPr lang="en-US">
                <a:latin typeface="Times New Roman" panose="02020603050405020304" pitchFamily="18" charset="0"/>
                <a:cs typeface="Times New Roman" panose="02020603050405020304" pitchFamily="18" charset="0"/>
                <a:sym typeface="+mn-ea"/>
              </a:rPr>
              <a:t>Google’s random surfer is an example of a Markov process, in which a system moves from state to state, based on probability information that shows the likelihood of moving from each state to every other possible state.</a:t>
            </a:r>
            <a:endParaRPr lang="en-US"/>
          </a:p>
        </p:txBody>
      </p:sp>
      <p:pic>
        <p:nvPicPr>
          <p:cNvPr id="49" name="Picture 49"/>
          <p:cNvPicPr>
            <a:picLocks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5920105" y="1720850"/>
            <a:ext cx="2073275" cy="3227705"/>
          </a:xfrm>
          <a:prstGeom prst="rect">
            <a:avLst/>
          </a:prstGeom>
        </p:spPr>
      </p:pic>
    </p:spTree>
  </p:cSld>
  <p:clrMapOvr>
    <a:masterClrMapping/>
  </p:clrMapOvr>
  <p:transition>
    <p:wedg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14274</Words>
  <Application>WPS Presentation</Application>
  <PresentationFormat>On-screen Show (4:3)</PresentationFormat>
  <Paragraphs>294</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Poor Richard</vt:lpstr>
      <vt:lpstr>Algerian</vt:lpstr>
      <vt:lpstr>Times New Roman</vt:lpstr>
      <vt:lpstr>Wingdings</vt:lpstr>
      <vt:lpstr>Eras Medium ITC</vt:lpstr>
      <vt:lpstr>Calibri</vt:lpstr>
      <vt:lpstr>Microsoft YaHei</vt:lpstr>
      <vt:lpstr>Arial Unicode MS</vt:lpstr>
      <vt:lpstr>Cambria Math</vt:lpstr>
      <vt:lpstr>MS Mincho</vt:lpstr>
      <vt:lpstr>Office Theme</vt:lpstr>
      <vt:lpstr>PowerPoint 演示文稿</vt:lpstr>
      <vt:lpstr>Abstract</vt:lpstr>
      <vt:lpstr>Introduction</vt:lpstr>
      <vt:lpstr>PAGE RANK</vt:lpstr>
      <vt:lpstr>Why it is so important?</vt:lpstr>
      <vt:lpstr>HISTORY</vt:lpstr>
      <vt:lpstr>How Search Engine Works?</vt:lpstr>
      <vt:lpstr>Markov chain </vt:lpstr>
      <vt:lpstr>PowerPoint 演示文稿</vt:lpstr>
      <vt:lpstr>Stochastic Matrix</vt:lpstr>
      <vt:lpstr> The PageRank Algorithm </vt:lpstr>
      <vt:lpstr>Simplified Pagerank Algorithm</vt:lpstr>
      <vt:lpstr>PowerPoint 演示文稿</vt:lpstr>
      <vt:lpstr>Calculating the Eigenvector ‘I’  </vt:lpstr>
      <vt:lpstr>How to handle dangling node</vt:lpstr>
      <vt:lpstr>PowerPoint 演示文稿</vt:lpstr>
      <vt:lpstr>PowerPoint 演示文稿</vt:lpstr>
      <vt:lpstr>PowerPoint 演示文稿</vt:lpstr>
      <vt:lpstr>PowerPoint 演示文稿</vt:lpstr>
      <vt:lpstr>Damping Factor</vt:lpstr>
      <vt:lpstr>PowerPoint 演示文稿</vt:lpstr>
      <vt:lpstr>PowerPoint 演示文稿</vt:lpstr>
      <vt:lpstr>Example</vt:lpstr>
      <vt:lpstr>PowerPoint 演示文稿</vt:lpstr>
      <vt:lpstr>PowerPoint 演示文稿</vt:lpstr>
      <vt:lpstr>PowerPoint 演示文稿</vt:lpstr>
      <vt:lpstr>Implementation</vt:lpstr>
      <vt:lpstr>PowerPoint 演示文稿</vt:lpstr>
      <vt:lpstr>How does Google PageRank work?</vt:lpstr>
      <vt:lpstr>Advantages and Disadvantages </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RANK ALGORITHM</dc:title>
  <dc:creator>Harish</dc:creator>
  <cp:lastModifiedBy>Harish</cp:lastModifiedBy>
  <cp:revision>19</cp:revision>
  <dcterms:created xsi:type="dcterms:W3CDTF">2021-01-23T04:43:00Z</dcterms:created>
  <dcterms:modified xsi:type="dcterms:W3CDTF">2021-03-04T04:49:46Z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