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2D413-2217-4392-AB5D-B7BCD3D7038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C3B075-37B0-40CD-984F-AFE84E1705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Introduction</a:t>
          </a:r>
          <a:endParaRPr lang="en-US"/>
        </a:p>
      </dgm:t>
    </dgm:pt>
    <dgm:pt modelId="{4CFCF549-8640-4F2D-85A8-60B9A454C838}" type="parTrans" cxnId="{3728B41A-FA9F-4485-B142-6ECE3072746A}">
      <dgm:prSet/>
      <dgm:spPr/>
      <dgm:t>
        <a:bodyPr/>
        <a:lstStyle/>
        <a:p>
          <a:endParaRPr lang="en-US"/>
        </a:p>
      </dgm:t>
    </dgm:pt>
    <dgm:pt modelId="{2435E833-B3EF-4574-8AAE-9C6D019F5BF5}" type="sibTrans" cxnId="{3728B41A-FA9F-4485-B142-6ECE3072746A}">
      <dgm:prSet/>
      <dgm:spPr/>
      <dgm:t>
        <a:bodyPr/>
        <a:lstStyle/>
        <a:p>
          <a:endParaRPr lang="en-US"/>
        </a:p>
      </dgm:t>
    </dgm:pt>
    <dgm:pt modelId="{A5D33B5C-9A92-40A5-8B28-ADE2709D03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Company Valuation</a:t>
          </a:r>
          <a:endParaRPr lang="en-US"/>
        </a:p>
      </dgm:t>
    </dgm:pt>
    <dgm:pt modelId="{B5A7112E-0509-4150-B994-29CE7D9537B6}" type="parTrans" cxnId="{8A43F070-2AE5-48B9-992B-38C6EFE56428}">
      <dgm:prSet/>
      <dgm:spPr/>
      <dgm:t>
        <a:bodyPr/>
        <a:lstStyle/>
        <a:p>
          <a:endParaRPr lang="en-US"/>
        </a:p>
      </dgm:t>
    </dgm:pt>
    <dgm:pt modelId="{F7A91711-292F-431E-A1A8-135E8A2C7134}" type="sibTrans" cxnId="{8A43F070-2AE5-48B9-992B-38C6EFE56428}">
      <dgm:prSet/>
      <dgm:spPr/>
      <dgm:t>
        <a:bodyPr/>
        <a:lstStyle/>
        <a:p>
          <a:endParaRPr lang="en-US"/>
        </a:p>
      </dgm:t>
    </dgm:pt>
    <dgm:pt modelId="{0DC66B60-D694-4000-A6A3-B7EDD6468E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Competitors </a:t>
          </a:r>
          <a:endParaRPr lang="en-US"/>
        </a:p>
      </dgm:t>
    </dgm:pt>
    <dgm:pt modelId="{E13EDC2B-8737-4669-8095-B08592EEC4CA}" type="parTrans" cxnId="{00B16FC4-285B-4B84-8D91-5F5BA376D166}">
      <dgm:prSet/>
      <dgm:spPr/>
      <dgm:t>
        <a:bodyPr/>
        <a:lstStyle/>
        <a:p>
          <a:endParaRPr lang="en-US"/>
        </a:p>
      </dgm:t>
    </dgm:pt>
    <dgm:pt modelId="{2308412F-8F7A-4468-BD3D-91330DF2D471}" type="sibTrans" cxnId="{00B16FC4-285B-4B84-8D91-5F5BA376D166}">
      <dgm:prSet/>
      <dgm:spPr/>
      <dgm:t>
        <a:bodyPr/>
        <a:lstStyle/>
        <a:p>
          <a:endParaRPr lang="en-US"/>
        </a:p>
      </dgm:t>
    </dgm:pt>
    <dgm:pt modelId="{9DCD6567-11EA-4070-9FE6-E9154E4151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Market Share</a:t>
          </a:r>
          <a:endParaRPr lang="en-US"/>
        </a:p>
      </dgm:t>
    </dgm:pt>
    <dgm:pt modelId="{CD38E1DC-86E4-45F2-B468-0C8FF15608D1}" type="parTrans" cxnId="{300F194E-C301-42C6-8695-CA2AFEE500BE}">
      <dgm:prSet/>
      <dgm:spPr/>
      <dgm:t>
        <a:bodyPr/>
        <a:lstStyle/>
        <a:p>
          <a:endParaRPr lang="en-US"/>
        </a:p>
      </dgm:t>
    </dgm:pt>
    <dgm:pt modelId="{ED4AB142-B219-42B0-91A1-F7703CB61322}" type="sibTrans" cxnId="{300F194E-C301-42C6-8695-CA2AFEE500BE}">
      <dgm:prSet/>
      <dgm:spPr/>
      <dgm:t>
        <a:bodyPr/>
        <a:lstStyle/>
        <a:p>
          <a:endParaRPr lang="en-US"/>
        </a:p>
      </dgm:t>
    </dgm:pt>
    <dgm:pt modelId="{B05A669E-2D72-4AD5-BB9C-35C55E9486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Balance Sheet</a:t>
          </a:r>
          <a:endParaRPr lang="en-US"/>
        </a:p>
      </dgm:t>
    </dgm:pt>
    <dgm:pt modelId="{1C85FC8F-1E4D-4400-8D17-103E1E3FD20C}" type="parTrans" cxnId="{28DBCA9A-786C-4C7E-A48A-4111DDAB81C4}">
      <dgm:prSet/>
      <dgm:spPr/>
      <dgm:t>
        <a:bodyPr/>
        <a:lstStyle/>
        <a:p>
          <a:endParaRPr lang="en-US"/>
        </a:p>
      </dgm:t>
    </dgm:pt>
    <dgm:pt modelId="{7BF404FA-7514-429F-84FD-46229660BA93}" type="sibTrans" cxnId="{28DBCA9A-786C-4C7E-A48A-4111DDAB81C4}">
      <dgm:prSet/>
      <dgm:spPr/>
      <dgm:t>
        <a:bodyPr/>
        <a:lstStyle/>
        <a:p>
          <a:endParaRPr lang="en-US"/>
        </a:p>
      </dgm:t>
    </dgm:pt>
    <dgm:pt modelId="{676E48C4-94FF-404C-9D12-061AD20AD3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Ratio Analysis</a:t>
          </a:r>
          <a:endParaRPr lang="en-US"/>
        </a:p>
      </dgm:t>
    </dgm:pt>
    <dgm:pt modelId="{24F868FB-7D66-4224-A907-284E826CF021}" type="parTrans" cxnId="{411CADDD-2B7E-4EE4-A5FE-1227D8CC5A6D}">
      <dgm:prSet/>
      <dgm:spPr/>
      <dgm:t>
        <a:bodyPr/>
        <a:lstStyle/>
        <a:p>
          <a:endParaRPr lang="en-US"/>
        </a:p>
      </dgm:t>
    </dgm:pt>
    <dgm:pt modelId="{7E5928A7-32B2-4342-84CB-79B7800FE243}" type="sibTrans" cxnId="{411CADDD-2B7E-4EE4-A5FE-1227D8CC5A6D}">
      <dgm:prSet/>
      <dgm:spPr/>
      <dgm:t>
        <a:bodyPr/>
        <a:lstStyle/>
        <a:p>
          <a:endParaRPr lang="en-US"/>
        </a:p>
      </dgm:t>
    </dgm:pt>
    <dgm:pt modelId="{9A4E37EE-48B5-4E0B-BBB4-31420243D7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Recommendation</a:t>
          </a:r>
          <a:endParaRPr lang="en-US"/>
        </a:p>
      </dgm:t>
    </dgm:pt>
    <dgm:pt modelId="{8467AE12-841F-46BD-BF1F-CAADA43DAAD6}" type="parTrans" cxnId="{9530E66D-34B2-4C15-BD61-4D66C926031B}">
      <dgm:prSet/>
      <dgm:spPr/>
      <dgm:t>
        <a:bodyPr/>
        <a:lstStyle/>
        <a:p>
          <a:endParaRPr lang="en-US"/>
        </a:p>
      </dgm:t>
    </dgm:pt>
    <dgm:pt modelId="{D30D1E0D-7360-4A5F-86DF-9E5A2EE5CB67}" type="sibTrans" cxnId="{9530E66D-34B2-4C15-BD61-4D66C926031B}">
      <dgm:prSet/>
      <dgm:spPr/>
      <dgm:t>
        <a:bodyPr/>
        <a:lstStyle/>
        <a:p>
          <a:endParaRPr lang="en-US"/>
        </a:p>
      </dgm:t>
    </dgm:pt>
    <dgm:pt modelId="{F81D0868-9BE9-4AF7-AFA7-C762E9FFAA08}" type="pres">
      <dgm:prSet presAssocID="{F2A2D413-2217-4392-AB5D-B7BCD3D7038D}" presName="root" presStyleCnt="0">
        <dgm:presLayoutVars>
          <dgm:dir/>
          <dgm:resizeHandles val="exact"/>
        </dgm:presLayoutVars>
      </dgm:prSet>
      <dgm:spPr/>
    </dgm:pt>
    <dgm:pt modelId="{47232F68-01F7-4413-8ECB-77E1804E15D0}" type="pres">
      <dgm:prSet presAssocID="{2EC3B075-37B0-40CD-984F-AFE84E1705A1}" presName="compNode" presStyleCnt="0"/>
      <dgm:spPr/>
    </dgm:pt>
    <dgm:pt modelId="{8F2AE0E9-C331-4949-AD58-CCAB3DEC95B7}" type="pres">
      <dgm:prSet presAssocID="{2EC3B075-37B0-40CD-984F-AFE84E1705A1}" presName="iconBgRect" presStyleLbl="bgShp" presStyleIdx="0" presStyleCnt="7"/>
      <dgm:spPr/>
    </dgm:pt>
    <dgm:pt modelId="{1BD4B426-FB3A-4029-8AC8-522F4B1FB4F2}" type="pres">
      <dgm:prSet presAssocID="{2EC3B075-37B0-40CD-984F-AFE84E1705A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5AA7789E-3A6E-4855-AC88-708C2B9BDB32}" type="pres">
      <dgm:prSet presAssocID="{2EC3B075-37B0-40CD-984F-AFE84E1705A1}" presName="spaceRect" presStyleCnt="0"/>
      <dgm:spPr/>
    </dgm:pt>
    <dgm:pt modelId="{242508A2-3E99-40D3-A10F-F379D2A4A286}" type="pres">
      <dgm:prSet presAssocID="{2EC3B075-37B0-40CD-984F-AFE84E1705A1}" presName="textRect" presStyleLbl="revTx" presStyleIdx="0" presStyleCnt="7">
        <dgm:presLayoutVars>
          <dgm:chMax val="1"/>
          <dgm:chPref val="1"/>
        </dgm:presLayoutVars>
      </dgm:prSet>
      <dgm:spPr/>
    </dgm:pt>
    <dgm:pt modelId="{DE42B705-89C1-46E3-AFB9-B13CED540F74}" type="pres">
      <dgm:prSet presAssocID="{2435E833-B3EF-4574-8AAE-9C6D019F5BF5}" presName="sibTrans" presStyleCnt="0"/>
      <dgm:spPr/>
    </dgm:pt>
    <dgm:pt modelId="{0B1810E4-DBDB-42A8-95C9-8A58E05BCBFA}" type="pres">
      <dgm:prSet presAssocID="{A5D33B5C-9A92-40A5-8B28-ADE2709D0357}" presName="compNode" presStyleCnt="0"/>
      <dgm:spPr/>
    </dgm:pt>
    <dgm:pt modelId="{5F874CD5-FE3A-4FDD-BC33-9D4431B99C9B}" type="pres">
      <dgm:prSet presAssocID="{A5D33B5C-9A92-40A5-8B28-ADE2709D0357}" presName="iconBgRect" presStyleLbl="bgShp" presStyleIdx="1" presStyleCnt="7"/>
      <dgm:spPr/>
    </dgm:pt>
    <dgm:pt modelId="{17ADB6CA-DBAC-4EE6-A7E1-CE62167306B0}" type="pres">
      <dgm:prSet presAssocID="{A5D33B5C-9A92-40A5-8B28-ADE2709D035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D70DCDF7-58A7-4316-BC38-08012A991BC9}" type="pres">
      <dgm:prSet presAssocID="{A5D33B5C-9A92-40A5-8B28-ADE2709D0357}" presName="spaceRect" presStyleCnt="0"/>
      <dgm:spPr/>
    </dgm:pt>
    <dgm:pt modelId="{7BE511BD-97BF-49BB-9265-608A362FD882}" type="pres">
      <dgm:prSet presAssocID="{A5D33B5C-9A92-40A5-8B28-ADE2709D0357}" presName="textRect" presStyleLbl="revTx" presStyleIdx="1" presStyleCnt="7">
        <dgm:presLayoutVars>
          <dgm:chMax val="1"/>
          <dgm:chPref val="1"/>
        </dgm:presLayoutVars>
      </dgm:prSet>
      <dgm:spPr/>
    </dgm:pt>
    <dgm:pt modelId="{36C3B09E-EAC6-4241-914D-79E40A5A478A}" type="pres">
      <dgm:prSet presAssocID="{F7A91711-292F-431E-A1A8-135E8A2C7134}" presName="sibTrans" presStyleCnt="0"/>
      <dgm:spPr/>
    </dgm:pt>
    <dgm:pt modelId="{F0092FC0-9D39-4836-8E66-37E5767C6C53}" type="pres">
      <dgm:prSet presAssocID="{0DC66B60-D694-4000-A6A3-B7EDD6468EFA}" presName="compNode" presStyleCnt="0"/>
      <dgm:spPr/>
    </dgm:pt>
    <dgm:pt modelId="{34ECC67E-0B57-4022-B9F4-CC2ABCE889FA}" type="pres">
      <dgm:prSet presAssocID="{0DC66B60-D694-4000-A6A3-B7EDD6468EFA}" presName="iconBgRect" presStyleLbl="bgShp" presStyleIdx="2" presStyleCnt="7"/>
      <dgm:spPr/>
    </dgm:pt>
    <dgm:pt modelId="{B4347E58-2906-4D8B-9EFF-24C1819FF812}" type="pres">
      <dgm:prSet presAssocID="{0DC66B60-D694-4000-A6A3-B7EDD6468EF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to Racing"/>
        </a:ext>
      </dgm:extLst>
    </dgm:pt>
    <dgm:pt modelId="{4638E9FE-8998-4917-A942-5EC1DE485748}" type="pres">
      <dgm:prSet presAssocID="{0DC66B60-D694-4000-A6A3-B7EDD6468EFA}" presName="spaceRect" presStyleCnt="0"/>
      <dgm:spPr/>
    </dgm:pt>
    <dgm:pt modelId="{4F9181EB-97B8-4948-B634-95235E379041}" type="pres">
      <dgm:prSet presAssocID="{0DC66B60-D694-4000-A6A3-B7EDD6468EFA}" presName="textRect" presStyleLbl="revTx" presStyleIdx="2" presStyleCnt="7">
        <dgm:presLayoutVars>
          <dgm:chMax val="1"/>
          <dgm:chPref val="1"/>
        </dgm:presLayoutVars>
      </dgm:prSet>
      <dgm:spPr/>
    </dgm:pt>
    <dgm:pt modelId="{D5FF126A-9C16-4E71-94F3-69DC708E2B65}" type="pres">
      <dgm:prSet presAssocID="{2308412F-8F7A-4468-BD3D-91330DF2D471}" presName="sibTrans" presStyleCnt="0"/>
      <dgm:spPr/>
    </dgm:pt>
    <dgm:pt modelId="{574CCE33-9637-40D7-A76A-02CD2039D596}" type="pres">
      <dgm:prSet presAssocID="{9DCD6567-11EA-4070-9FE6-E9154E4151CB}" presName="compNode" presStyleCnt="0"/>
      <dgm:spPr/>
    </dgm:pt>
    <dgm:pt modelId="{6C83266D-E0A5-40F0-ABD8-8625C2D385EE}" type="pres">
      <dgm:prSet presAssocID="{9DCD6567-11EA-4070-9FE6-E9154E4151CB}" presName="iconBgRect" presStyleLbl="bgShp" presStyleIdx="3" presStyleCnt="7"/>
      <dgm:spPr/>
    </dgm:pt>
    <dgm:pt modelId="{455F8D2F-8B21-46A6-95AC-58971A58BF29}" type="pres">
      <dgm:prSet presAssocID="{9DCD6567-11EA-4070-9FE6-E9154E4151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699ED3DC-DC71-4EED-89CF-7CB17EA5C7FC}" type="pres">
      <dgm:prSet presAssocID="{9DCD6567-11EA-4070-9FE6-E9154E4151CB}" presName="spaceRect" presStyleCnt="0"/>
      <dgm:spPr/>
    </dgm:pt>
    <dgm:pt modelId="{3AE01EBC-E244-4D6B-A4CB-F7900F80B1AB}" type="pres">
      <dgm:prSet presAssocID="{9DCD6567-11EA-4070-9FE6-E9154E4151CB}" presName="textRect" presStyleLbl="revTx" presStyleIdx="3" presStyleCnt="7">
        <dgm:presLayoutVars>
          <dgm:chMax val="1"/>
          <dgm:chPref val="1"/>
        </dgm:presLayoutVars>
      </dgm:prSet>
      <dgm:spPr/>
    </dgm:pt>
    <dgm:pt modelId="{7ECE32C7-4174-42DF-8DD8-E7A88576FE1C}" type="pres">
      <dgm:prSet presAssocID="{ED4AB142-B219-42B0-91A1-F7703CB61322}" presName="sibTrans" presStyleCnt="0"/>
      <dgm:spPr/>
    </dgm:pt>
    <dgm:pt modelId="{1A304B56-C504-4434-ACBD-BBD2EA76E145}" type="pres">
      <dgm:prSet presAssocID="{B05A669E-2D72-4AD5-BB9C-35C55E948650}" presName="compNode" presStyleCnt="0"/>
      <dgm:spPr/>
    </dgm:pt>
    <dgm:pt modelId="{AE3A5106-FE3A-4DD9-8D98-64CBF82DB2F8}" type="pres">
      <dgm:prSet presAssocID="{B05A669E-2D72-4AD5-BB9C-35C55E948650}" presName="iconBgRect" presStyleLbl="bgShp" presStyleIdx="4" presStyleCnt="7"/>
      <dgm:spPr/>
    </dgm:pt>
    <dgm:pt modelId="{EC6627C5-2475-4D49-9840-82D7D56F8686}" type="pres">
      <dgm:prSet presAssocID="{B05A669E-2D72-4AD5-BB9C-35C55E94865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9F7304C-F034-4BDF-865C-32ECF1BF7C47}" type="pres">
      <dgm:prSet presAssocID="{B05A669E-2D72-4AD5-BB9C-35C55E948650}" presName="spaceRect" presStyleCnt="0"/>
      <dgm:spPr/>
    </dgm:pt>
    <dgm:pt modelId="{3C354008-C0FF-4E8A-AAC4-ACD948AA4C30}" type="pres">
      <dgm:prSet presAssocID="{B05A669E-2D72-4AD5-BB9C-35C55E948650}" presName="textRect" presStyleLbl="revTx" presStyleIdx="4" presStyleCnt="7">
        <dgm:presLayoutVars>
          <dgm:chMax val="1"/>
          <dgm:chPref val="1"/>
        </dgm:presLayoutVars>
      </dgm:prSet>
      <dgm:spPr/>
    </dgm:pt>
    <dgm:pt modelId="{C6513B5D-29B6-4766-9148-26F090A77050}" type="pres">
      <dgm:prSet presAssocID="{7BF404FA-7514-429F-84FD-46229660BA93}" presName="sibTrans" presStyleCnt="0"/>
      <dgm:spPr/>
    </dgm:pt>
    <dgm:pt modelId="{7588B3A8-1E69-477D-B9B5-232074B90986}" type="pres">
      <dgm:prSet presAssocID="{676E48C4-94FF-404C-9D12-061AD20AD3CA}" presName="compNode" presStyleCnt="0"/>
      <dgm:spPr/>
    </dgm:pt>
    <dgm:pt modelId="{5651E9F7-802D-4172-A105-CB4D25E30C57}" type="pres">
      <dgm:prSet presAssocID="{676E48C4-94FF-404C-9D12-061AD20AD3CA}" presName="iconBgRect" presStyleLbl="bgShp" presStyleIdx="5" presStyleCnt="7"/>
      <dgm:spPr/>
    </dgm:pt>
    <dgm:pt modelId="{B582E744-D100-4B8B-9734-B55F1BCA1153}" type="pres">
      <dgm:prSet presAssocID="{676E48C4-94FF-404C-9D12-061AD20AD3C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ect Ratio"/>
        </a:ext>
      </dgm:extLst>
    </dgm:pt>
    <dgm:pt modelId="{4DFA1A11-E326-456F-9857-B20158C40D35}" type="pres">
      <dgm:prSet presAssocID="{676E48C4-94FF-404C-9D12-061AD20AD3CA}" presName="spaceRect" presStyleCnt="0"/>
      <dgm:spPr/>
    </dgm:pt>
    <dgm:pt modelId="{C3D85D61-202A-4EE5-94E4-297711B92924}" type="pres">
      <dgm:prSet presAssocID="{676E48C4-94FF-404C-9D12-061AD20AD3CA}" presName="textRect" presStyleLbl="revTx" presStyleIdx="5" presStyleCnt="7">
        <dgm:presLayoutVars>
          <dgm:chMax val="1"/>
          <dgm:chPref val="1"/>
        </dgm:presLayoutVars>
      </dgm:prSet>
      <dgm:spPr/>
    </dgm:pt>
    <dgm:pt modelId="{8A52895C-AEDB-4CEF-AE49-48C7AD569118}" type="pres">
      <dgm:prSet presAssocID="{7E5928A7-32B2-4342-84CB-79B7800FE243}" presName="sibTrans" presStyleCnt="0"/>
      <dgm:spPr/>
    </dgm:pt>
    <dgm:pt modelId="{DC4C80D5-116A-441D-8493-B5EDAE0F45F7}" type="pres">
      <dgm:prSet presAssocID="{9A4E37EE-48B5-4E0B-BBB4-31420243D78F}" presName="compNode" presStyleCnt="0"/>
      <dgm:spPr/>
    </dgm:pt>
    <dgm:pt modelId="{FE5B9120-D08D-452B-BF05-71576EDEDFAE}" type="pres">
      <dgm:prSet presAssocID="{9A4E37EE-48B5-4E0B-BBB4-31420243D78F}" presName="iconBgRect" presStyleLbl="bgShp" presStyleIdx="6" presStyleCnt="7"/>
      <dgm:spPr/>
    </dgm:pt>
    <dgm:pt modelId="{F25CDD06-AA9F-42FF-AFE7-D48485B56642}" type="pres">
      <dgm:prSet presAssocID="{9A4E37EE-48B5-4E0B-BBB4-31420243D78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678A3F29-C4DF-4151-9B43-B183913C7A86}" type="pres">
      <dgm:prSet presAssocID="{9A4E37EE-48B5-4E0B-BBB4-31420243D78F}" presName="spaceRect" presStyleCnt="0"/>
      <dgm:spPr/>
    </dgm:pt>
    <dgm:pt modelId="{ED7782A0-F257-4118-A8EB-5C45EF73755B}" type="pres">
      <dgm:prSet presAssocID="{9A4E37EE-48B5-4E0B-BBB4-31420243D78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728B41A-FA9F-4485-B142-6ECE3072746A}" srcId="{F2A2D413-2217-4392-AB5D-B7BCD3D7038D}" destId="{2EC3B075-37B0-40CD-984F-AFE84E1705A1}" srcOrd="0" destOrd="0" parTransId="{4CFCF549-8640-4F2D-85A8-60B9A454C838}" sibTransId="{2435E833-B3EF-4574-8AAE-9C6D019F5BF5}"/>
    <dgm:cxn modelId="{AD529148-7718-42BB-B265-8820B53DF705}" type="presOf" srcId="{9A4E37EE-48B5-4E0B-BBB4-31420243D78F}" destId="{ED7782A0-F257-4118-A8EB-5C45EF73755B}" srcOrd="0" destOrd="0" presId="urn:microsoft.com/office/officeart/2018/5/layout/IconCircleLabelList"/>
    <dgm:cxn modelId="{9044D44A-9961-4497-ADC8-C2B9A6CDD354}" type="presOf" srcId="{9DCD6567-11EA-4070-9FE6-E9154E4151CB}" destId="{3AE01EBC-E244-4D6B-A4CB-F7900F80B1AB}" srcOrd="0" destOrd="0" presId="urn:microsoft.com/office/officeart/2018/5/layout/IconCircleLabelList"/>
    <dgm:cxn modelId="{9530E66D-34B2-4C15-BD61-4D66C926031B}" srcId="{F2A2D413-2217-4392-AB5D-B7BCD3D7038D}" destId="{9A4E37EE-48B5-4E0B-BBB4-31420243D78F}" srcOrd="6" destOrd="0" parTransId="{8467AE12-841F-46BD-BF1F-CAADA43DAAD6}" sibTransId="{D30D1E0D-7360-4A5F-86DF-9E5A2EE5CB67}"/>
    <dgm:cxn modelId="{300F194E-C301-42C6-8695-CA2AFEE500BE}" srcId="{F2A2D413-2217-4392-AB5D-B7BCD3D7038D}" destId="{9DCD6567-11EA-4070-9FE6-E9154E4151CB}" srcOrd="3" destOrd="0" parTransId="{CD38E1DC-86E4-45F2-B468-0C8FF15608D1}" sibTransId="{ED4AB142-B219-42B0-91A1-F7703CB61322}"/>
    <dgm:cxn modelId="{26411F6F-0457-4F11-A002-F1A7A917984A}" type="presOf" srcId="{676E48C4-94FF-404C-9D12-061AD20AD3CA}" destId="{C3D85D61-202A-4EE5-94E4-297711B92924}" srcOrd="0" destOrd="0" presId="urn:microsoft.com/office/officeart/2018/5/layout/IconCircleLabelList"/>
    <dgm:cxn modelId="{8A43F070-2AE5-48B9-992B-38C6EFE56428}" srcId="{F2A2D413-2217-4392-AB5D-B7BCD3D7038D}" destId="{A5D33B5C-9A92-40A5-8B28-ADE2709D0357}" srcOrd="1" destOrd="0" parTransId="{B5A7112E-0509-4150-B994-29CE7D9537B6}" sibTransId="{F7A91711-292F-431E-A1A8-135E8A2C7134}"/>
    <dgm:cxn modelId="{28DBCA9A-786C-4C7E-A48A-4111DDAB81C4}" srcId="{F2A2D413-2217-4392-AB5D-B7BCD3D7038D}" destId="{B05A669E-2D72-4AD5-BB9C-35C55E948650}" srcOrd="4" destOrd="0" parTransId="{1C85FC8F-1E4D-4400-8D17-103E1E3FD20C}" sibTransId="{7BF404FA-7514-429F-84FD-46229660BA93}"/>
    <dgm:cxn modelId="{A64467A6-CDA3-4017-A056-5EB7468CB0E5}" type="presOf" srcId="{F2A2D413-2217-4392-AB5D-B7BCD3D7038D}" destId="{F81D0868-9BE9-4AF7-AFA7-C762E9FFAA08}" srcOrd="0" destOrd="0" presId="urn:microsoft.com/office/officeart/2018/5/layout/IconCircleLabelList"/>
    <dgm:cxn modelId="{26D607AD-DA50-4901-B01C-795EBC7E83B9}" type="presOf" srcId="{0DC66B60-D694-4000-A6A3-B7EDD6468EFA}" destId="{4F9181EB-97B8-4948-B634-95235E379041}" srcOrd="0" destOrd="0" presId="urn:microsoft.com/office/officeart/2018/5/layout/IconCircleLabelList"/>
    <dgm:cxn modelId="{E7C92EB0-7C27-4240-ABFC-4C91FDC5E70C}" type="presOf" srcId="{A5D33B5C-9A92-40A5-8B28-ADE2709D0357}" destId="{7BE511BD-97BF-49BB-9265-608A362FD882}" srcOrd="0" destOrd="0" presId="urn:microsoft.com/office/officeart/2018/5/layout/IconCircleLabelList"/>
    <dgm:cxn modelId="{00B16FC4-285B-4B84-8D91-5F5BA376D166}" srcId="{F2A2D413-2217-4392-AB5D-B7BCD3D7038D}" destId="{0DC66B60-D694-4000-A6A3-B7EDD6468EFA}" srcOrd="2" destOrd="0" parTransId="{E13EDC2B-8737-4669-8095-B08592EEC4CA}" sibTransId="{2308412F-8F7A-4468-BD3D-91330DF2D471}"/>
    <dgm:cxn modelId="{411CADDD-2B7E-4EE4-A5FE-1227D8CC5A6D}" srcId="{F2A2D413-2217-4392-AB5D-B7BCD3D7038D}" destId="{676E48C4-94FF-404C-9D12-061AD20AD3CA}" srcOrd="5" destOrd="0" parTransId="{24F868FB-7D66-4224-A907-284E826CF021}" sibTransId="{7E5928A7-32B2-4342-84CB-79B7800FE243}"/>
    <dgm:cxn modelId="{29763DF4-EE01-402A-8E37-C7FA6B8EB4B0}" type="presOf" srcId="{2EC3B075-37B0-40CD-984F-AFE84E1705A1}" destId="{242508A2-3E99-40D3-A10F-F379D2A4A286}" srcOrd="0" destOrd="0" presId="urn:microsoft.com/office/officeart/2018/5/layout/IconCircleLabelList"/>
    <dgm:cxn modelId="{3A466EFF-9F91-447B-ACDD-E2ECD419727A}" type="presOf" srcId="{B05A669E-2D72-4AD5-BB9C-35C55E948650}" destId="{3C354008-C0FF-4E8A-AAC4-ACD948AA4C30}" srcOrd="0" destOrd="0" presId="urn:microsoft.com/office/officeart/2018/5/layout/IconCircleLabelList"/>
    <dgm:cxn modelId="{6FA1B74A-C8BA-4DE3-8C1D-5FC5DE94FB52}" type="presParOf" srcId="{F81D0868-9BE9-4AF7-AFA7-C762E9FFAA08}" destId="{47232F68-01F7-4413-8ECB-77E1804E15D0}" srcOrd="0" destOrd="0" presId="urn:microsoft.com/office/officeart/2018/5/layout/IconCircleLabelList"/>
    <dgm:cxn modelId="{A7766221-71F8-40F4-88B3-941C5B693CA9}" type="presParOf" srcId="{47232F68-01F7-4413-8ECB-77E1804E15D0}" destId="{8F2AE0E9-C331-4949-AD58-CCAB3DEC95B7}" srcOrd="0" destOrd="0" presId="urn:microsoft.com/office/officeart/2018/5/layout/IconCircleLabelList"/>
    <dgm:cxn modelId="{7343D2D2-80A9-48ED-BF02-7B996BF344B6}" type="presParOf" srcId="{47232F68-01F7-4413-8ECB-77E1804E15D0}" destId="{1BD4B426-FB3A-4029-8AC8-522F4B1FB4F2}" srcOrd="1" destOrd="0" presId="urn:microsoft.com/office/officeart/2018/5/layout/IconCircleLabelList"/>
    <dgm:cxn modelId="{BA4CC007-4C84-45A6-97EF-2A6D2117C570}" type="presParOf" srcId="{47232F68-01F7-4413-8ECB-77E1804E15D0}" destId="{5AA7789E-3A6E-4855-AC88-708C2B9BDB32}" srcOrd="2" destOrd="0" presId="urn:microsoft.com/office/officeart/2018/5/layout/IconCircleLabelList"/>
    <dgm:cxn modelId="{D28413DD-3492-44A9-AC4C-1F421B28EF28}" type="presParOf" srcId="{47232F68-01F7-4413-8ECB-77E1804E15D0}" destId="{242508A2-3E99-40D3-A10F-F379D2A4A286}" srcOrd="3" destOrd="0" presId="urn:microsoft.com/office/officeart/2018/5/layout/IconCircleLabelList"/>
    <dgm:cxn modelId="{99710373-DE76-4934-8916-9FF6673D781A}" type="presParOf" srcId="{F81D0868-9BE9-4AF7-AFA7-C762E9FFAA08}" destId="{DE42B705-89C1-46E3-AFB9-B13CED540F74}" srcOrd="1" destOrd="0" presId="urn:microsoft.com/office/officeart/2018/5/layout/IconCircleLabelList"/>
    <dgm:cxn modelId="{6481EFDF-85C9-47B0-A78D-E17C7979C069}" type="presParOf" srcId="{F81D0868-9BE9-4AF7-AFA7-C762E9FFAA08}" destId="{0B1810E4-DBDB-42A8-95C9-8A58E05BCBFA}" srcOrd="2" destOrd="0" presId="urn:microsoft.com/office/officeart/2018/5/layout/IconCircleLabelList"/>
    <dgm:cxn modelId="{D5BEEB1C-9AAA-4318-B915-CD96CC74E5A8}" type="presParOf" srcId="{0B1810E4-DBDB-42A8-95C9-8A58E05BCBFA}" destId="{5F874CD5-FE3A-4FDD-BC33-9D4431B99C9B}" srcOrd="0" destOrd="0" presId="urn:microsoft.com/office/officeart/2018/5/layout/IconCircleLabelList"/>
    <dgm:cxn modelId="{882BDD53-0DEE-4C75-AA3C-0E790C6A2064}" type="presParOf" srcId="{0B1810E4-DBDB-42A8-95C9-8A58E05BCBFA}" destId="{17ADB6CA-DBAC-4EE6-A7E1-CE62167306B0}" srcOrd="1" destOrd="0" presId="urn:microsoft.com/office/officeart/2018/5/layout/IconCircleLabelList"/>
    <dgm:cxn modelId="{C8ACD04F-7B93-4057-8DAC-494D29C6162D}" type="presParOf" srcId="{0B1810E4-DBDB-42A8-95C9-8A58E05BCBFA}" destId="{D70DCDF7-58A7-4316-BC38-08012A991BC9}" srcOrd="2" destOrd="0" presId="urn:microsoft.com/office/officeart/2018/5/layout/IconCircleLabelList"/>
    <dgm:cxn modelId="{260CFBE5-32A1-4D7A-87AC-17E30D0B7F52}" type="presParOf" srcId="{0B1810E4-DBDB-42A8-95C9-8A58E05BCBFA}" destId="{7BE511BD-97BF-49BB-9265-608A362FD882}" srcOrd="3" destOrd="0" presId="urn:microsoft.com/office/officeart/2018/5/layout/IconCircleLabelList"/>
    <dgm:cxn modelId="{6F379C2D-5183-44CD-A9EC-B795774CDFDD}" type="presParOf" srcId="{F81D0868-9BE9-4AF7-AFA7-C762E9FFAA08}" destId="{36C3B09E-EAC6-4241-914D-79E40A5A478A}" srcOrd="3" destOrd="0" presId="urn:microsoft.com/office/officeart/2018/5/layout/IconCircleLabelList"/>
    <dgm:cxn modelId="{2C39A338-99D1-4F1C-A93B-334A338C878F}" type="presParOf" srcId="{F81D0868-9BE9-4AF7-AFA7-C762E9FFAA08}" destId="{F0092FC0-9D39-4836-8E66-37E5767C6C53}" srcOrd="4" destOrd="0" presId="urn:microsoft.com/office/officeart/2018/5/layout/IconCircleLabelList"/>
    <dgm:cxn modelId="{E7814C1A-5007-4EE0-AA9C-DDBB22AE5F29}" type="presParOf" srcId="{F0092FC0-9D39-4836-8E66-37E5767C6C53}" destId="{34ECC67E-0B57-4022-B9F4-CC2ABCE889FA}" srcOrd="0" destOrd="0" presId="urn:microsoft.com/office/officeart/2018/5/layout/IconCircleLabelList"/>
    <dgm:cxn modelId="{DA53F2E3-29D9-4386-BBCD-44CF6C03567F}" type="presParOf" srcId="{F0092FC0-9D39-4836-8E66-37E5767C6C53}" destId="{B4347E58-2906-4D8B-9EFF-24C1819FF812}" srcOrd="1" destOrd="0" presId="urn:microsoft.com/office/officeart/2018/5/layout/IconCircleLabelList"/>
    <dgm:cxn modelId="{59F8A2F5-AE5D-4185-B504-E8871D327341}" type="presParOf" srcId="{F0092FC0-9D39-4836-8E66-37E5767C6C53}" destId="{4638E9FE-8998-4917-A942-5EC1DE485748}" srcOrd="2" destOrd="0" presId="urn:microsoft.com/office/officeart/2018/5/layout/IconCircleLabelList"/>
    <dgm:cxn modelId="{25DDDFE5-FAAE-4F22-94B1-C7CFFCB856E0}" type="presParOf" srcId="{F0092FC0-9D39-4836-8E66-37E5767C6C53}" destId="{4F9181EB-97B8-4948-B634-95235E379041}" srcOrd="3" destOrd="0" presId="urn:microsoft.com/office/officeart/2018/5/layout/IconCircleLabelList"/>
    <dgm:cxn modelId="{8E1C67F5-A92E-406D-85F4-C7073B2BCEEA}" type="presParOf" srcId="{F81D0868-9BE9-4AF7-AFA7-C762E9FFAA08}" destId="{D5FF126A-9C16-4E71-94F3-69DC708E2B65}" srcOrd="5" destOrd="0" presId="urn:microsoft.com/office/officeart/2018/5/layout/IconCircleLabelList"/>
    <dgm:cxn modelId="{9CF30B6D-3E4D-4705-9718-1CB94D75708B}" type="presParOf" srcId="{F81D0868-9BE9-4AF7-AFA7-C762E9FFAA08}" destId="{574CCE33-9637-40D7-A76A-02CD2039D596}" srcOrd="6" destOrd="0" presId="urn:microsoft.com/office/officeart/2018/5/layout/IconCircleLabelList"/>
    <dgm:cxn modelId="{25278E99-B799-454C-AF2A-5D1252E8678E}" type="presParOf" srcId="{574CCE33-9637-40D7-A76A-02CD2039D596}" destId="{6C83266D-E0A5-40F0-ABD8-8625C2D385EE}" srcOrd="0" destOrd="0" presId="urn:microsoft.com/office/officeart/2018/5/layout/IconCircleLabelList"/>
    <dgm:cxn modelId="{225E86D6-0A49-4ED6-9FA9-D26884F04641}" type="presParOf" srcId="{574CCE33-9637-40D7-A76A-02CD2039D596}" destId="{455F8D2F-8B21-46A6-95AC-58971A58BF29}" srcOrd="1" destOrd="0" presId="urn:microsoft.com/office/officeart/2018/5/layout/IconCircleLabelList"/>
    <dgm:cxn modelId="{C2B8C8E3-BF1C-44FC-B950-84C19772240C}" type="presParOf" srcId="{574CCE33-9637-40D7-A76A-02CD2039D596}" destId="{699ED3DC-DC71-4EED-89CF-7CB17EA5C7FC}" srcOrd="2" destOrd="0" presId="urn:microsoft.com/office/officeart/2018/5/layout/IconCircleLabelList"/>
    <dgm:cxn modelId="{902EBF85-CE8E-4889-B3A4-1434C34F5600}" type="presParOf" srcId="{574CCE33-9637-40D7-A76A-02CD2039D596}" destId="{3AE01EBC-E244-4D6B-A4CB-F7900F80B1AB}" srcOrd="3" destOrd="0" presId="urn:microsoft.com/office/officeart/2018/5/layout/IconCircleLabelList"/>
    <dgm:cxn modelId="{CE665112-E6EE-4B85-9A45-2DD18B661504}" type="presParOf" srcId="{F81D0868-9BE9-4AF7-AFA7-C762E9FFAA08}" destId="{7ECE32C7-4174-42DF-8DD8-E7A88576FE1C}" srcOrd="7" destOrd="0" presId="urn:microsoft.com/office/officeart/2018/5/layout/IconCircleLabelList"/>
    <dgm:cxn modelId="{C57E9393-2AEF-4777-8A29-7C86953D53EB}" type="presParOf" srcId="{F81D0868-9BE9-4AF7-AFA7-C762E9FFAA08}" destId="{1A304B56-C504-4434-ACBD-BBD2EA76E145}" srcOrd="8" destOrd="0" presId="urn:microsoft.com/office/officeart/2018/5/layout/IconCircleLabelList"/>
    <dgm:cxn modelId="{6B46FB12-CC08-47C4-9B39-5F015FEB58AA}" type="presParOf" srcId="{1A304B56-C504-4434-ACBD-BBD2EA76E145}" destId="{AE3A5106-FE3A-4DD9-8D98-64CBF82DB2F8}" srcOrd="0" destOrd="0" presId="urn:microsoft.com/office/officeart/2018/5/layout/IconCircleLabelList"/>
    <dgm:cxn modelId="{C21F1085-AF79-4F44-B59B-951EE9D73888}" type="presParOf" srcId="{1A304B56-C504-4434-ACBD-BBD2EA76E145}" destId="{EC6627C5-2475-4D49-9840-82D7D56F8686}" srcOrd="1" destOrd="0" presId="urn:microsoft.com/office/officeart/2018/5/layout/IconCircleLabelList"/>
    <dgm:cxn modelId="{70D3DE78-CE8B-4C9F-98A3-BF688B14596B}" type="presParOf" srcId="{1A304B56-C504-4434-ACBD-BBD2EA76E145}" destId="{C9F7304C-F034-4BDF-865C-32ECF1BF7C47}" srcOrd="2" destOrd="0" presId="urn:microsoft.com/office/officeart/2018/5/layout/IconCircleLabelList"/>
    <dgm:cxn modelId="{10FB7717-D8B6-4D9B-A068-221B84671B8F}" type="presParOf" srcId="{1A304B56-C504-4434-ACBD-BBD2EA76E145}" destId="{3C354008-C0FF-4E8A-AAC4-ACD948AA4C30}" srcOrd="3" destOrd="0" presId="urn:microsoft.com/office/officeart/2018/5/layout/IconCircleLabelList"/>
    <dgm:cxn modelId="{86887AEA-0553-4F1D-9110-5BAD77267C2A}" type="presParOf" srcId="{F81D0868-9BE9-4AF7-AFA7-C762E9FFAA08}" destId="{C6513B5D-29B6-4766-9148-26F090A77050}" srcOrd="9" destOrd="0" presId="urn:microsoft.com/office/officeart/2018/5/layout/IconCircleLabelList"/>
    <dgm:cxn modelId="{C81F451D-3DE9-420D-AF11-52D36EAEC6FD}" type="presParOf" srcId="{F81D0868-9BE9-4AF7-AFA7-C762E9FFAA08}" destId="{7588B3A8-1E69-477D-B9B5-232074B90986}" srcOrd="10" destOrd="0" presId="urn:microsoft.com/office/officeart/2018/5/layout/IconCircleLabelList"/>
    <dgm:cxn modelId="{367D214E-7DFC-4202-8178-8055A7B7DABF}" type="presParOf" srcId="{7588B3A8-1E69-477D-B9B5-232074B90986}" destId="{5651E9F7-802D-4172-A105-CB4D25E30C57}" srcOrd="0" destOrd="0" presId="urn:microsoft.com/office/officeart/2018/5/layout/IconCircleLabelList"/>
    <dgm:cxn modelId="{864992B3-7DE6-4415-9289-5C580CD92C83}" type="presParOf" srcId="{7588B3A8-1E69-477D-B9B5-232074B90986}" destId="{B582E744-D100-4B8B-9734-B55F1BCA1153}" srcOrd="1" destOrd="0" presId="urn:microsoft.com/office/officeart/2018/5/layout/IconCircleLabelList"/>
    <dgm:cxn modelId="{069C4D89-1659-4187-8A25-14FBF92C047F}" type="presParOf" srcId="{7588B3A8-1E69-477D-B9B5-232074B90986}" destId="{4DFA1A11-E326-456F-9857-B20158C40D35}" srcOrd="2" destOrd="0" presId="urn:microsoft.com/office/officeart/2018/5/layout/IconCircleLabelList"/>
    <dgm:cxn modelId="{B5EF553A-3438-4D21-BF9D-8ED7D936B86B}" type="presParOf" srcId="{7588B3A8-1E69-477D-B9B5-232074B90986}" destId="{C3D85D61-202A-4EE5-94E4-297711B92924}" srcOrd="3" destOrd="0" presId="urn:microsoft.com/office/officeart/2018/5/layout/IconCircleLabelList"/>
    <dgm:cxn modelId="{14786E73-5162-488B-B615-83FD52C3D091}" type="presParOf" srcId="{F81D0868-9BE9-4AF7-AFA7-C762E9FFAA08}" destId="{8A52895C-AEDB-4CEF-AE49-48C7AD569118}" srcOrd="11" destOrd="0" presId="urn:microsoft.com/office/officeart/2018/5/layout/IconCircleLabelList"/>
    <dgm:cxn modelId="{E9415BE3-4F03-4EA2-9D51-A05FEDC2EC37}" type="presParOf" srcId="{F81D0868-9BE9-4AF7-AFA7-C762E9FFAA08}" destId="{DC4C80D5-116A-441D-8493-B5EDAE0F45F7}" srcOrd="12" destOrd="0" presId="urn:microsoft.com/office/officeart/2018/5/layout/IconCircleLabelList"/>
    <dgm:cxn modelId="{0303843A-050D-4224-92A5-A86F438723C4}" type="presParOf" srcId="{DC4C80D5-116A-441D-8493-B5EDAE0F45F7}" destId="{FE5B9120-D08D-452B-BF05-71576EDEDFAE}" srcOrd="0" destOrd="0" presId="urn:microsoft.com/office/officeart/2018/5/layout/IconCircleLabelList"/>
    <dgm:cxn modelId="{426AE504-17D5-4CA5-B29C-85CD3C4449EF}" type="presParOf" srcId="{DC4C80D5-116A-441D-8493-B5EDAE0F45F7}" destId="{F25CDD06-AA9F-42FF-AFE7-D48485B56642}" srcOrd="1" destOrd="0" presId="urn:microsoft.com/office/officeart/2018/5/layout/IconCircleLabelList"/>
    <dgm:cxn modelId="{1EDC9DFE-3D57-4B96-8BEA-1BEE5DD1680A}" type="presParOf" srcId="{DC4C80D5-116A-441D-8493-B5EDAE0F45F7}" destId="{678A3F29-C4DF-4151-9B43-B183913C7A86}" srcOrd="2" destOrd="0" presId="urn:microsoft.com/office/officeart/2018/5/layout/IconCircleLabelList"/>
    <dgm:cxn modelId="{E94B42FC-6254-4A5B-939E-B87BE484D5C3}" type="presParOf" srcId="{DC4C80D5-116A-441D-8493-B5EDAE0F45F7}" destId="{ED7782A0-F257-4118-A8EB-5C45EF7375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108E8-D773-4333-91D5-E9C2A5BB730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C67822-C586-44EE-A9C6-96DCFA69F423}">
      <dgm:prSet/>
      <dgm:spPr/>
      <dgm:t>
        <a:bodyPr/>
        <a:lstStyle/>
        <a:p>
          <a:r>
            <a:rPr lang="en-CA"/>
            <a:t>Current Ratio:0.99</a:t>
          </a:r>
          <a:endParaRPr lang="en-US"/>
        </a:p>
      </dgm:t>
    </dgm:pt>
    <dgm:pt modelId="{54CFF142-C2C7-4B40-8182-67A56395230D}" type="parTrans" cxnId="{3EEF674C-F689-4806-A588-53D6257E5DFB}">
      <dgm:prSet/>
      <dgm:spPr/>
      <dgm:t>
        <a:bodyPr/>
        <a:lstStyle/>
        <a:p>
          <a:endParaRPr lang="en-US"/>
        </a:p>
      </dgm:t>
    </dgm:pt>
    <dgm:pt modelId="{5C1BD9F2-AACC-4DB3-B859-9EC0E0E5CAB0}" type="sibTrans" cxnId="{3EEF674C-F689-4806-A588-53D6257E5DFB}">
      <dgm:prSet/>
      <dgm:spPr/>
      <dgm:t>
        <a:bodyPr/>
        <a:lstStyle/>
        <a:p>
          <a:endParaRPr lang="en-US"/>
        </a:p>
      </dgm:t>
    </dgm:pt>
    <dgm:pt modelId="{52009608-364C-424C-93F6-E528A15B3B79}">
      <dgm:prSet/>
      <dgm:spPr/>
      <dgm:t>
        <a:bodyPr/>
        <a:lstStyle/>
        <a:p>
          <a:r>
            <a:rPr lang="en-CA"/>
            <a:t>Quick Ratio:0.77</a:t>
          </a:r>
          <a:endParaRPr lang="en-US"/>
        </a:p>
      </dgm:t>
    </dgm:pt>
    <dgm:pt modelId="{E1C8C329-F157-4EE4-A05B-36151C424301}" type="parTrans" cxnId="{3D740F1F-9E68-4A3D-AEEF-CAC3CAACC120}">
      <dgm:prSet/>
      <dgm:spPr/>
      <dgm:t>
        <a:bodyPr/>
        <a:lstStyle/>
        <a:p>
          <a:endParaRPr lang="en-US"/>
        </a:p>
      </dgm:t>
    </dgm:pt>
    <dgm:pt modelId="{FA32EE45-D700-4504-9CFD-423680D6B2B8}" type="sibTrans" cxnId="{3D740F1F-9E68-4A3D-AEEF-CAC3CAACC120}">
      <dgm:prSet/>
      <dgm:spPr/>
      <dgm:t>
        <a:bodyPr/>
        <a:lstStyle/>
        <a:p>
          <a:endParaRPr lang="en-US"/>
        </a:p>
      </dgm:t>
    </dgm:pt>
    <dgm:pt modelId="{3BD4D879-0610-466F-94BC-B2F8AA76D393}">
      <dgm:prSet/>
      <dgm:spPr/>
      <dgm:t>
        <a:bodyPr/>
        <a:lstStyle/>
        <a:p>
          <a:r>
            <a:rPr lang="en-CA"/>
            <a:t>Cash Ratio:0.25</a:t>
          </a:r>
          <a:endParaRPr lang="en-US"/>
        </a:p>
      </dgm:t>
    </dgm:pt>
    <dgm:pt modelId="{B57A6380-161E-407A-8BDC-B07AEB1384F1}" type="parTrans" cxnId="{00B59B65-541E-40DF-89AD-B47D2762CE76}">
      <dgm:prSet/>
      <dgm:spPr/>
      <dgm:t>
        <a:bodyPr/>
        <a:lstStyle/>
        <a:p>
          <a:endParaRPr lang="en-US"/>
        </a:p>
      </dgm:t>
    </dgm:pt>
    <dgm:pt modelId="{32015618-091F-44CF-9797-E90EFA8D51CC}" type="sibTrans" cxnId="{00B59B65-541E-40DF-89AD-B47D2762CE76}">
      <dgm:prSet/>
      <dgm:spPr/>
      <dgm:t>
        <a:bodyPr/>
        <a:lstStyle/>
        <a:p>
          <a:endParaRPr lang="en-US"/>
        </a:p>
      </dgm:t>
    </dgm:pt>
    <dgm:pt modelId="{0BCB44D7-764C-4E56-B6FE-B16D98BCCF6E}">
      <dgm:prSet/>
      <dgm:spPr/>
      <dgm:t>
        <a:bodyPr/>
        <a:lstStyle/>
        <a:p>
          <a:r>
            <a:rPr lang="en-CA"/>
            <a:t>Gross Profit Margin: 67.26%</a:t>
          </a:r>
          <a:endParaRPr lang="en-US"/>
        </a:p>
      </dgm:t>
    </dgm:pt>
    <dgm:pt modelId="{509E4266-CAE7-4C04-BBEB-35666636B3CC}" type="parTrans" cxnId="{34DD8849-99D5-4E89-9A95-55E339D891D3}">
      <dgm:prSet/>
      <dgm:spPr/>
      <dgm:t>
        <a:bodyPr/>
        <a:lstStyle/>
        <a:p>
          <a:endParaRPr lang="en-US"/>
        </a:p>
      </dgm:t>
    </dgm:pt>
    <dgm:pt modelId="{E6A5C3B1-9E84-4967-9D3B-E0C7FA62D89B}" type="sibTrans" cxnId="{34DD8849-99D5-4E89-9A95-55E339D891D3}">
      <dgm:prSet/>
      <dgm:spPr/>
      <dgm:t>
        <a:bodyPr/>
        <a:lstStyle/>
        <a:p>
          <a:endParaRPr lang="en-US"/>
        </a:p>
      </dgm:t>
    </dgm:pt>
    <dgm:pt modelId="{736DE19D-F2FB-4378-B172-3E5A14E71F26}">
      <dgm:prSet/>
      <dgm:spPr/>
      <dgm:t>
        <a:bodyPr/>
        <a:lstStyle/>
        <a:p>
          <a:r>
            <a:rPr lang="en-CA"/>
            <a:t>Return on Asset:9.57%</a:t>
          </a:r>
          <a:endParaRPr lang="en-US"/>
        </a:p>
      </dgm:t>
    </dgm:pt>
    <dgm:pt modelId="{3F545B26-CC12-4464-85B3-C3CA574028DE}" type="parTrans" cxnId="{8724A473-77D9-41FF-AA15-9E25D515FCCA}">
      <dgm:prSet/>
      <dgm:spPr/>
      <dgm:t>
        <a:bodyPr/>
        <a:lstStyle/>
        <a:p>
          <a:endParaRPr lang="en-US"/>
        </a:p>
      </dgm:t>
    </dgm:pt>
    <dgm:pt modelId="{F35019CF-97E7-4ACE-8CD1-4024FEC9B17B}" type="sibTrans" cxnId="{8724A473-77D9-41FF-AA15-9E25D515FCCA}">
      <dgm:prSet/>
      <dgm:spPr/>
      <dgm:t>
        <a:bodyPr/>
        <a:lstStyle/>
        <a:p>
          <a:endParaRPr lang="en-US"/>
        </a:p>
      </dgm:t>
    </dgm:pt>
    <dgm:pt modelId="{4BBC93DD-15DB-4E60-B3B7-EBDDCCAB825C}">
      <dgm:prSet/>
      <dgm:spPr/>
      <dgm:t>
        <a:bodyPr/>
        <a:lstStyle/>
        <a:p>
          <a:r>
            <a:rPr lang="en-CA"/>
            <a:t>Return on Equity: 23.36%</a:t>
          </a:r>
          <a:endParaRPr lang="en-US"/>
        </a:p>
      </dgm:t>
    </dgm:pt>
    <dgm:pt modelId="{A4AB526E-2959-43D7-8127-A9D0FE20E262}" type="parTrans" cxnId="{D748D48E-BA11-4B25-AF65-6BA3BF9B4E35}">
      <dgm:prSet/>
      <dgm:spPr/>
      <dgm:t>
        <a:bodyPr/>
        <a:lstStyle/>
        <a:p>
          <a:endParaRPr lang="en-US"/>
        </a:p>
      </dgm:t>
    </dgm:pt>
    <dgm:pt modelId="{56D45283-6E89-403D-AD1A-FF61A4497DC6}" type="sibTrans" cxnId="{D748D48E-BA11-4B25-AF65-6BA3BF9B4E35}">
      <dgm:prSet/>
      <dgm:spPr/>
      <dgm:t>
        <a:bodyPr/>
        <a:lstStyle/>
        <a:p>
          <a:endParaRPr lang="en-US"/>
        </a:p>
      </dgm:t>
    </dgm:pt>
    <dgm:pt modelId="{0E4526AC-D023-45B4-B8FE-609899439BA3}">
      <dgm:prSet/>
      <dgm:spPr/>
      <dgm:t>
        <a:bodyPr/>
        <a:lstStyle/>
        <a:p>
          <a:r>
            <a:rPr lang="en-CA"/>
            <a:t>Return on Sales:24.97%</a:t>
          </a:r>
          <a:endParaRPr lang="en-US"/>
        </a:p>
      </dgm:t>
    </dgm:pt>
    <dgm:pt modelId="{1851B3B5-0982-43BD-9E38-2675D1576334}" type="parTrans" cxnId="{2BEF02DD-A184-4D3B-91AB-3D38CED692EA}">
      <dgm:prSet/>
      <dgm:spPr/>
      <dgm:t>
        <a:bodyPr/>
        <a:lstStyle/>
        <a:p>
          <a:endParaRPr lang="en-US"/>
        </a:p>
      </dgm:t>
    </dgm:pt>
    <dgm:pt modelId="{8FFB7BCD-8644-4622-B6FF-30E3B1CC7A81}" type="sibTrans" cxnId="{2BEF02DD-A184-4D3B-91AB-3D38CED692EA}">
      <dgm:prSet/>
      <dgm:spPr/>
      <dgm:t>
        <a:bodyPr/>
        <a:lstStyle/>
        <a:p>
          <a:endParaRPr lang="en-US"/>
        </a:p>
      </dgm:t>
    </dgm:pt>
    <dgm:pt modelId="{1E7B5A3A-68A6-477E-852F-E11EF6A28C55}">
      <dgm:prSet/>
      <dgm:spPr/>
      <dgm:t>
        <a:bodyPr/>
        <a:lstStyle/>
        <a:p>
          <a:r>
            <a:rPr lang="en-CA"/>
            <a:t>P/E Ratio:32.93</a:t>
          </a:r>
          <a:endParaRPr lang="en-US"/>
        </a:p>
      </dgm:t>
    </dgm:pt>
    <dgm:pt modelId="{2FF7E33B-952F-4F0E-985A-2195DF9D23BA}" type="parTrans" cxnId="{099CABC8-5DB5-4240-A7B0-9D2B462A66BD}">
      <dgm:prSet/>
      <dgm:spPr/>
      <dgm:t>
        <a:bodyPr/>
        <a:lstStyle/>
        <a:p>
          <a:endParaRPr lang="en-US"/>
        </a:p>
      </dgm:t>
    </dgm:pt>
    <dgm:pt modelId="{7A763C9B-4247-4CA6-955C-3DDFA6768FC3}" type="sibTrans" cxnId="{099CABC8-5DB5-4240-A7B0-9D2B462A66BD}">
      <dgm:prSet/>
      <dgm:spPr/>
      <dgm:t>
        <a:bodyPr/>
        <a:lstStyle/>
        <a:p>
          <a:endParaRPr lang="en-US"/>
        </a:p>
      </dgm:t>
    </dgm:pt>
    <dgm:pt modelId="{FA070923-CDB8-4C46-8552-F022F0B94737}" type="pres">
      <dgm:prSet presAssocID="{4AC108E8-D773-4333-91D5-E9C2A5BB730E}" presName="diagram" presStyleCnt="0">
        <dgm:presLayoutVars>
          <dgm:dir/>
          <dgm:resizeHandles val="exact"/>
        </dgm:presLayoutVars>
      </dgm:prSet>
      <dgm:spPr/>
    </dgm:pt>
    <dgm:pt modelId="{24C4196D-8D44-4DCF-BFBF-CFEE3DE673EF}" type="pres">
      <dgm:prSet presAssocID="{27C67822-C586-44EE-A9C6-96DCFA69F423}" presName="node" presStyleLbl="node1" presStyleIdx="0" presStyleCnt="8">
        <dgm:presLayoutVars>
          <dgm:bulletEnabled val="1"/>
        </dgm:presLayoutVars>
      </dgm:prSet>
      <dgm:spPr/>
    </dgm:pt>
    <dgm:pt modelId="{E868FA9C-E70F-446D-9360-2B25F5628C3D}" type="pres">
      <dgm:prSet presAssocID="{5C1BD9F2-AACC-4DB3-B859-9EC0E0E5CAB0}" presName="sibTrans" presStyleCnt="0"/>
      <dgm:spPr/>
    </dgm:pt>
    <dgm:pt modelId="{40159B2A-7ABB-4CBE-97A1-60E4734CC62E}" type="pres">
      <dgm:prSet presAssocID="{52009608-364C-424C-93F6-E528A15B3B79}" presName="node" presStyleLbl="node1" presStyleIdx="1" presStyleCnt="8">
        <dgm:presLayoutVars>
          <dgm:bulletEnabled val="1"/>
        </dgm:presLayoutVars>
      </dgm:prSet>
      <dgm:spPr/>
    </dgm:pt>
    <dgm:pt modelId="{3C7A8091-1249-4F34-B52E-8FE85F846CA0}" type="pres">
      <dgm:prSet presAssocID="{FA32EE45-D700-4504-9CFD-423680D6B2B8}" presName="sibTrans" presStyleCnt="0"/>
      <dgm:spPr/>
    </dgm:pt>
    <dgm:pt modelId="{46143269-C3F8-41A9-A4AE-A9DB7AC018C6}" type="pres">
      <dgm:prSet presAssocID="{3BD4D879-0610-466F-94BC-B2F8AA76D393}" presName="node" presStyleLbl="node1" presStyleIdx="2" presStyleCnt="8">
        <dgm:presLayoutVars>
          <dgm:bulletEnabled val="1"/>
        </dgm:presLayoutVars>
      </dgm:prSet>
      <dgm:spPr/>
    </dgm:pt>
    <dgm:pt modelId="{719F2A03-D4F8-41BC-893B-29EB25BD296F}" type="pres">
      <dgm:prSet presAssocID="{32015618-091F-44CF-9797-E90EFA8D51CC}" presName="sibTrans" presStyleCnt="0"/>
      <dgm:spPr/>
    </dgm:pt>
    <dgm:pt modelId="{2CD8D5AD-7CF6-4045-8EFE-8BAEA5A0EF06}" type="pres">
      <dgm:prSet presAssocID="{0BCB44D7-764C-4E56-B6FE-B16D98BCCF6E}" presName="node" presStyleLbl="node1" presStyleIdx="3" presStyleCnt="8">
        <dgm:presLayoutVars>
          <dgm:bulletEnabled val="1"/>
        </dgm:presLayoutVars>
      </dgm:prSet>
      <dgm:spPr/>
    </dgm:pt>
    <dgm:pt modelId="{87231959-115C-4C5B-931A-EB6C5052D48B}" type="pres">
      <dgm:prSet presAssocID="{E6A5C3B1-9E84-4967-9D3B-E0C7FA62D89B}" presName="sibTrans" presStyleCnt="0"/>
      <dgm:spPr/>
    </dgm:pt>
    <dgm:pt modelId="{4FF54800-FCE6-4350-9881-02EC8ADF42AB}" type="pres">
      <dgm:prSet presAssocID="{736DE19D-F2FB-4378-B172-3E5A14E71F26}" presName="node" presStyleLbl="node1" presStyleIdx="4" presStyleCnt="8">
        <dgm:presLayoutVars>
          <dgm:bulletEnabled val="1"/>
        </dgm:presLayoutVars>
      </dgm:prSet>
      <dgm:spPr/>
    </dgm:pt>
    <dgm:pt modelId="{DA03D2F0-C20A-4E59-AB3C-3C380642E9FE}" type="pres">
      <dgm:prSet presAssocID="{F35019CF-97E7-4ACE-8CD1-4024FEC9B17B}" presName="sibTrans" presStyleCnt="0"/>
      <dgm:spPr/>
    </dgm:pt>
    <dgm:pt modelId="{4FDB5CEC-3A4D-4FEA-AC0C-F25864A7CE9C}" type="pres">
      <dgm:prSet presAssocID="{4BBC93DD-15DB-4E60-B3B7-EBDDCCAB825C}" presName="node" presStyleLbl="node1" presStyleIdx="5" presStyleCnt="8">
        <dgm:presLayoutVars>
          <dgm:bulletEnabled val="1"/>
        </dgm:presLayoutVars>
      </dgm:prSet>
      <dgm:spPr/>
    </dgm:pt>
    <dgm:pt modelId="{B508B81E-F6CE-427D-AB5D-9A8DD26B62E3}" type="pres">
      <dgm:prSet presAssocID="{56D45283-6E89-403D-AD1A-FF61A4497DC6}" presName="sibTrans" presStyleCnt="0"/>
      <dgm:spPr/>
    </dgm:pt>
    <dgm:pt modelId="{2D8E87EF-B5C9-42C1-A5CD-32A55E22B620}" type="pres">
      <dgm:prSet presAssocID="{0E4526AC-D023-45B4-B8FE-609899439BA3}" presName="node" presStyleLbl="node1" presStyleIdx="6" presStyleCnt="8">
        <dgm:presLayoutVars>
          <dgm:bulletEnabled val="1"/>
        </dgm:presLayoutVars>
      </dgm:prSet>
      <dgm:spPr/>
    </dgm:pt>
    <dgm:pt modelId="{D006CCDD-A6CF-4D50-84C1-3974A39C933A}" type="pres">
      <dgm:prSet presAssocID="{8FFB7BCD-8644-4622-B6FF-30E3B1CC7A81}" presName="sibTrans" presStyleCnt="0"/>
      <dgm:spPr/>
    </dgm:pt>
    <dgm:pt modelId="{9699E44D-2DD7-49F0-9ED8-BC4E46396221}" type="pres">
      <dgm:prSet presAssocID="{1E7B5A3A-68A6-477E-852F-E11EF6A28C55}" presName="node" presStyleLbl="node1" presStyleIdx="7" presStyleCnt="8">
        <dgm:presLayoutVars>
          <dgm:bulletEnabled val="1"/>
        </dgm:presLayoutVars>
      </dgm:prSet>
      <dgm:spPr/>
    </dgm:pt>
  </dgm:ptLst>
  <dgm:cxnLst>
    <dgm:cxn modelId="{3D740F1F-9E68-4A3D-AEEF-CAC3CAACC120}" srcId="{4AC108E8-D773-4333-91D5-E9C2A5BB730E}" destId="{52009608-364C-424C-93F6-E528A15B3B79}" srcOrd="1" destOrd="0" parTransId="{E1C8C329-F157-4EE4-A05B-36151C424301}" sibTransId="{FA32EE45-D700-4504-9CFD-423680D6B2B8}"/>
    <dgm:cxn modelId="{2FD5A628-EA2D-44CB-B6A6-ACD199432095}" type="presOf" srcId="{4AC108E8-D773-4333-91D5-E9C2A5BB730E}" destId="{FA070923-CDB8-4C46-8552-F022F0B94737}" srcOrd="0" destOrd="0" presId="urn:microsoft.com/office/officeart/2005/8/layout/default"/>
    <dgm:cxn modelId="{92B0BE32-F449-4FA3-8604-6469C8D3A49D}" type="presOf" srcId="{3BD4D879-0610-466F-94BC-B2F8AA76D393}" destId="{46143269-C3F8-41A9-A4AE-A9DB7AC018C6}" srcOrd="0" destOrd="0" presId="urn:microsoft.com/office/officeart/2005/8/layout/default"/>
    <dgm:cxn modelId="{B8B5E862-32CA-4BC8-957B-448E6D1194A1}" type="presOf" srcId="{0BCB44D7-764C-4E56-B6FE-B16D98BCCF6E}" destId="{2CD8D5AD-7CF6-4045-8EFE-8BAEA5A0EF06}" srcOrd="0" destOrd="0" presId="urn:microsoft.com/office/officeart/2005/8/layout/default"/>
    <dgm:cxn modelId="{F384D163-1099-4227-A822-B073C94786CD}" type="presOf" srcId="{4BBC93DD-15DB-4E60-B3B7-EBDDCCAB825C}" destId="{4FDB5CEC-3A4D-4FEA-AC0C-F25864A7CE9C}" srcOrd="0" destOrd="0" presId="urn:microsoft.com/office/officeart/2005/8/layout/default"/>
    <dgm:cxn modelId="{00B59B65-541E-40DF-89AD-B47D2762CE76}" srcId="{4AC108E8-D773-4333-91D5-E9C2A5BB730E}" destId="{3BD4D879-0610-466F-94BC-B2F8AA76D393}" srcOrd="2" destOrd="0" parTransId="{B57A6380-161E-407A-8BDC-B07AEB1384F1}" sibTransId="{32015618-091F-44CF-9797-E90EFA8D51CC}"/>
    <dgm:cxn modelId="{34DD8849-99D5-4E89-9A95-55E339D891D3}" srcId="{4AC108E8-D773-4333-91D5-E9C2A5BB730E}" destId="{0BCB44D7-764C-4E56-B6FE-B16D98BCCF6E}" srcOrd="3" destOrd="0" parTransId="{509E4266-CAE7-4C04-BBEB-35666636B3CC}" sibTransId="{E6A5C3B1-9E84-4967-9D3B-E0C7FA62D89B}"/>
    <dgm:cxn modelId="{3EEF674C-F689-4806-A588-53D6257E5DFB}" srcId="{4AC108E8-D773-4333-91D5-E9C2A5BB730E}" destId="{27C67822-C586-44EE-A9C6-96DCFA69F423}" srcOrd="0" destOrd="0" parTransId="{54CFF142-C2C7-4B40-8182-67A56395230D}" sibTransId="{5C1BD9F2-AACC-4DB3-B859-9EC0E0E5CAB0}"/>
    <dgm:cxn modelId="{8724A473-77D9-41FF-AA15-9E25D515FCCA}" srcId="{4AC108E8-D773-4333-91D5-E9C2A5BB730E}" destId="{736DE19D-F2FB-4378-B172-3E5A14E71F26}" srcOrd="4" destOrd="0" parTransId="{3F545B26-CC12-4464-85B3-C3CA574028DE}" sibTransId="{F35019CF-97E7-4ACE-8CD1-4024FEC9B17B}"/>
    <dgm:cxn modelId="{D748D48E-BA11-4B25-AF65-6BA3BF9B4E35}" srcId="{4AC108E8-D773-4333-91D5-E9C2A5BB730E}" destId="{4BBC93DD-15DB-4E60-B3B7-EBDDCCAB825C}" srcOrd="5" destOrd="0" parTransId="{A4AB526E-2959-43D7-8127-A9D0FE20E262}" sibTransId="{56D45283-6E89-403D-AD1A-FF61A4497DC6}"/>
    <dgm:cxn modelId="{12F33A8F-CBDF-4938-93D5-2240205F0178}" type="presOf" srcId="{0E4526AC-D023-45B4-B8FE-609899439BA3}" destId="{2D8E87EF-B5C9-42C1-A5CD-32A55E22B620}" srcOrd="0" destOrd="0" presId="urn:microsoft.com/office/officeart/2005/8/layout/default"/>
    <dgm:cxn modelId="{A12C68B2-484D-4CF1-B9BF-78979312A9BB}" type="presOf" srcId="{52009608-364C-424C-93F6-E528A15B3B79}" destId="{40159B2A-7ABB-4CBE-97A1-60E4734CC62E}" srcOrd="0" destOrd="0" presId="urn:microsoft.com/office/officeart/2005/8/layout/default"/>
    <dgm:cxn modelId="{099CABC8-5DB5-4240-A7B0-9D2B462A66BD}" srcId="{4AC108E8-D773-4333-91D5-E9C2A5BB730E}" destId="{1E7B5A3A-68A6-477E-852F-E11EF6A28C55}" srcOrd="7" destOrd="0" parTransId="{2FF7E33B-952F-4F0E-985A-2195DF9D23BA}" sibTransId="{7A763C9B-4247-4CA6-955C-3DDFA6768FC3}"/>
    <dgm:cxn modelId="{E01E0DD7-EB5A-4F97-9733-F1B8D74263A8}" type="presOf" srcId="{1E7B5A3A-68A6-477E-852F-E11EF6A28C55}" destId="{9699E44D-2DD7-49F0-9ED8-BC4E46396221}" srcOrd="0" destOrd="0" presId="urn:microsoft.com/office/officeart/2005/8/layout/default"/>
    <dgm:cxn modelId="{2BEF02DD-A184-4D3B-91AB-3D38CED692EA}" srcId="{4AC108E8-D773-4333-91D5-E9C2A5BB730E}" destId="{0E4526AC-D023-45B4-B8FE-609899439BA3}" srcOrd="6" destOrd="0" parTransId="{1851B3B5-0982-43BD-9E38-2675D1576334}" sibTransId="{8FFB7BCD-8644-4622-B6FF-30E3B1CC7A81}"/>
    <dgm:cxn modelId="{B280A5FB-8D1D-4704-9F52-B74512546FBA}" type="presOf" srcId="{27C67822-C586-44EE-A9C6-96DCFA69F423}" destId="{24C4196D-8D44-4DCF-BFBF-CFEE3DE673EF}" srcOrd="0" destOrd="0" presId="urn:microsoft.com/office/officeart/2005/8/layout/default"/>
    <dgm:cxn modelId="{9A489DFE-6DB4-40C2-A8D6-8A75B04B1093}" type="presOf" srcId="{736DE19D-F2FB-4378-B172-3E5A14E71F26}" destId="{4FF54800-FCE6-4350-9881-02EC8ADF42AB}" srcOrd="0" destOrd="0" presId="urn:microsoft.com/office/officeart/2005/8/layout/default"/>
    <dgm:cxn modelId="{7D80C3EC-5C04-4630-B80B-D113DF69990F}" type="presParOf" srcId="{FA070923-CDB8-4C46-8552-F022F0B94737}" destId="{24C4196D-8D44-4DCF-BFBF-CFEE3DE673EF}" srcOrd="0" destOrd="0" presId="urn:microsoft.com/office/officeart/2005/8/layout/default"/>
    <dgm:cxn modelId="{C3A19815-9C7F-43CE-B52C-656B9C3ED972}" type="presParOf" srcId="{FA070923-CDB8-4C46-8552-F022F0B94737}" destId="{E868FA9C-E70F-446D-9360-2B25F5628C3D}" srcOrd="1" destOrd="0" presId="urn:microsoft.com/office/officeart/2005/8/layout/default"/>
    <dgm:cxn modelId="{46D2DCC3-2A49-4643-A1BC-9C7FA23B8B1F}" type="presParOf" srcId="{FA070923-CDB8-4C46-8552-F022F0B94737}" destId="{40159B2A-7ABB-4CBE-97A1-60E4734CC62E}" srcOrd="2" destOrd="0" presId="urn:microsoft.com/office/officeart/2005/8/layout/default"/>
    <dgm:cxn modelId="{CEDDF405-9479-4F67-9045-F86288E1E832}" type="presParOf" srcId="{FA070923-CDB8-4C46-8552-F022F0B94737}" destId="{3C7A8091-1249-4F34-B52E-8FE85F846CA0}" srcOrd="3" destOrd="0" presId="urn:microsoft.com/office/officeart/2005/8/layout/default"/>
    <dgm:cxn modelId="{6853DB56-921A-4DE1-9BCF-1D6D2863F58A}" type="presParOf" srcId="{FA070923-CDB8-4C46-8552-F022F0B94737}" destId="{46143269-C3F8-41A9-A4AE-A9DB7AC018C6}" srcOrd="4" destOrd="0" presId="urn:microsoft.com/office/officeart/2005/8/layout/default"/>
    <dgm:cxn modelId="{AD2F20A6-674B-456C-A37F-C9B1F0E41505}" type="presParOf" srcId="{FA070923-CDB8-4C46-8552-F022F0B94737}" destId="{719F2A03-D4F8-41BC-893B-29EB25BD296F}" srcOrd="5" destOrd="0" presId="urn:microsoft.com/office/officeart/2005/8/layout/default"/>
    <dgm:cxn modelId="{4D300087-A7FB-469D-82BD-D15AE34D428C}" type="presParOf" srcId="{FA070923-CDB8-4C46-8552-F022F0B94737}" destId="{2CD8D5AD-7CF6-4045-8EFE-8BAEA5A0EF06}" srcOrd="6" destOrd="0" presId="urn:microsoft.com/office/officeart/2005/8/layout/default"/>
    <dgm:cxn modelId="{13AB87FF-1144-40B6-99DD-817184A2E1C3}" type="presParOf" srcId="{FA070923-CDB8-4C46-8552-F022F0B94737}" destId="{87231959-115C-4C5B-931A-EB6C5052D48B}" srcOrd="7" destOrd="0" presId="urn:microsoft.com/office/officeart/2005/8/layout/default"/>
    <dgm:cxn modelId="{E629C061-C5F1-45C2-A684-34A13A6BFAB8}" type="presParOf" srcId="{FA070923-CDB8-4C46-8552-F022F0B94737}" destId="{4FF54800-FCE6-4350-9881-02EC8ADF42AB}" srcOrd="8" destOrd="0" presId="urn:microsoft.com/office/officeart/2005/8/layout/default"/>
    <dgm:cxn modelId="{229A8DE8-51FC-49A5-93BA-EEEAD6CEE24F}" type="presParOf" srcId="{FA070923-CDB8-4C46-8552-F022F0B94737}" destId="{DA03D2F0-C20A-4E59-AB3C-3C380642E9FE}" srcOrd="9" destOrd="0" presId="urn:microsoft.com/office/officeart/2005/8/layout/default"/>
    <dgm:cxn modelId="{1834FD56-2D2C-44FC-BE7A-53B0ED011EB7}" type="presParOf" srcId="{FA070923-CDB8-4C46-8552-F022F0B94737}" destId="{4FDB5CEC-3A4D-4FEA-AC0C-F25864A7CE9C}" srcOrd="10" destOrd="0" presId="urn:microsoft.com/office/officeart/2005/8/layout/default"/>
    <dgm:cxn modelId="{0AFC2B5D-4A7C-4180-B001-6DDE0F7123D2}" type="presParOf" srcId="{FA070923-CDB8-4C46-8552-F022F0B94737}" destId="{B508B81E-F6CE-427D-AB5D-9A8DD26B62E3}" srcOrd="11" destOrd="0" presId="urn:microsoft.com/office/officeart/2005/8/layout/default"/>
    <dgm:cxn modelId="{4A5F2280-CC40-434A-A0A9-62E645037798}" type="presParOf" srcId="{FA070923-CDB8-4C46-8552-F022F0B94737}" destId="{2D8E87EF-B5C9-42C1-A5CD-32A55E22B620}" srcOrd="12" destOrd="0" presId="urn:microsoft.com/office/officeart/2005/8/layout/default"/>
    <dgm:cxn modelId="{D0FD4310-615C-4315-AF36-7D415F1CC477}" type="presParOf" srcId="{FA070923-CDB8-4C46-8552-F022F0B94737}" destId="{D006CCDD-A6CF-4D50-84C1-3974A39C933A}" srcOrd="13" destOrd="0" presId="urn:microsoft.com/office/officeart/2005/8/layout/default"/>
    <dgm:cxn modelId="{2FA6E116-EBEF-45D8-AE02-24DF41148589}" type="presParOf" srcId="{FA070923-CDB8-4C46-8552-F022F0B94737}" destId="{9699E44D-2DD7-49F0-9ED8-BC4E4639622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AE0E9-C331-4949-AD58-CCAB3DEC95B7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B426-FB3A-4029-8AC8-522F4B1FB4F2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08A2-3E99-40D3-A10F-F379D2A4A286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Introduction</a:t>
          </a:r>
          <a:endParaRPr lang="en-US" sz="1500" kern="1200"/>
        </a:p>
      </dsp:txBody>
      <dsp:txXfrm>
        <a:off x="578678" y="1313725"/>
        <a:ext cx="1641796" cy="656718"/>
      </dsp:txXfrm>
    </dsp:sp>
    <dsp:sp modelId="{5F874CD5-FE3A-4FDD-BC33-9D4431B99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DB6CA-DBAC-4EE6-A7E1-CE62167306B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11BD-97BF-49BB-9265-608A362FD882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Company Valuation</a:t>
          </a:r>
          <a:endParaRPr lang="en-US" sz="1500" kern="1200"/>
        </a:p>
      </dsp:txBody>
      <dsp:txXfrm>
        <a:off x="2507790" y="1313725"/>
        <a:ext cx="1641796" cy="656718"/>
      </dsp:txXfrm>
    </dsp:sp>
    <dsp:sp modelId="{34ECC67E-0B57-4022-B9F4-CC2ABCE889F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47E58-2906-4D8B-9EFF-24C1819FF812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181EB-97B8-4948-B634-95235E379041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Competitors </a:t>
          </a:r>
          <a:endParaRPr lang="en-US" sz="1500" kern="1200"/>
        </a:p>
      </dsp:txBody>
      <dsp:txXfrm>
        <a:off x="4436901" y="1313725"/>
        <a:ext cx="1641796" cy="656718"/>
      </dsp:txXfrm>
    </dsp:sp>
    <dsp:sp modelId="{6C83266D-E0A5-40F0-ABD8-8625C2D385EE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F8D2F-8B21-46A6-95AC-58971A58BF29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1EBC-E244-4D6B-A4CB-F7900F80B1A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Market Share</a:t>
          </a:r>
          <a:endParaRPr lang="en-US" sz="1500" kern="1200"/>
        </a:p>
      </dsp:txBody>
      <dsp:txXfrm>
        <a:off x="6366012" y="1313725"/>
        <a:ext cx="1641796" cy="656718"/>
      </dsp:txXfrm>
    </dsp:sp>
    <dsp:sp modelId="{AE3A5106-FE3A-4DD9-8D98-64CBF82DB2F8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627C5-2475-4D49-9840-82D7D56F868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4008-C0FF-4E8A-AAC4-ACD948AA4C30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Balance Sheet</a:t>
          </a:r>
          <a:endParaRPr lang="en-US" sz="1500" kern="1200"/>
        </a:p>
      </dsp:txBody>
      <dsp:txXfrm>
        <a:off x="8295124" y="1313725"/>
        <a:ext cx="1641796" cy="656718"/>
      </dsp:txXfrm>
    </dsp:sp>
    <dsp:sp modelId="{5651E9F7-802D-4172-A105-CB4D25E30C57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2E744-D100-4B8B-9734-B55F1BCA1153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85D61-202A-4EE5-94E4-297711B92924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Ratio Analysis</a:t>
          </a:r>
          <a:endParaRPr lang="en-US" sz="1500" kern="1200"/>
        </a:p>
      </dsp:txBody>
      <dsp:txXfrm>
        <a:off x="3472345" y="3694331"/>
        <a:ext cx="1641796" cy="656718"/>
      </dsp:txXfrm>
    </dsp:sp>
    <dsp:sp modelId="{FE5B9120-D08D-452B-BF05-71576EDEDFAE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CDD06-AA9F-42FF-AFE7-D48485B56642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82A0-F257-4118-A8EB-5C45EF73755B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Recommendation</a:t>
          </a:r>
          <a:endParaRPr lang="en-US" sz="1500" kern="1200"/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196D-8D44-4DCF-BFBF-CFEE3DE673EF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Current Ratio:0.99</a:t>
          </a:r>
          <a:endParaRPr lang="en-US" sz="2900" kern="1200"/>
        </a:p>
      </dsp:txBody>
      <dsp:txXfrm>
        <a:off x="3080" y="587032"/>
        <a:ext cx="2444055" cy="1466433"/>
      </dsp:txXfrm>
    </dsp:sp>
    <dsp:sp modelId="{40159B2A-7ABB-4CBE-97A1-60E4734CC62E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Quick Ratio:0.77</a:t>
          </a:r>
          <a:endParaRPr lang="en-US" sz="2900" kern="1200"/>
        </a:p>
      </dsp:txBody>
      <dsp:txXfrm>
        <a:off x="2691541" y="587032"/>
        <a:ext cx="2444055" cy="1466433"/>
      </dsp:txXfrm>
    </dsp:sp>
    <dsp:sp modelId="{46143269-C3F8-41A9-A4AE-A9DB7AC018C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Cash Ratio:0.25</a:t>
          </a:r>
          <a:endParaRPr lang="en-US" sz="2900" kern="1200"/>
        </a:p>
      </dsp:txBody>
      <dsp:txXfrm>
        <a:off x="5380002" y="587032"/>
        <a:ext cx="2444055" cy="1466433"/>
      </dsp:txXfrm>
    </dsp:sp>
    <dsp:sp modelId="{2CD8D5AD-7CF6-4045-8EFE-8BAEA5A0EF06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Gross Profit Margin: 67.26%</a:t>
          </a:r>
          <a:endParaRPr lang="en-US" sz="2900" kern="1200"/>
        </a:p>
      </dsp:txBody>
      <dsp:txXfrm>
        <a:off x="8068463" y="587032"/>
        <a:ext cx="2444055" cy="1466433"/>
      </dsp:txXfrm>
    </dsp:sp>
    <dsp:sp modelId="{4FF54800-FCE6-4350-9881-02EC8ADF42AB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Return on Asset:9.57%</a:t>
          </a:r>
          <a:endParaRPr lang="en-US" sz="2900" kern="1200"/>
        </a:p>
      </dsp:txBody>
      <dsp:txXfrm>
        <a:off x="3080" y="2297871"/>
        <a:ext cx="2444055" cy="1466433"/>
      </dsp:txXfrm>
    </dsp:sp>
    <dsp:sp modelId="{4FDB5CEC-3A4D-4FEA-AC0C-F25864A7CE9C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Return on Equity: 23.36%</a:t>
          </a:r>
          <a:endParaRPr lang="en-US" sz="2900" kern="1200"/>
        </a:p>
      </dsp:txBody>
      <dsp:txXfrm>
        <a:off x="2691541" y="2297871"/>
        <a:ext cx="2444055" cy="1466433"/>
      </dsp:txXfrm>
    </dsp:sp>
    <dsp:sp modelId="{2D8E87EF-B5C9-42C1-A5CD-32A55E22B62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Return on Sales:24.97%</a:t>
          </a:r>
          <a:endParaRPr lang="en-US" sz="2900" kern="1200"/>
        </a:p>
      </dsp:txBody>
      <dsp:txXfrm>
        <a:off x="5380002" y="2297871"/>
        <a:ext cx="2444055" cy="1466433"/>
      </dsp:txXfrm>
    </dsp:sp>
    <dsp:sp modelId="{9699E44D-2DD7-49F0-9ED8-BC4E4639622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P/E Ratio:32.93</a:t>
          </a:r>
          <a:endParaRPr lang="en-US" sz="29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401A-A3C4-4055-8FBF-3C3359641F71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68C6-8C7A-458F-B07E-D4D320B8C9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1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https://www.macrotrends.net/stocks/charts/JNJ/johnson-johnson/market-cap</a:t>
            </a: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68C6-8C7A-458F-B07E-D4D320B8C9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48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EB0A-FCA7-A6CA-EDD0-78F40E66D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9B658-5A87-9202-904D-85A73D6F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B5B4-D42E-3494-DE5E-B3F4D259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F912-A3E2-DAA5-821F-F8A1AAAA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7E66-A119-BE12-6868-DF5AD62C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2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FF57-C73B-BF90-F347-7DC238BC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31DDA-D635-355F-5DA5-A30CDF08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EF84-DE4A-4C12-9C4D-7A7F0F44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6EC4-8F20-34BF-5410-CDA8F8A5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C784-A711-5D29-226A-281C0E59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1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4FABF-E0D8-B0A1-0AF7-444315236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E0F48-3F20-943B-C4BB-8A8ED768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3AEF-B26E-A6EE-A8D9-13C689C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FC4D-DEF3-F65A-AEED-54C663F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53C0D-6CF8-B5FF-6197-F30F5FD7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1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4782-20C8-05CD-D95A-193C4A20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89E-475B-9346-5BDC-3C5962C5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B19-4EC9-16A7-8743-20B2092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D32-41D7-04F3-1E97-C6A0C7E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7BB2-ED88-9C60-5655-74FC6F7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27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B8BE-7A08-552E-D52F-A7519809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2C457-DC17-23C8-B7EB-253BD4C3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ED7D-17BB-81A2-6CF7-F8C92E4C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E821-4841-FCA9-40B3-61CC1B6F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A49E-AAC4-6A19-05C6-FB7D87F5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12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F8D7-181C-28BA-2C69-DB22CAC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300-4937-6598-B761-63C222BE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9C8D-CEBE-706D-B87E-BBE3B1F8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37EC-E327-45A4-4021-E52CFABC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D301A-06BE-A715-60AA-B69D447B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9F95-D1C3-D712-6C39-6A7FBE72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7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E348-00DD-73A3-A83D-0C5ED951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8D68-F9AB-6084-97E5-6A7A44A0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71DDD-0D63-CC39-84CB-D494774D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CA7A7-6940-6069-CBCE-6315A9EE3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6FD4E-7D2C-51BA-86DA-31F68945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1C465-E211-2EA1-38D1-221E66D8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10BEA-8988-75B9-12E0-FC00134B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1835-3BE7-0368-0763-3EAB684A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22FF-FC77-0FC8-CF15-6CD0DD15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53F42-FFF0-C7C4-F504-1481F193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CD5B-FC17-E070-070F-991F549D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4F008-6B2F-EB78-4BC9-8E58775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E79D7-98FD-5EBF-1D86-D425F22D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FE461-6A6C-839A-410C-3DEBC303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2D811-3709-3397-6BEE-496A357C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77A1-D66E-CB7D-8774-6A49E34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6C34-2F1D-16E5-F0F1-345BDE5C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6F47-2C10-8998-C05F-BA206C1B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5D418-295D-B828-8F01-AD36A58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F821A-12CE-2DE3-0078-D0ED942B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F234-12C6-BF12-8220-C4502A31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29F3-010F-ED08-4E13-D288CCF3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70256-5ABB-0BD4-732B-450310140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5A7E1-C028-D3C6-352A-997062F9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81C0-888B-6295-AD7F-D0AC8CD8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31FD3-2C59-7894-417D-561E0121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4AF9-053D-E1AF-9041-021DC7D0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0E111-AD33-AE3F-6ADA-8940FFD3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D8B-DE11-1B1D-4A38-EE47BD41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4A0C-6631-ACE4-892A-22D8034E5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C0FC-CB3B-488A-9FE1-BAEBAD285A9C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FA7B-56A6-C47C-0FE2-0983D963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C8CB-42A7-2557-B69A-128B33ED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6696-F305-4D3A-8B2C-E86B0B54F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r.jnj.com/asm/2022-annual-report" TargetMode="External"/><Relationship Id="rId2" Type="http://schemas.openxmlformats.org/officeDocument/2006/relationships/hyperlink" Target="https://www.alphaspread.com/security/nyse/jnj/summa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croaxis.com/performance/JNJ/Johnson-Johnson" TargetMode="External"/><Relationship Id="rId4" Type="http://schemas.openxmlformats.org/officeDocument/2006/relationships/hyperlink" Target="https://finance.yahoo.com/quote/JNJ?p=JNJ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D4DCF555-F81C-BEE7-0E13-3AE905D2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F3C96C-5EB4-3A2C-8584-FBEE5D4C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CA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Analytics</a:t>
            </a:r>
          </a:p>
        </p:txBody>
      </p:sp>
    </p:spTree>
    <p:extLst>
      <p:ext uri="{BB962C8B-B14F-4D97-AF65-F5344CB8AC3E}">
        <p14:creationId xmlns:p14="http://schemas.microsoft.com/office/powerpoint/2010/main" val="84374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FEE9-1824-1F83-C24F-EC3BDC3A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CA" dirty="0"/>
              <a:t>Ratio 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EA8054-DB60-07AE-1E7D-E60784D19B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7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3BF72-123C-B8C4-3C6A-AC2E8637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Valuation using CAPM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8365933-1334-BFDA-F42A-036F9C50C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86535"/>
            <a:ext cx="6780700" cy="26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05F3F-D7CF-8C12-83E3-A275C578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using Facebook Prophet</a:t>
            </a:r>
          </a:p>
        </p:txBody>
      </p:sp>
      <p:pic>
        <p:nvPicPr>
          <p:cNvPr id="5" name="Picture 4" descr="A graph showing the price of a stock price&#10;&#10;Description automatically generated">
            <a:extLst>
              <a:ext uri="{FF2B5EF4-FFF2-40B4-BE49-F238E27FC236}">
                <a16:creationId xmlns:a16="http://schemas.microsoft.com/office/drawing/2014/main" id="{E7C3BCE2-AC27-EFCF-AF98-7AC7E84A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7" y="1845426"/>
            <a:ext cx="10226351" cy="48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880CC-46BC-9AB0-AEB0-DEF92E81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E656-EE2F-71B8-7A44-25F11E98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CA" sz="2000"/>
              <a:t>JNJ has a proven track record of success and a diversified business plan.</a:t>
            </a:r>
          </a:p>
          <a:p>
            <a:r>
              <a:rPr lang="en-CA" sz="2000"/>
              <a:t>JNJ stock may be appropriate for long-term investors.</a:t>
            </a:r>
          </a:p>
          <a:p>
            <a:r>
              <a:rPr lang="en-US" sz="2000"/>
              <a:t>Investors can hold or buy JNJ stocks. According to analysis, JNJ may be a good option for individuals looking to buy and hold for the long term.</a:t>
            </a:r>
            <a:endParaRPr lang="en-CA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F23DA7B-A96F-6104-4451-C5F0E7AB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2" r="1412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890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60BB4-C3C4-D751-3C75-E20BD98B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References</a:t>
            </a:r>
            <a:endParaRPr lang="en-CA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080C-2A28-FAFA-57F9-00962B42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anchor="ctr">
            <a:normAutofit/>
          </a:bodyPr>
          <a:lstStyle/>
          <a:p>
            <a:r>
              <a:rPr lang="en-CA" sz="2000">
                <a:hlinkClick r:id="rId2"/>
              </a:rPr>
              <a:t>https://www.alphaspread.com/security/nyse/jnj/summary</a:t>
            </a:r>
            <a:endParaRPr lang="en-CA" sz="2000"/>
          </a:p>
          <a:p>
            <a:r>
              <a:rPr lang="en-CA" sz="2000">
                <a:hlinkClick r:id="rId3"/>
              </a:rPr>
              <a:t>https://www.investor.jnj.com/asm/2022-annual-report</a:t>
            </a:r>
            <a:endParaRPr lang="en-CA" sz="2000"/>
          </a:p>
          <a:p>
            <a:r>
              <a:rPr lang="en-CA" sz="2000">
                <a:hlinkClick r:id="rId4"/>
              </a:rPr>
              <a:t>https://finance.yahoo.com/quote/JNJ?p=JNJ</a:t>
            </a:r>
            <a:endParaRPr lang="en-CA" sz="2000"/>
          </a:p>
          <a:p>
            <a:r>
              <a:rPr lang="en-CA" sz="2000">
                <a:hlinkClick r:id="rId5"/>
              </a:rPr>
              <a:t>https://www.macroaxis.com/performance/JNJ/Johnson-Johnson</a:t>
            </a:r>
            <a:endParaRPr lang="en-CA" sz="2000"/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49120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AC04-76E2-C899-C608-F06DCC29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D5948155-82C6-1599-4E35-600EEA125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6" r="28938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8ED7-FB2C-359B-4AF4-5EEE7662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C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8E78-EF54-DE86-7365-E0E248BC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CA" sz="2000"/>
              <a:t>1. Harsh Balani</a:t>
            </a:r>
          </a:p>
          <a:p>
            <a:r>
              <a:rPr lang="en-CA" sz="2000"/>
              <a:t>2. Jalpa Tank</a:t>
            </a:r>
          </a:p>
          <a:p>
            <a:r>
              <a:rPr lang="en-CA" sz="2000"/>
              <a:t>3. Megha Chaudhari</a:t>
            </a:r>
          </a:p>
          <a:p>
            <a:r>
              <a:rPr lang="en-CA" sz="2000"/>
              <a:t>4. Rahil Pancholi</a:t>
            </a:r>
          </a:p>
          <a:p>
            <a:r>
              <a:rPr lang="en-CA" sz="2000"/>
              <a:t>5. Siddharth Mahidhar</a:t>
            </a:r>
          </a:p>
        </p:txBody>
      </p:sp>
    </p:spTree>
    <p:extLst>
      <p:ext uri="{BB962C8B-B14F-4D97-AF65-F5344CB8AC3E}">
        <p14:creationId xmlns:p14="http://schemas.microsoft.com/office/powerpoint/2010/main" val="273523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9EA-9EAB-D2B4-310E-5EB03E3B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263D73-7B48-0C74-3349-685C69A20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2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1F2F8-5F93-99AE-5E68-A2D79E90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BC428EE6-89D1-06EB-B550-4E49F59EC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5" r="1765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0D77-1BAD-C04E-277D-BD5E0063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213" y="2172430"/>
            <a:ext cx="5524498" cy="4557713"/>
          </a:xfrm>
        </p:spPr>
        <p:txBody>
          <a:bodyPr>
            <a:normAutofit/>
          </a:bodyPr>
          <a:lstStyle/>
          <a:p>
            <a:r>
              <a:rPr lang="en-US" sz="2000" dirty="0"/>
              <a:t>Established in 1886, Johnson &amp; Johnson is a global healthcare company.</a:t>
            </a:r>
          </a:p>
          <a:p>
            <a:r>
              <a:rPr lang="en-US" sz="2000" dirty="0"/>
              <a:t>A portfolio including a variety of medications, medical equipment, and consumer healthcare products.</a:t>
            </a:r>
          </a:p>
          <a:p>
            <a:r>
              <a:rPr lang="en-US" sz="2000" dirty="0"/>
              <a:t>A large presence in North America with shares that are traded on the NYSE.</a:t>
            </a:r>
          </a:p>
          <a:p>
            <a:r>
              <a:rPr lang="en-US" sz="2000" dirty="0"/>
              <a:t>Consistently paid dividends in the last three years (2020, 2021, 2022).</a:t>
            </a:r>
          </a:p>
          <a:p>
            <a:r>
              <a:rPr lang="en-US" sz="2000" dirty="0"/>
              <a:t>Commitment to innovation, R&amp;D, and bettering global health outcomes.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388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5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D90C6-66A5-9A27-DF2F-C34FBD71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E3CC-2FEA-310D-0BCA-8A4CEBC6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998687"/>
            <a:ext cx="10744200" cy="26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0AB1C-331E-B0A1-919B-E9F4DBE1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6F19B-23ED-45F1-EB0F-1D596CC1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9" y="2072640"/>
            <a:ext cx="10722427" cy="41281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0011-A1C2-ADB8-FC23-40D38E65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CA"/>
              <a:t>Market Share</a:t>
            </a: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1F3C0835-6C4E-AB60-E483-4F22F28AF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2" r="13222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C085-D08D-57E5-DA41-706F752C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900"/>
              <a:t>Johnson &amp; Johnson has an overall market share of approximately 8.44%.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/>
              <a:t>40% of the company's revenue comes from Consumer Health.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/>
              <a:t>35% of the business's revenue is generated by the pharmaceutical sector.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/>
              <a:t>In the United States, Johnson &amp; Johnson has a market share of</a:t>
            </a:r>
          </a:p>
          <a:p>
            <a:pPr lvl="2"/>
            <a:r>
              <a:rPr lang="en-US" sz="1900"/>
              <a:t>42.9% of companies in the OTC acne treatment manufacturing sector</a:t>
            </a:r>
          </a:p>
          <a:p>
            <a:pPr lvl="2"/>
            <a:r>
              <a:rPr lang="en-US" sz="1900"/>
              <a:t>37.2% ,In the contact lens manufacturing sector</a:t>
            </a:r>
          </a:p>
          <a:p>
            <a:pPr lvl="2"/>
            <a:r>
              <a:rPr lang="en-US" sz="1900"/>
              <a:t>32.8% in the cough and cold medicine manufacturing OTC industry</a:t>
            </a:r>
          </a:p>
          <a:p>
            <a:pPr lvl="1"/>
            <a:endParaRPr lang="en-CA" sz="1900"/>
          </a:p>
        </p:txBody>
      </p:sp>
    </p:spTree>
    <p:extLst>
      <p:ext uri="{BB962C8B-B14F-4D97-AF65-F5344CB8AC3E}">
        <p14:creationId xmlns:p14="http://schemas.microsoft.com/office/powerpoint/2010/main" val="286843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0B5C1-746B-435C-AA47-E3A6A89E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Balance 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79DD8-16CE-E514-10D1-67D4B5D6DBC0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https://www.investor.jnj.com/asm/2022-annual-report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9B248-8D13-3C1E-8D46-306464E0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22" y="661916"/>
            <a:ext cx="448801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F3DA-F1FD-4F2E-5FE0-F6ABE30A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 Analysis</a:t>
            </a:r>
          </a:p>
        </p:txBody>
      </p:sp>
      <p:pic>
        <p:nvPicPr>
          <p:cNvPr id="7" name="Picture 6" descr="A screenshot of a bar code&#10;&#10;Description automatically generated">
            <a:extLst>
              <a:ext uri="{FF2B5EF4-FFF2-40B4-BE49-F238E27FC236}">
                <a16:creationId xmlns:a16="http://schemas.microsoft.com/office/drawing/2014/main" id="{C68330E7-383A-D3F1-C5D1-37C96073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59" y="1845426"/>
            <a:ext cx="941862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395</Words>
  <Application>Microsoft Office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Team Members</vt:lpstr>
      <vt:lpstr>Agenda</vt:lpstr>
      <vt:lpstr>Introduction</vt:lpstr>
      <vt:lpstr>Market Summary</vt:lpstr>
      <vt:lpstr>Competitors</vt:lpstr>
      <vt:lpstr>Market Share</vt:lpstr>
      <vt:lpstr>Balance Sheet</vt:lpstr>
      <vt:lpstr>Fundamental Analysis</vt:lpstr>
      <vt:lpstr>Ratio Valuation</vt:lpstr>
      <vt:lpstr>Valuation using CAPM</vt:lpstr>
      <vt:lpstr>Forecasting using Facebook Prophet</vt:lpstr>
      <vt:lpstr>Recommendations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Jalpa Pramodkumar Tank</dc:creator>
  <cp:lastModifiedBy>Jalpa Pramodkumar Tank</cp:lastModifiedBy>
  <cp:revision>1</cp:revision>
  <dcterms:created xsi:type="dcterms:W3CDTF">2023-07-18T01:56:51Z</dcterms:created>
  <dcterms:modified xsi:type="dcterms:W3CDTF">2023-07-18T03:42:50Z</dcterms:modified>
</cp:coreProperties>
</file>