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5" r:id="rId8"/>
    <p:sldId id="267" r:id="rId9"/>
    <p:sldId id="270" r:id="rId10"/>
    <p:sldId id="269" r:id="rId11"/>
    <p:sldId id="266"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FA4CF-D51C-019F-E9FC-DCE7A521B2C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51C52CC-E5F6-7A66-D72E-2CF50C2C51D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A5776A4-BD96-5DFE-BAA2-EF43E1D9A151}"/>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5" name="Footer Placeholder 4">
            <a:extLst>
              <a:ext uri="{FF2B5EF4-FFF2-40B4-BE49-F238E27FC236}">
                <a16:creationId xmlns:a16="http://schemas.microsoft.com/office/drawing/2014/main" id="{691047CC-D37B-30F9-21DC-E3C51569A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0AF20D-DF26-2DAA-F9F9-C1DB6342D2FB}"/>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29751623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28FE71-DB49-B2C0-271C-0315012FD2B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244D2D1-346F-D32F-566D-E85FEE7CDA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BEDD04-BA65-3A6D-8A9A-FF35B4071CA1}"/>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5" name="Footer Placeholder 4">
            <a:extLst>
              <a:ext uri="{FF2B5EF4-FFF2-40B4-BE49-F238E27FC236}">
                <a16:creationId xmlns:a16="http://schemas.microsoft.com/office/drawing/2014/main" id="{087A70D9-8F30-AA86-728E-CD88D45C0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2400811-3E0C-BFD1-42F8-D659BDD7E652}"/>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2513993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073053-1C10-BB0F-7972-5E7A353944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E8CE98-C598-C53B-BF1A-66430526AC8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138C95-43AA-D73B-7B59-1B0EBD1FCF26}"/>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5" name="Footer Placeholder 4">
            <a:extLst>
              <a:ext uri="{FF2B5EF4-FFF2-40B4-BE49-F238E27FC236}">
                <a16:creationId xmlns:a16="http://schemas.microsoft.com/office/drawing/2014/main" id="{E1B0CB40-C3A6-C115-141C-CC08E2EB8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B3BF3F-228A-B8C4-F26E-3894788AC17A}"/>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793373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F778A-A71B-78B8-6964-9DC69AC80AA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43671A-1C35-40BC-789F-1E3FC8959F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9807E43-AF15-DF54-915E-3E2F3ED00638}"/>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5" name="Footer Placeholder 4">
            <a:extLst>
              <a:ext uri="{FF2B5EF4-FFF2-40B4-BE49-F238E27FC236}">
                <a16:creationId xmlns:a16="http://schemas.microsoft.com/office/drawing/2014/main" id="{9BC1CBF7-5173-19A6-5DD7-30CDC06D71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0689E82-7DA2-7B15-BEAD-726CAF69AFA5}"/>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34635826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797FD6-5DDB-9A73-57F4-42404C2832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E0B00D9-37A3-11BE-3BD4-B7444CAF8FC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594714C-C670-769F-F013-145ECD3C6383}"/>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5" name="Footer Placeholder 4">
            <a:extLst>
              <a:ext uri="{FF2B5EF4-FFF2-40B4-BE49-F238E27FC236}">
                <a16:creationId xmlns:a16="http://schemas.microsoft.com/office/drawing/2014/main" id="{94318B39-1469-980F-55E3-7F6A4A3D41F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E9CDC3-20F1-73AC-19B5-95E948CB2E9F}"/>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647352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2CFD2-4BA2-77AE-B639-67F152426E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A3F94C3-7F90-A709-02A8-60C52A6CE49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935ABF8-EC52-A89A-6340-8887B329FC8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B8C6C9B-1F3F-6438-8986-178611966B21}"/>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6" name="Footer Placeholder 5">
            <a:extLst>
              <a:ext uri="{FF2B5EF4-FFF2-40B4-BE49-F238E27FC236}">
                <a16:creationId xmlns:a16="http://schemas.microsoft.com/office/drawing/2014/main" id="{28B309A4-9C0A-3864-C38E-388FC06EBC3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5D5E20-A84A-8777-1A53-8D9EC2D203D2}"/>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38604996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DDD582-9B7F-10D5-26AC-7CC033A903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B80201-F2CB-E0C1-EBBC-839CE84D6A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D3250A-B991-AE8E-4932-08FF19E1264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7A823B8-6125-D5AE-B025-322D524F0D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D6C7617-81D9-5A7B-7586-3864877D5FA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968A2E-BA17-4D0F-1DB9-23D6DB9DE084}"/>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8" name="Footer Placeholder 7">
            <a:extLst>
              <a:ext uri="{FF2B5EF4-FFF2-40B4-BE49-F238E27FC236}">
                <a16:creationId xmlns:a16="http://schemas.microsoft.com/office/drawing/2014/main" id="{7B94E80A-9BF7-BC0C-7A15-F13656FFDE1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6221749-3102-5412-54D9-AF0C99717157}"/>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4062046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24779-20E9-1707-E193-E1C0E4FBB7D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3EB9847-A9A1-B18D-0719-A166D02E4E4D}"/>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4" name="Footer Placeholder 3">
            <a:extLst>
              <a:ext uri="{FF2B5EF4-FFF2-40B4-BE49-F238E27FC236}">
                <a16:creationId xmlns:a16="http://schemas.microsoft.com/office/drawing/2014/main" id="{D6C0B543-0992-2F63-71FB-595A83D597A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DADA46-4119-B904-0D60-9A725FAD13E6}"/>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19652096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2CBC7AF-DA04-A5EC-2D90-D4AE53B92B31}"/>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3" name="Footer Placeholder 2">
            <a:extLst>
              <a:ext uri="{FF2B5EF4-FFF2-40B4-BE49-F238E27FC236}">
                <a16:creationId xmlns:a16="http://schemas.microsoft.com/office/drawing/2014/main" id="{59F5F8D5-8F50-3B26-8F4E-9730D13745F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0AA3533-E81D-AB9D-6BF6-FFBD1D61367B}"/>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4820780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310B0-8EB2-97AC-4718-0595C1E9753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89FBE3C-1FD9-70C6-8BAB-16FD0346529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1252B3D-A90D-D356-36E0-600DD52E8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3E151A-2357-CFF2-162F-1B3EB27BD6B2}"/>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6" name="Footer Placeholder 5">
            <a:extLst>
              <a:ext uri="{FF2B5EF4-FFF2-40B4-BE49-F238E27FC236}">
                <a16:creationId xmlns:a16="http://schemas.microsoft.com/office/drawing/2014/main" id="{2F2564BC-A968-50D2-53B5-F609E26CD76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2B0D07-6485-0BFA-A8F7-FEC299C5A8DB}"/>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2790480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97EE6-CD24-02A4-10EA-B787DB523E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B20FDCB-CE66-04EF-A440-B1D2A1B17CF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EFE961-2756-1E79-A6C9-4092BF8F41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B7EA76-6936-8E07-26D1-D566B0083AC1}"/>
              </a:ext>
            </a:extLst>
          </p:cNvPr>
          <p:cNvSpPr>
            <a:spLocks noGrp="1"/>
          </p:cNvSpPr>
          <p:nvPr>
            <p:ph type="dt" sz="half" idx="10"/>
          </p:nvPr>
        </p:nvSpPr>
        <p:spPr/>
        <p:txBody>
          <a:bodyPr/>
          <a:lstStyle/>
          <a:p>
            <a:fld id="{E469A53F-E9C1-4CE7-BBE2-093B10B90C99}" type="datetimeFigureOut">
              <a:rPr lang="en-US" smtClean="0"/>
              <a:t>4/18/2023</a:t>
            </a:fld>
            <a:endParaRPr lang="en-US"/>
          </a:p>
        </p:txBody>
      </p:sp>
      <p:sp>
        <p:nvSpPr>
          <p:cNvPr id="6" name="Footer Placeholder 5">
            <a:extLst>
              <a:ext uri="{FF2B5EF4-FFF2-40B4-BE49-F238E27FC236}">
                <a16:creationId xmlns:a16="http://schemas.microsoft.com/office/drawing/2014/main" id="{C5C190F5-15BD-C037-79C2-6BEEA69FC5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D5F397-8F21-9EB5-513B-95D3B33252E8}"/>
              </a:ext>
            </a:extLst>
          </p:cNvPr>
          <p:cNvSpPr>
            <a:spLocks noGrp="1"/>
          </p:cNvSpPr>
          <p:nvPr>
            <p:ph type="sldNum" sz="quarter" idx="12"/>
          </p:nvPr>
        </p:nvSpPr>
        <p:spPr/>
        <p:txBody>
          <a:bodyPr/>
          <a:lstStyle/>
          <a:p>
            <a:fld id="{416892E5-EDD3-495C-B7D9-5CBDE5CE7294}" type="slidenum">
              <a:rPr lang="en-US" smtClean="0"/>
              <a:t>‹#›</a:t>
            </a:fld>
            <a:endParaRPr lang="en-US"/>
          </a:p>
        </p:txBody>
      </p:sp>
    </p:spTree>
    <p:extLst>
      <p:ext uri="{BB962C8B-B14F-4D97-AF65-F5344CB8AC3E}">
        <p14:creationId xmlns:p14="http://schemas.microsoft.com/office/powerpoint/2010/main" val="1437113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12E709-7E6D-6DE4-C8E0-6965DE4733D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C2D0FA-C1D2-2869-6164-F33E2C19E43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6680FF-F905-0B94-4946-1ACA112C42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469A53F-E9C1-4CE7-BBE2-093B10B90C99}" type="datetimeFigureOut">
              <a:rPr lang="en-US" smtClean="0"/>
              <a:t>4/18/2023</a:t>
            </a:fld>
            <a:endParaRPr lang="en-US"/>
          </a:p>
        </p:txBody>
      </p:sp>
      <p:sp>
        <p:nvSpPr>
          <p:cNvPr id="5" name="Footer Placeholder 4">
            <a:extLst>
              <a:ext uri="{FF2B5EF4-FFF2-40B4-BE49-F238E27FC236}">
                <a16:creationId xmlns:a16="http://schemas.microsoft.com/office/drawing/2014/main" id="{1D4ED7BA-1AFD-E38D-3A8B-B1286566694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4A31F0E-385B-45A9-879F-BB2BBA69026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16892E5-EDD3-495C-B7D9-5CBDE5CE7294}" type="slidenum">
              <a:rPr lang="en-US" smtClean="0"/>
              <a:t>‹#›</a:t>
            </a:fld>
            <a:endParaRPr lang="en-US"/>
          </a:p>
        </p:txBody>
      </p:sp>
    </p:spTree>
    <p:extLst>
      <p:ext uri="{BB962C8B-B14F-4D97-AF65-F5344CB8AC3E}">
        <p14:creationId xmlns:p14="http://schemas.microsoft.com/office/powerpoint/2010/main" val="36332553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362D44EE-C852-4460-B8B5-C4F2BC2051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597646-9DD4-8248-14B9-35CBCCAB7E10}"/>
              </a:ext>
            </a:extLst>
          </p:cNvPr>
          <p:cNvSpPr>
            <a:spLocks noGrp="1"/>
          </p:cNvSpPr>
          <p:nvPr>
            <p:ph type="ctrTitle"/>
          </p:nvPr>
        </p:nvSpPr>
        <p:spPr>
          <a:xfrm>
            <a:off x="6194716" y="739978"/>
            <a:ext cx="5334930" cy="3004145"/>
          </a:xfrm>
        </p:spPr>
        <p:txBody>
          <a:bodyPr>
            <a:normAutofit/>
          </a:bodyPr>
          <a:lstStyle/>
          <a:p>
            <a:r>
              <a:rPr lang="en-US"/>
              <a:t>Apple Production in Ontario</a:t>
            </a:r>
          </a:p>
        </p:txBody>
      </p:sp>
      <p:sp>
        <p:nvSpPr>
          <p:cNvPr id="3" name="Subtitle 2">
            <a:extLst>
              <a:ext uri="{FF2B5EF4-FFF2-40B4-BE49-F238E27FC236}">
                <a16:creationId xmlns:a16="http://schemas.microsoft.com/office/drawing/2014/main" id="{4986D083-3E39-46A7-3EFB-BCBA636D0905}"/>
              </a:ext>
            </a:extLst>
          </p:cNvPr>
          <p:cNvSpPr>
            <a:spLocks noGrp="1"/>
          </p:cNvSpPr>
          <p:nvPr>
            <p:ph type="subTitle" idx="1"/>
          </p:nvPr>
        </p:nvSpPr>
        <p:spPr>
          <a:xfrm>
            <a:off x="6194715" y="3836197"/>
            <a:ext cx="5334931" cy="2189214"/>
          </a:xfrm>
        </p:spPr>
        <p:txBody>
          <a:bodyPr>
            <a:normAutofit/>
          </a:bodyPr>
          <a:lstStyle/>
          <a:p>
            <a:r>
              <a:rPr lang="en-US"/>
              <a:t>Rahil </a:t>
            </a:r>
            <a:r>
              <a:rPr lang="en-US" err="1"/>
              <a:t>Deepakkumar</a:t>
            </a:r>
            <a:r>
              <a:rPr lang="en-US"/>
              <a:t> Pancholi</a:t>
            </a:r>
          </a:p>
          <a:p>
            <a:r>
              <a:rPr lang="en-US"/>
              <a:t>0797544</a:t>
            </a:r>
          </a:p>
        </p:txBody>
      </p:sp>
      <p:sp>
        <p:nvSpPr>
          <p:cNvPr id="22" name="Freeform: Shape 21">
            <a:extLst>
              <a:ext uri="{FF2B5EF4-FFF2-40B4-BE49-F238E27FC236}">
                <a16:creationId xmlns:a16="http://schemas.microsoft.com/office/drawing/2014/main" id="{658970D8-8D1D-4B5C-894B-E871CC865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30529" y="1"/>
            <a:ext cx="1155142" cy="591009"/>
          </a:xfrm>
          <a:custGeom>
            <a:avLst/>
            <a:gdLst>
              <a:gd name="connsiteX0" fmla="*/ 1355 w 1155142"/>
              <a:gd name="connsiteY0" fmla="*/ 0 h 591009"/>
              <a:gd name="connsiteX1" fmla="*/ 1153787 w 1155142"/>
              <a:gd name="connsiteY1" fmla="*/ 0 h 591009"/>
              <a:gd name="connsiteX2" fmla="*/ 1155142 w 1155142"/>
              <a:gd name="connsiteY2" fmla="*/ 13438 h 591009"/>
              <a:gd name="connsiteX3" fmla="*/ 577571 w 1155142"/>
              <a:gd name="connsiteY3" fmla="*/ 591009 h 591009"/>
              <a:gd name="connsiteX4" fmla="*/ 0 w 1155142"/>
              <a:gd name="connsiteY4" fmla="*/ 13438 h 591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591009">
                <a:moveTo>
                  <a:pt x="1355" y="0"/>
                </a:moveTo>
                <a:lnTo>
                  <a:pt x="1153787" y="0"/>
                </a:lnTo>
                <a:lnTo>
                  <a:pt x="1155142" y="13438"/>
                </a:lnTo>
                <a:cubicBezTo>
                  <a:pt x="1155142" y="332422"/>
                  <a:pt x="896555" y="591009"/>
                  <a:pt x="577571" y="591009"/>
                </a:cubicBezTo>
                <a:cubicBezTo>
                  <a:pt x="258587" y="591009"/>
                  <a:pt x="0" y="332422"/>
                  <a:pt x="0" y="13438"/>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F227E5B6-9132-43CA-B503-37A18562AD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349052" y="0"/>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03C2051E-A88D-48E5-BACF-AAED178927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2916245"/>
            <a:ext cx="159741" cy="552996"/>
          </a:xfrm>
          <a:custGeom>
            <a:avLst/>
            <a:gdLst>
              <a:gd name="connsiteX0" fmla="*/ 159741 w 159741"/>
              <a:gd name="connsiteY0" fmla="*/ 0 h 552996"/>
              <a:gd name="connsiteX1" fmla="*/ 159741 w 159741"/>
              <a:gd name="connsiteY1" fmla="*/ 552996 h 552996"/>
              <a:gd name="connsiteX2" fmla="*/ 141849 w 159741"/>
              <a:gd name="connsiteY2" fmla="*/ 543285 h 552996"/>
              <a:gd name="connsiteX3" fmla="*/ 0 w 159741"/>
              <a:gd name="connsiteY3" fmla="*/ 276498 h 552996"/>
              <a:gd name="connsiteX4" fmla="*/ 141849 w 159741"/>
              <a:gd name="connsiteY4" fmla="*/ 9711 h 5529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741" h="552996">
                <a:moveTo>
                  <a:pt x="159741" y="0"/>
                </a:moveTo>
                <a:lnTo>
                  <a:pt x="159741" y="552996"/>
                </a:lnTo>
                <a:lnTo>
                  <a:pt x="141849" y="543285"/>
                </a:lnTo>
                <a:cubicBezTo>
                  <a:pt x="56268" y="485467"/>
                  <a:pt x="0" y="387554"/>
                  <a:pt x="0" y="276498"/>
                </a:cubicBezTo>
                <a:cubicBezTo>
                  <a:pt x="0" y="165443"/>
                  <a:pt x="56268" y="67529"/>
                  <a:pt x="141849" y="9711"/>
                </a:cubicBezTo>
                <a:close/>
              </a:path>
            </a:pathLst>
          </a:custGeom>
          <a:solidFill>
            <a:schemeClr val="accent2"/>
          </a:solidFill>
          <a:ln w="127000">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7821A508-2985-4905-874A-527429BAAB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835649"/>
            <a:ext cx="1548180" cy="1022351"/>
          </a:xfrm>
          <a:custGeom>
            <a:avLst/>
            <a:gdLst>
              <a:gd name="connsiteX0" fmla="*/ 61913 w 1548180"/>
              <a:gd name="connsiteY0" fmla="*/ 0 h 1022351"/>
              <a:gd name="connsiteX1" fmla="*/ 1548180 w 1548180"/>
              <a:gd name="connsiteY1" fmla="*/ 0 h 1022351"/>
              <a:gd name="connsiteX2" fmla="*/ 1548180 w 1548180"/>
              <a:gd name="connsiteY2" fmla="*/ 123825 h 1022351"/>
              <a:gd name="connsiteX3" fmla="*/ 123825 w 1548180"/>
              <a:gd name="connsiteY3" fmla="*/ 123825 h 1022351"/>
              <a:gd name="connsiteX4" fmla="*/ 123825 w 1548180"/>
              <a:gd name="connsiteY4" fmla="*/ 1022351 h 1022351"/>
              <a:gd name="connsiteX5" fmla="*/ 0 w 1548180"/>
              <a:gd name="connsiteY5" fmla="*/ 1022351 h 1022351"/>
              <a:gd name="connsiteX6" fmla="*/ 0 w 1548180"/>
              <a:gd name="connsiteY6" fmla="*/ 61913 h 1022351"/>
              <a:gd name="connsiteX7" fmla="*/ 61913 w 1548180"/>
              <a:gd name="connsiteY7" fmla="*/ 0 h 10223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48180" h="1022351">
                <a:moveTo>
                  <a:pt x="61913" y="0"/>
                </a:moveTo>
                <a:lnTo>
                  <a:pt x="1548180" y="0"/>
                </a:lnTo>
                <a:lnTo>
                  <a:pt x="1548180" y="123825"/>
                </a:lnTo>
                <a:lnTo>
                  <a:pt x="123825" y="123825"/>
                </a:lnTo>
                <a:lnTo>
                  <a:pt x="123825" y="1022351"/>
                </a:lnTo>
                <a:lnTo>
                  <a:pt x="0" y="1022351"/>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D2929CB1-0E3C-4B2D-ADC5-0154FB33B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3697761" y="5717906"/>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endParaRPr lang="en-US"/>
          </a:p>
        </p:txBody>
      </p:sp>
      <p:pic>
        <p:nvPicPr>
          <p:cNvPr id="5" name="Picture 4">
            <a:extLst>
              <a:ext uri="{FF2B5EF4-FFF2-40B4-BE49-F238E27FC236}">
                <a16:creationId xmlns:a16="http://schemas.microsoft.com/office/drawing/2014/main" id="{5CD63D85-9A36-F0D8-5B27-81493A3E63F2}"/>
              </a:ext>
            </a:extLst>
          </p:cNvPr>
          <p:cNvPicPr>
            <a:picLocks noChangeAspect="1"/>
          </p:cNvPicPr>
          <p:nvPr/>
        </p:nvPicPr>
        <p:blipFill rotWithShape="1">
          <a:blip r:embed="rId2"/>
          <a:srcRect l="20000"/>
          <a:stretch/>
        </p:blipFill>
        <p:spPr>
          <a:xfrm>
            <a:off x="631840" y="598720"/>
            <a:ext cx="5178249" cy="5178249"/>
          </a:xfrm>
          <a:custGeom>
            <a:avLst/>
            <a:gdLst/>
            <a:ahLst/>
            <a:cxnLst/>
            <a:rect l="l" t="t" r="r" b="b"/>
            <a:pathLst>
              <a:path w="3741748" h="3741748">
                <a:moveTo>
                  <a:pt x="1870874" y="0"/>
                </a:moveTo>
                <a:cubicBezTo>
                  <a:pt x="2904129" y="0"/>
                  <a:pt x="3741748" y="837619"/>
                  <a:pt x="3741748" y="1870874"/>
                </a:cubicBezTo>
                <a:cubicBezTo>
                  <a:pt x="3741748" y="2904129"/>
                  <a:pt x="2904129" y="3741748"/>
                  <a:pt x="1870874" y="3741748"/>
                </a:cubicBezTo>
                <a:cubicBezTo>
                  <a:pt x="837619" y="3741748"/>
                  <a:pt x="0" y="2904129"/>
                  <a:pt x="0" y="1870874"/>
                </a:cubicBezTo>
                <a:cubicBezTo>
                  <a:pt x="0" y="837619"/>
                  <a:pt x="837619" y="0"/>
                  <a:pt x="1870874" y="0"/>
                </a:cubicBezTo>
                <a:close/>
              </a:path>
            </a:pathLst>
          </a:custGeom>
        </p:spPr>
      </p:pic>
      <p:sp>
        <p:nvSpPr>
          <p:cNvPr id="32" name="Freeform: Shape 31">
            <a:extLst>
              <a:ext uri="{FF2B5EF4-FFF2-40B4-BE49-F238E27FC236}">
                <a16:creationId xmlns:a16="http://schemas.microsoft.com/office/drawing/2014/main" id="{5F2F0C84-BE8C-4DC2-A6D3-30349A801D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520513" y="6258756"/>
            <a:ext cx="1565940" cy="599245"/>
          </a:xfrm>
          <a:custGeom>
            <a:avLst/>
            <a:gdLst>
              <a:gd name="connsiteX0" fmla="*/ 782970 w 1565940"/>
              <a:gd name="connsiteY0" fmla="*/ 0 h 599245"/>
              <a:gd name="connsiteX1" fmla="*/ 1528042 w 1565940"/>
              <a:gd name="connsiteY1" fmla="*/ 480469 h 599245"/>
              <a:gd name="connsiteX2" fmla="*/ 1565940 w 1565940"/>
              <a:gd name="connsiteY2" fmla="*/ 599245 h 599245"/>
              <a:gd name="connsiteX3" fmla="*/ 0 w 1565940"/>
              <a:gd name="connsiteY3" fmla="*/ 599245 h 599245"/>
              <a:gd name="connsiteX4" fmla="*/ 37898 w 1565940"/>
              <a:gd name="connsiteY4" fmla="*/ 480469 h 599245"/>
              <a:gd name="connsiteX5" fmla="*/ 782970 w 1565940"/>
              <a:gd name="connsiteY5" fmla="*/ 0 h 599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65940" h="599245">
                <a:moveTo>
                  <a:pt x="782970" y="0"/>
                </a:moveTo>
                <a:cubicBezTo>
                  <a:pt x="1117910" y="0"/>
                  <a:pt x="1405287" y="198118"/>
                  <a:pt x="1528042" y="480469"/>
                </a:cubicBezTo>
                <a:lnTo>
                  <a:pt x="1565940" y="599245"/>
                </a:lnTo>
                <a:lnTo>
                  <a:pt x="0" y="599245"/>
                </a:lnTo>
                <a:lnTo>
                  <a:pt x="37898" y="480469"/>
                </a:lnTo>
                <a:cubicBezTo>
                  <a:pt x="160653" y="198118"/>
                  <a:pt x="448030" y="0"/>
                  <a:pt x="782970"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40025011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18">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20">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D56225-6E8A-9D74-BC4E-B66519AEF7A9}"/>
              </a:ext>
            </a:extLst>
          </p:cNvPr>
          <p:cNvSpPr>
            <a:spLocks noGrp="1"/>
          </p:cNvSpPr>
          <p:nvPr>
            <p:ph type="title"/>
          </p:nvPr>
        </p:nvSpPr>
        <p:spPr>
          <a:xfrm>
            <a:off x="1171074" y="1396686"/>
            <a:ext cx="3240506" cy="4064628"/>
          </a:xfrm>
        </p:spPr>
        <p:txBody>
          <a:bodyPr>
            <a:normAutofit/>
          </a:bodyPr>
          <a:lstStyle/>
          <a:p>
            <a:r>
              <a:rPr lang="en-US" sz="28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What promotional strategies are being used by competitors in the Ontario apple market, and how do they compare to those of Ontario growers?</a:t>
            </a:r>
            <a:br>
              <a:rPr lang="en-US" sz="28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br>
            <a:endParaRPr lang="en-US" sz="2800">
              <a:solidFill>
                <a:srgbClr val="FFFFFF"/>
              </a:solidFill>
            </a:endParaRPr>
          </a:p>
        </p:txBody>
      </p:sp>
      <p:sp>
        <p:nvSpPr>
          <p:cNvPr id="39" name="Arc 22">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40" name="Oval 24">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676B510E-FD10-D7F3-3C55-804F3389382A}"/>
              </a:ext>
            </a:extLst>
          </p:cNvPr>
          <p:cNvSpPr>
            <a:spLocks noGrp="1"/>
          </p:cNvSpPr>
          <p:nvPr>
            <p:ph idx="1"/>
          </p:nvPr>
        </p:nvSpPr>
        <p:spPr>
          <a:xfrm>
            <a:off x="5370153" y="1526033"/>
            <a:ext cx="5536397" cy="3935281"/>
          </a:xfrm>
        </p:spPr>
        <p:txBody>
          <a:bodyPr>
            <a:normAutofit/>
          </a:bodyPr>
          <a:lstStyle/>
          <a:p>
            <a:r>
              <a:rPr lang="en-US" sz="1800"/>
              <a:t>Product quality: Ontario apple growers may </a:t>
            </a:r>
            <a:r>
              <a:rPr lang="en-US" sz="1800" err="1"/>
              <a:t>emphasise</a:t>
            </a:r>
            <a:r>
              <a:rPr lang="en-US" sz="1800"/>
              <a:t> the quality of their produce because it's possible that consumers may consider locally grown apples to be fresher and of greater quality than apples from other countries.</a:t>
            </a:r>
          </a:p>
          <a:p>
            <a:r>
              <a:rPr lang="en-US" sz="1800"/>
              <a:t>Eco-friendliness: Apple growers in Ontario may advertise their products as eco-friendly since they may employ environmentally beneficial farming methods.</a:t>
            </a:r>
          </a:p>
          <a:p>
            <a:r>
              <a:rPr lang="en-US" sz="1800"/>
              <a:t>Promotions in-store: To draw people into their stores, rivals may provide discounts, coupons, or exclusive offers on their own products.</a:t>
            </a:r>
          </a:p>
          <a:p>
            <a:r>
              <a:rPr lang="en-US" sz="1800"/>
              <a:t>Social media: Competitors may use sites like Instagram, Facebook, or Twitter to interact with consumers, advertise their goods, and raise their brands' visibility.</a:t>
            </a:r>
          </a:p>
        </p:txBody>
      </p:sp>
    </p:spTree>
    <p:extLst>
      <p:ext uri="{BB962C8B-B14F-4D97-AF65-F5344CB8AC3E}">
        <p14:creationId xmlns:p14="http://schemas.microsoft.com/office/powerpoint/2010/main" val="761610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BC83A026-F352-323B-C77C-E2A10E514032}"/>
              </a:ext>
            </a:extLst>
          </p:cNvPr>
          <p:cNvSpPr>
            <a:spLocks noGrp="1"/>
          </p:cNvSpPr>
          <p:nvPr>
            <p:ph type="title"/>
          </p:nvPr>
        </p:nvSpPr>
        <p:spPr>
          <a:xfrm>
            <a:off x="838200" y="365125"/>
            <a:ext cx="5393361" cy="1325563"/>
          </a:xfrm>
        </p:spPr>
        <p:txBody>
          <a:bodyPr vert="horz" lIns="91440" tIns="45720" rIns="91440" bIns="45720" rtlCol="0" anchor="ctr">
            <a:normAutofit/>
          </a:bodyPr>
          <a:lstStyle/>
          <a:p>
            <a:r>
              <a:rPr lang="en-US"/>
              <a:t>Recommendations	</a:t>
            </a:r>
          </a:p>
        </p:txBody>
      </p:sp>
      <p:sp>
        <p:nvSpPr>
          <p:cNvPr id="6" name="TextBox 5">
            <a:extLst>
              <a:ext uri="{FF2B5EF4-FFF2-40B4-BE49-F238E27FC236}">
                <a16:creationId xmlns:a16="http://schemas.microsoft.com/office/drawing/2014/main" id="{9FA8A336-9AC8-C70B-5C40-7E7D1AC1FC90}"/>
              </a:ext>
            </a:extLst>
          </p:cNvPr>
          <p:cNvSpPr txBox="1"/>
          <p:nvPr/>
        </p:nvSpPr>
        <p:spPr>
          <a:xfrm>
            <a:off x="838200" y="1825625"/>
            <a:ext cx="5393361" cy="4351338"/>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300"/>
              <a:t>Choose high-quality apples: </a:t>
            </a:r>
          </a:p>
          <a:p>
            <a:pPr indent="-228600">
              <a:lnSpc>
                <a:spcPct val="90000"/>
              </a:lnSpc>
              <a:spcAft>
                <a:spcPts val="600"/>
              </a:spcAft>
              <a:buFont typeface="Arial" panose="020B0604020202020204" pitchFamily="34" charset="0"/>
              <a:buChar char="•"/>
            </a:pPr>
            <a:r>
              <a:rPr lang="en-US" sz="1300"/>
              <a:t>Make sure the apples you're selling are of good quality, devoid of defects, and have a nice color and texture. This will assist you in attracting more consumers who are looking for fresh and delicious apples.</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Proper storage:</a:t>
            </a:r>
          </a:p>
          <a:p>
            <a:pPr indent="-228600">
              <a:lnSpc>
                <a:spcPct val="90000"/>
              </a:lnSpc>
              <a:spcAft>
                <a:spcPts val="600"/>
              </a:spcAft>
              <a:buFont typeface="Arial" panose="020B0604020202020204" pitchFamily="34" charset="0"/>
              <a:buChar char="•"/>
            </a:pPr>
            <a:r>
              <a:rPr lang="en-US" sz="1300"/>
              <a:t>Apples should be stored in a cool, dry place with good ventilation to avoid spoilage. Inspect apples regularly for signs of damage or spoilage and remove from display. </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Display and Presentation:</a:t>
            </a:r>
          </a:p>
          <a:p>
            <a:pPr indent="-228600">
              <a:lnSpc>
                <a:spcPct val="90000"/>
              </a:lnSpc>
              <a:spcAft>
                <a:spcPts val="600"/>
              </a:spcAft>
              <a:buFont typeface="Arial" panose="020B0604020202020204" pitchFamily="34" charset="0"/>
              <a:buChar char="•"/>
            </a:pPr>
            <a:r>
              <a:rPr lang="en-US" sz="1300"/>
              <a:t>Present the apples in an attractive way. B. Place it on a basket or tiered shelf to make it more attractive to customers. Rotate your apples regularly so that the older ones go on sale first.</a:t>
            </a:r>
          </a:p>
          <a:p>
            <a:pPr indent="-228600">
              <a:lnSpc>
                <a:spcPct val="90000"/>
              </a:lnSpc>
              <a:spcAft>
                <a:spcPts val="600"/>
              </a:spcAft>
              <a:buFont typeface="Arial" panose="020B0604020202020204" pitchFamily="34" charset="0"/>
              <a:buChar char="•"/>
            </a:pPr>
            <a:endParaRPr lang="en-US" sz="1300"/>
          </a:p>
          <a:p>
            <a:pPr indent="-228600">
              <a:lnSpc>
                <a:spcPct val="90000"/>
              </a:lnSpc>
              <a:spcAft>
                <a:spcPts val="600"/>
              </a:spcAft>
              <a:buFont typeface="Arial" panose="020B0604020202020204" pitchFamily="34" charset="0"/>
              <a:buChar char="•"/>
            </a:pPr>
            <a:r>
              <a:rPr lang="en-US" sz="1300"/>
              <a:t>Pricing strategy:</a:t>
            </a:r>
          </a:p>
          <a:p>
            <a:pPr indent="-228600">
              <a:lnSpc>
                <a:spcPct val="90000"/>
              </a:lnSpc>
              <a:spcAft>
                <a:spcPts val="600"/>
              </a:spcAft>
              <a:buFont typeface="Arial" panose="020B0604020202020204" pitchFamily="34" charset="0"/>
              <a:buChar char="•"/>
            </a:pPr>
            <a:r>
              <a:rPr lang="en-US" sz="1300"/>
              <a:t>Set your prices competitively and make sure they reflect current market prices. Offer promotions and discounts to attract more customers and encourage them to buy more apples. </a:t>
            </a:r>
          </a:p>
        </p:txBody>
      </p:sp>
      <p:pic>
        <p:nvPicPr>
          <p:cNvPr id="16" name="Picture 7" descr="Apples in a wooden crate">
            <a:extLst>
              <a:ext uri="{FF2B5EF4-FFF2-40B4-BE49-F238E27FC236}">
                <a16:creationId xmlns:a16="http://schemas.microsoft.com/office/drawing/2014/main" id="{17244555-D359-DD5A-2198-C63E0FB10C5F}"/>
              </a:ext>
            </a:extLst>
          </p:cNvPr>
          <p:cNvPicPr>
            <a:picLocks noChangeAspect="1"/>
          </p:cNvPicPr>
          <p:nvPr/>
        </p:nvPicPr>
        <p:blipFill rotWithShape="1">
          <a:blip r:embed="rId2"/>
          <a:srcRect l="9876" r="23373"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585181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Bright modern kitchen">
            <a:extLst>
              <a:ext uri="{FF2B5EF4-FFF2-40B4-BE49-F238E27FC236}">
                <a16:creationId xmlns:a16="http://schemas.microsoft.com/office/drawing/2014/main" id="{30C36DD4-3D10-CDA3-BA2F-E29FC1294689}"/>
              </a:ext>
            </a:extLst>
          </p:cNvPr>
          <p:cNvPicPr>
            <a:picLocks noChangeAspect="1"/>
          </p:cNvPicPr>
          <p:nvPr/>
        </p:nvPicPr>
        <p:blipFill rotWithShape="1">
          <a:blip r:embed="rId2"/>
          <a:srcRect l="3163" r="12464" b="-1"/>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rgbClr val="D5D5D5"/>
          </a:solidFill>
          <a:ln w="3175">
            <a:solidFill>
              <a:srgbClr val="D5D5D5"/>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83BE2EF6-14B0-4EA4-1617-525D05D90D29}"/>
              </a:ext>
            </a:extLst>
          </p:cNvPr>
          <p:cNvSpPr>
            <a:spLocks noGrp="1"/>
          </p:cNvSpPr>
          <p:nvPr>
            <p:ph idx="1"/>
          </p:nvPr>
        </p:nvSpPr>
        <p:spPr>
          <a:xfrm>
            <a:off x="371094" y="2718054"/>
            <a:ext cx="3438906" cy="3207258"/>
          </a:xfrm>
        </p:spPr>
        <p:txBody>
          <a:bodyPr anchor="t">
            <a:normAutofit/>
          </a:bodyPr>
          <a:lstStyle/>
          <a:p>
            <a:pPr marL="0" indent="0">
              <a:buNone/>
            </a:pPr>
            <a:r>
              <a:rPr lang="en-US" sz="1700" b="1">
                <a:latin typeface="Calibri" panose="020F0502020204030204" pitchFamily="34" charset="0"/>
                <a:cs typeface="Calibri" panose="020F0502020204030204" pitchFamily="34" charset="0"/>
              </a:rPr>
              <a:t>Thank You</a:t>
            </a:r>
            <a:endParaRPr lang="en-US" sz="1700"/>
          </a:p>
          <a:p>
            <a:pPr marL="0" indent="0">
              <a:buNone/>
            </a:pPr>
            <a:endParaRPr lang="en-US" sz="1700"/>
          </a:p>
        </p:txBody>
      </p:sp>
    </p:spTree>
    <p:extLst>
      <p:ext uri="{BB962C8B-B14F-4D97-AF65-F5344CB8AC3E}">
        <p14:creationId xmlns:p14="http://schemas.microsoft.com/office/powerpoint/2010/main" val="38605738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6">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E4160ED-1C4B-BB1F-C42B-A8AD0F8F3999}"/>
              </a:ext>
            </a:extLst>
          </p:cNvPr>
          <p:cNvSpPr>
            <a:spLocks noGrp="1"/>
          </p:cNvSpPr>
          <p:nvPr>
            <p:ph type="title"/>
          </p:nvPr>
        </p:nvSpPr>
        <p:spPr>
          <a:xfrm>
            <a:off x="572493" y="238539"/>
            <a:ext cx="11018520" cy="1434415"/>
          </a:xfrm>
        </p:spPr>
        <p:txBody>
          <a:bodyPr anchor="b">
            <a:normAutofit/>
          </a:bodyPr>
          <a:lstStyle/>
          <a:p>
            <a:r>
              <a:rPr lang="en-US" sz="5400" b="1" kern="100" dirty="0">
                <a:effectLst/>
                <a:latin typeface="Calibri" panose="020F0502020204030204" pitchFamily="34" charset="0"/>
                <a:ea typeface="Calibri" panose="020F0502020204030204" pitchFamily="34" charset="0"/>
                <a:cs typeface="Times New Roman" panose="02020603050405020304" pitchFamily="18" charset="0"/>
              </a:rPr>
              <a:t>Problem Statement:</a:t>
            </a:r>
            <a:endParaRPr lang="en-US" sz="5400" dirty="0"/>
          </a:p>
        </p:txBody>
      </p:sp>
      <p:sp>
        <p:nvSpPr>
          <p:cNvPr id="29"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7B04F095-750B-CC80-4C8D-C8B14CE6FCD2}"/>
              </a:ext>
            </a:extLst>
          </p:cNvPr>
          <p:cNvSpPr>
            <a:spLocks noGrp="1"/>
          </p:cNvSpPr>
          <p:nvPr>
            <p:ph idx="1"/>
          </p:nvPr>
        </p:nvSpPr>
        <p:spPr>
          <a:xfrm>
            <a:off x="572493" y="2071316"/>
            <a:ext cx="6713552" cy="4119172"/>
          </a:xfrm>
        </p:spPr>
        <p:txBody>
          <a:bodyPr anchor="t">
            <a:normAutofit/>
          </a:bodyPr>
          <a:lstStyle/>
          <a:p>
            <a:pPr marL="0" marR="0">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There is this private organization who is based in Ontario who sell Vegetables, Grocery, and other daily routine products in their supermarket. They want to Place an order of Apples in large amount from different places in Ontario, For, this project they have a team who are seeing this, and their Motto for this project is “</a:t>
            </a:r>
            <a:r>
              <a:rPr lang="en-US" sz="1400" b="1" kern="100" dirty="0">
                <a:effectLst/>
                <a:latin typeface="Calibri" panose="020F0502020204030204" pitchFamily="34" charset="0"/>
                <a:ea typeface="Calibri" panose="020F0502020204030204" pitchFamily="34" charset="0"/>
                <a:cs typeface="Times New Roman" panose="02020603050405020304" pitchFamily="18" charset="0"/>
              </a:rPr>
              <a:t>An Apple A Day Keep the Doctor Away</a:t>
            </a: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a:t>
            </a:r>
          </a:p>
          <a:p>
            <a:pPr marL="0" marR="0">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The counties of Ontario are well-known for producing high-quality apples. To address the increased demand for fresh and locally produced products, purchase apples from counties and districts who produce apples.</a:t>
            </a:r>
          </a:p>
          <a:p>
            <a:pPr marL="0" marR="0">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We have found many apple farmers in Ontario that fulfil our quality and environmental requirements. Our strategy is to develop long-term connections with these producers in order to maintain a consistent supply of apples throughout the year.</a:t>
            </a:r>
          </a:p>
          <a:p>
            <a:pPr marL="0" marR="0">
              <a:spcBef>
                <a:spcPts val="0"/>
              </a:spcBef>
              <a:spcAft>
                <a:spcPts val="800"/>
              </a:spcAft>
            </a:pPr>
            <a:r>
              <a:rPr lang="en-US" sz="1400" kern="100" dirty="0">
                <a:effectLst/>
                <a:latin typeface="Calibri" panose="020F0502020204030204" pitchFamily="34" charset="0"/>
                <a:ea typeface="Calibri" panose="020F0502020204030204" pitchFamily="34" charset="0"/>
                <a:cs typeface="Times New Roman" panose="02020603050405020304" pitchFamily="18" charset="0"/>
              </a:rPr>
              <a:t>We acknowledge that shipping apples from Ontario to our distribution facilities may present obstacles, but we think that the benefits of providing locally produced apples to our clients exceed the logistical concerns.</a:t>
            </a:r>
          </a:p>
          <a:p>
            <a:r>
              <a:rPr lang="en-US" sz="1400" dirty="0">
                <a:effectLst/>
                <a:latin typeface="Calibri" panose="020F0502020204030204" pitchFamily="34" charset="0"/>
                <a:ea typeface="Calibri" panose="020F0502020204030204" pitchFamily="34" charset="0"/>
                <a:cs typeface="Times New Roman" panose="02020603050405020304" pitchFamily="18" charset="0"/>
              </a:rPr>
              <a:t>Overall, we are looking forward to working with Ontario apple producers and feel that this collaboration will benefit both our organization and the local farming community.</a:t>
            </a:r>
            <a:endParaRPr lang="en-US" sz="1400" dirty="0"/>
          </a:p>
        </p:txBody>
      </p:sp>
      <p:pic>
        <p:nvPicPr>
          <p:cNvPr id="5" name="Picture 4" descr="Outdoor warehouse">
            <a:extLst>
              <a:ext uri="{FF2B5EF4-FFF2-40B4-BE49-F238E27FC236}">
                <a16:creationId xmlns:a16="http://schemas.microsoft.com/office/drawing/2014/main" id="{5F205EC4-486C-6A8E-765C-58A7CAD7F02F}"/>
              </a:ext>
            </a:extLst>
          </p:cNvPr>
          <p:cNvPicPr>
            <a:picLocks noChangeAspect="1"/>
          </p:cNvPicPr>
          <p:nvPr/>
        </p:nvPicPr>
        <p:blipFill rotWithShape="1">
          <a:blip r:embed="rId2"/>
          <a:srcRect l="11503" r="24518" b="-3"/>
          <a:stretch/>
        </p:blipFill>
        <p:spPr>
          <a:xfrm>
            <a:off x="7675658" y="2093976"/>
            <a:ext cx="3941064" cy="4096512"/>
          </a:xfrm>
          <a:prstGeom prst="rect">
            <a:avLst/>
          </a:prstGeom>
        </p:spPr>
      </p:pic>
    </p:spTree>
    <p:extLst>
      <p:ext uri="{BB962C8B-B14F-4D97-AF65-F5344CB8AC3E}">
        <p14:creationId xmlns:p14="http://schemas.microsoft.com/office/powerpoint/2010/main" val="3336496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DB0E87F-6E1F-38A7-7D85-73951415F19C}"/>
              </a:ext>
            </a:extLst>
          </p:cNvPr>
          <p:cNvSpPr>
            <a:spLocks noGrp="1"/>
          </p:cNvSpPr>
          <p:nvPr>
            <p:ph type="title"/>
          </p:nvPr>
        </p:nvSpPr>
        <p:spPr>
          <a:xfrm>
            <a:off x="838200" y="365125"/>
            <a:ext cx="10515600" cy="1325563"/>
          </a:xfrm>
        </p:spPr>
        <p:txBody>
          <a:bodyPr>
            <a:normAutofit/>
          </a:bodyPr>
          <a:lstStyle/>
          <a:p>
            <a:r>
              <a:rPr lang="en-US" sz="4200" b="1" kern="100">
                <a:effectLst/>
                <a:latin typeface="Calibri" panose="020F0502020204030204" pitchFamily="34" charset="0"/>
                <a:ea typeface="Calibri" panose="020F0502020204030204" pitchFamily="34" charset="0"/>
                <a:cs typeface="Times New Roman" panose="02020603050405020304" pitchFamily="18" charset="0"/>
              </a:rPr>
              <a:t>Business Questions:</a:t>
            </a:r>
            <a:br>
              <a:rPr lang="en-US" sz="4200" kern="100">
                <a:effectLst/>
                <a:latin typeface="Calibri" panose="020F0502020204030204" pitchFamily="34" charset="0"/>
                <a:ea typeface="Calibri" panose="020F0502020204030204" pitchFamily="34" charset="0"/>
                <a:cs typeface="Times New Roman" panose="02020603050405020304" pitchFamily="18" charset="0"/>
              </a:rPr>
            </a:br>
            <a:endParaRPr lang="en-US" sz="42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92A2C98-9246-0957-4C59-B51315D5A003}"/>
              </a:ext>
            </a:extLst>
          </p:cNvPr>
          <p:cNvSpPr>
            <a:spLocks noGrp="1"/>
          </p:cNvSpPr>
          <p:nvPr>
            <p:ph idx="1"/>
          </p:nvPr>
        </p:nvSpPr>
        <p:spPr>
          <a:xfrm>
            <a:off x="838200" y="1929384"/>
            <a:ext cx="10515600" cy="4251960"/>
          </a:xfrm>
        </p:spPr>
        <p:txBody>
          <a:bodyPr>
            <a:normAutofit/>
          </a:bodyPr>
          <a:lstStyle/>
          <a:p>
            <a:pPr marL="342900" marR="0" lvl="0" indent="-342900">
              <a:spcBef>
                <a:spcPts val="0"/>
              </a:spcBef>
              <a:spcAft>
                <a:spcPts val="600"/>
              </a:spcAft>
              <a:buFont typeface="Symbol" panose="05050102010706020507" pitchFamily="18"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How have apple prices fluctuated over the years, and what factors have influenced these changes?</a:t>
            </a:r>
          </a:p>
          <a:p>
            <a:pPr marL="342900" marR="0" lvl="0" indent="-342900">
              <a:spcBef>
                <a:spcPts val="0"/>
              </a:spcBef>
              <a:spcAft>
                <a:spcPts val="600"/>
              </a:spcAft>
              <a:buFont typeface="Symbol" panose="05050102010706020507" pitchFamily="18"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Which counties and districts in Ontario are the largest producers of apples?</a:t>
            </a:r>
          </a:p>
          <a:p>
            <a:pPr marL="342900" marR="0" lvl="0" indent="-342900">
              <a:spcBef>
                <a:spcPts val="0"/>
              </a:spcBef>
              <a:spcAft>
                <a:spcPts val="600"/>
              </a:spcAft>
              <a:buFont typeface="Symbol" panose="05050102010706020507" pitchFamily="18"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How has the distribution of apple production shifted over time?</a:t>
            </a:r>
          </a:p>
          <a:p>
            <a:pPr marL="342900" marR="0" lvl="0" indent="-342900">
              <a:spcBef>
                <a:spcPts val="0"/>
              </a:spcBef>
              <a:spcAft>
                <a:spcPts val="600"/>
              </a:spcAft>
              <a:buFont typeface="Symbol" panose="05050102010706020507" pitchFamily="18"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What are the key distribution channels for Ontario-grown apples, and how do they differ from imported apples?</a:t>
            </a:r>
          </a:p>
          <a:p>
            <a:pPr marL="342900" marR="0" lvl="0" indent="-342900">
              <a:spcBef>
                <a:spcPts val="0"/>
              </a:spcBef>
              <a:spcAft>
                <a:spcPts val="600"/>
              </a:spcAft>
              <a:buFont typeface="Symbol" panose="05050102010706020507" pitchFamily="18" charset="2"/>
              <a:buChar char=""/>
            </a:pPr>
            <a:r>
              <a:rPr lang="en-US" sz="2200" kern="100" dirty="0">
                <a:effectLst/>
                <a:latin typeface="Calibri" panose="020F0502020204030204" pitchFamily="34" charset="0"/>
                <a:ea typeface="Calibri" panose="020F0502020204030204" pitchFamily="34" charset="0"/>
                <a:cs typeface="Times New Roman" panose="02020603050405020304" pitchFamily="18" charset="0"/>
              </a:rPr>
              <a:t>What promotional strategies are being used by competitors in the Ontario apple market, and how do they compare to those of Ontario growers?</a:t>
            </a:r>
          </a:p>
        </p:txBody>
      </p:sp>
    </p:spTree>
    <p:extLst>
      <p:ext uri="{BB962C8B-B14F-4D97-AF65-F5344CB8AC3E}">
        <p14:creationId xmlns:p14="http://schemas.microsoft.com/office/powerpoint/2010/main" val="877867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E46ABE7-9ADF-84C5-F250-9DC3B809E948}"/>
              </a:ext>
            </a:extLst>
          </p:cNvPr>
          <p:cNvSpPr>
            <a:spLocks noGrp="1"/>
          </p:cNvSpPr>
          <p:nvPr>
            <p:ph type="title"/>
          </p:nvPr>
        </p:nvSpPr>
        <p:spPr>
          <a:xfrm>
            <a:off x="630936" y="639520"/>
            <a:ext cx="3429000" cy="1719072"/>
          </a:xfrm>
        </p:spPr>
        <p:txBody>
          <a:bodyPr vert="horz" lIns="91440" tIns="45720" rIns="91440" bIns="45720" rtlCol="0" anchor="b">
            <a:normAutofit/>
          </a:bodyPr>
          <a:lstStyle/>
          <a:p>
            <a:r>
              <a:rPr lang="en-US" sz="2200" kern="1200">
                <a:solidFill>
                  <a:schemeClr val="tx1"/>
                </a:solidFill>
                <a:effectLst/>
                <a:latin typeface="+mj-lt"/>
                <a:ea typeface="+mj-ea"/>
                <a:cs typeface="+mj-cs"/>
              </a:rPr>
              <a:t>How have apple prices fluctuated over the years, and what factors have influenced these changes?</a:t>
            </a:r>
            <a:endParaRPr lang="en-US" sz="2200" kern="1200">
              <a:solidFill>
                <a:schemeClr val="tx1"/>
              </a:solidFill>
              <a:latin typeface="+mj-lt"/>
              <a:ea typeface="+mj-ea"/>
              <a:cs typeface="+mj-cs"/>
            </a:endParaRP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E7D8FF3-F29E-6EB9-1E61-49D046A23651}"/>
              </a:ext>
            </a:extLst>
          </p:cNvPr>
          <p:cNvSpPr txBox="1"/>
          <p:nvPr/>
        </p:nvSpPr>
        <p:spPr>
          <a:xfrm>
            <a:off x="630936" y="2807208"/>
            <a:ext cx="3429000" cy="3410712"/>
          </a:xfrm>
          <a:prstGeom prst="rect">
            <a:avLst/>
          </a:prstGeom>
        </p:spPr>
        <p:txBody>
          <a:bodyPr vert="horz" lIns="91440" tIns="45720" rIns="91440" bIns="45720" rtlCol="0" anchor="t">
            <a:normAutofit/>
          </a:bodyPr>
          <a:lstStyle/>
          <a:p>
            <a:pPr marL="285750" indent="-228600">
              <a:lnSpc>
                <a:spcPct val="90000"/>
              </a:lnSpc>
              <a:spcAft>
                <a:spcPts val="600"/>
              </a:spcAft>
              <a:buFont typeface="Arial" panose="020B0604020202020204" pitchFamily="34" charset="0"/>
              <a:buChar char="•"/>
            </a:pPr>
            <a:r>
              <a:rPr lang="en-US" sz="1500" dirty="0"/>
              <a:t>Over the span of 25 years, Price in Ontario apple has been steadily increasing, starting from around 10 cent per lb., now it is between 30-35 cents per lb.</a:t>
            </a:r>
          </a:p>
          <a:p>
            <a:pPr marL="285750" indent="-228600">
              <a:lnSpc>
                <a:spcPct val="90000"/>
              </a:lnSpc>
              <a:spcAft>
                <a:spcPts val="600"/>
              </a:spcAft>
              <a:buFont typeface="Arial" panose="020B0604020202020204" pitchFamily="34" charset="0"/>
              <a:buChar char="•"/>
            </a:pPr>
            <a:r>
              <a:rPr lang="en-US" sz="1500" dirty="0"/>
              <a:t>In the year of 2012 it increased significantly,  </a:t>
            </a:r>
            <a:r>
              <a:rPr lang="en-US" sz="1500" b="0" i="0" dirty="0">
                <a:effectLst/>
              </a:rPr>
              <a:t>per pound due to a lower supply caused by weather-related issues.</a:t>
            </a:r>
          </a:p>
          <a:p>
            <a:pPr marL="285750" indent="-228600">
              <a:lnSpc>
                <a:spcPct val="90000"/>
              </a:lnSpc>
              <a:spcAft>
                <a:spcPts val="600"/>
              </a:spcAft>
              <a:buFont typeface="Arial" panose="020B0604020202020204" pitchFamily="34" charset="0"/>
              <a:buChar char="•"/>
            </a:pPr>
            <a:r>
              <a:rPr lang="en-US" sz="1500" dirty="0"/>
              <a:t>From 1995 – 2010, it was between 10 cents to 25 cents.</a:t>
            </a:r>
          </a:p>
          <a:p>
            <a:pPr marL="285750" indent="-228600">
              <a:lnSpc>
                <a:spcPct val="90000"/>
              </a:lnSpc>
              <a:spcAft>
                <a:spcPts val="600"/>
              </a:spcAft>
              <a:buFont typeface="Arial" panose="020B0604020202020204" pitchFamily="34" charset="0"/>
              <a:buChar char="•"/>
            </a:pPr>
            <a:r>
              <a:rPr lang="en-US" sz="1500" dirty="0"/>
              <a:t>But After that the baseline of the price is 25 cents.</a:t>
            </a:r>
          </a:p>
        </p:txBody>
      </p:sp>
      <p:pic>
        <p:nvPicPr>
          <p:cNvPr id="5" name="Content Placeholder 4">
            <a:extLst>
              <a:ext uri="{FF2B5EF4-FFF2-40B4-BE49-F238E27FC236}">
                <a16:creationId xmlns:a16="http://schemas.microsoft.com/office/drawing/2014/main" id="{ECEBD37A-4F14-FD73-5C8E-3D54ACD50278}"/>
              </a:ext>
            </a:extLst>
          </p:cNvPr>
          <p:cNvPicPr>
            <a:picLocks noGrp="1" noChangeAspect="1"/>
          </p:cNvPicPr>
          <p:nvPr>
            <p:ph idx="1"/>
          </p:nvPr>
        </p:nvPicPr>
        <p:blipFill>
          <a:blip r:embed="rId2"/>
          <a:stretch>
            <a:fillRect/>
          </a:stretch>
        </p:blipFill>
        <p:spPr>
          <a:xfrm>
            <a:off x="4654296" y="814216"/>
            <a:ext cx="6903720" cy="5229567"/>
          </a:xfrm>
          <a:prstGeom prst="rect">
            <a:avLst/>
          </a:prstGeom>
        </p:spPr>
      </p:pic>
    </p:spTree>
    <p:extLst>
      <p:ext uri="{BB962C8B-B14F-4D97-AF65-F5344CB8AC3E}">
        <p14:creationId xmlns:p14="http://schemas.microsoft.com/office/powerpoint/2010/main" val="41762440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3" name="Rectangle 24">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Arc 26">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90BDBCB-EC84-29EC-C7B6-244F4C99B362}"/>
              </a:ext>
            </a:extLst>
          </p:cNvPr>
          <p:cNvSpPr>
            <a:spLocks noGrp="1"/>
          </p:cNvSpPr>
          <p:nvPr>
            <p:ph type="title"/>
          </p:nvPr>
        </p:nvSpPr>
        <p:spPr>
          <a:xfrm>
            <a:off x="5894962" y="479493"/>
            <a:ext cx="5458838" cy="1325563"/>
          </a:xfrm>
        </p:spPr>
        <p:txBody>
          <a:bodyPr>
            <a:normAutofit/>
          </a:bodyPr>
          <a:lstStyle/>
          <a:p>
            <a:r>
              <a:rPr lang="en-US" sz="2800" kern="100" dirty="0">
                <a:effectLst/>
                <a:latin typeface="Calibri" panose="020F0502020204030204" pitchFamily="34" charset="0"/>
                <a:ea typeface="Calibri" panose="020F0502020204030204" pitchFamily="34" charset="0"/>
                <a:cs typeface="Times New Roman" panose="02020603050405020304" pitchFamily="18" charset="0"/>
              </a:rPr>
              <a:t>Which counties and districts in Ontario are the largest producers of apples?</a:t>
            </a:r>
            <a:endParaRPr lang="en-US" sz="2800" dirty="0"/>
          </a:p>
        </p:txBody>
      </p:sp>
      <p:sp>
        <p:nvSpPr>
          <p:cNvPr id="35" name="Freeform: Shape 28">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9CE6878A-34D9-3171-D281-0F6B1E76D2A0}"/>
              </a:ext>
            </a:extLst>
          </p:cNvPr>
          <p:cNvPicPr>
            <a:picLocks noChangeAspect="1"/>
          </p:cNvPicPr>
          <p:nvPr/>
        </p:nvPicPr>
        <p:blipFill rotWithShape="1">
          <a:blip r:embed="rId2"/>
          <a:srcRect t="51" r="2" b="2"/>
          <a:stretch/>
        </p:blipFill>
        <p:spPr>
          <a:xfrm>
            <a:off x="303331" y="1700735"/>
            <a:ext cx="5288300" cy="3250644"/>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20" name="Content Placeholder 8">
            <a:extLst>
              <a:ext uri="{FF2B5EF4-FFF2-40B4-BE49-F238E27FC236}">
                <a16:creationId xmlns:a16="http://schemas.microsoft.com/office/drawing/2014/main" id="{3C625A3F-CBD3-C6A4-3A23-3FA14DB3527B}"/>
              </a:ext>
            </a:extLst>
          </p:cNvPr>
          <p:cNvSpPr>
            <a:spLocks noGrp="1"/>
          </p:cNvSpPr>
          <p:nvPr>
            <p:ph idx="1"/>
          </p:nvPr>
        </p:nvSpPr>
        <p:spPr>
          <a:xfrm>
            <a:off x="5894962" y="1984443"/>
            <a:ext cx="5458838" cy="4192520"/>
          </a:xfrm>
        </p:spPr>
        <p:txBody>
          <a:bodyPr>
            <a:normAutofit/>
          </a:bodyPr>
          <a:lstStyle/>
          <a:p>
            <a:r>
              <a:rPr lang="en-US" sz="2200" dirty="0"/>
              <a:t>This are some of the counties who are largest producer of apples in Ontario.</a:t>
            </a:r>
          </a:p>
          <a:p>
            <a:r>
              <a:rPr lang="en-US" sz="2200" dirty="0"/>
              <a:t>We can say that Grey county is producing by far more apples than any other counties.</a:t>
            </a:r>
          </a:p>
          <a:p>
            <a:r>
              <a:rPr lang="en-US" sz="2200" dirty="0"/>
              <a:t>Grey County has a milder environment than some of Ontario's other apple-producing regions, making it excellent for cultivating apple types that require a longer growing season. </a:t>
            </a:r>
          </a:p>
          <a:p>
            <a:r>
              <a:rPr lang="en-US" sz="2200" dirty="0"/>
              <a:t>Though, Haldimand-Norfolk and Essex are also on second and third apple producer counties in Ontario.</a:t>
            </a:r>
          </a:p>
        </p:txBody>
      </p:sp>
    </p:spTree>
    <p:extLst>
      <p:ext uri="{BB962C8B-B14F-4D97-AF65-F5344CB8AC3E}">
        <p14:creationId xmlns:p14="http://schemas.microsoft.com/office/powerpoint/2010/main" val="4045988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CB39BFD-D545-1517-F76D-1636B8D888E1}"/>
              </a:ext>
            </a:extLst>
          </p:cNvPr>
          <p:cNvSpPr>
            <a:spLocks noGrp="1"/>
          </p:cNvSpPr>
          <p:nvPr>
            <p:ph type="title"/>
          </p:nvPr>
        </p:nvSpPr>
        <p:spPr>
          <a:xfrm>
            <a:off x="640080" y="329184"/>
            <a:ext cx="6894576" cy="1783080"/>
          </a:xfrm>
        </p:spPr>
        <p:txBody>
          <a:bodyPr anchor="b">
            <a:normAutofit/>
          </a:bodyPr>
          <a:lstStyle/>
          <a:p>
            <a:r>
              <a:rPr lang="en-US" sz="3800" kern="100">
                <a:effectLst/>
                <a:latin typeface="Calibri" panose="020F0502020204030204" pitchFamily="34" charset="0"/>
                <a:ea typeface="Calibri" panose="020F0502020204030204" pitchFamily="34" charset="0"/>
                <a:cs typeface="Times New Roman" panose="02020603050405020304" pitchFamily="18" charset="0"/>
              </a:rPr>
              <a:t>How has the Production of apple production shifted over time?</a:t>
            </a:r>
            <a:endParaRPr lang="en-US" sz="3800"/>
          </a:p>
        </p:txBody>
      </p:sp>
      <p:sp>
        <p:nvSpPr>
          <p:cNvPr id="2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ontent Placeholder 10">
            <a:extLst>
              <a:ext uri="{FF2B5EF4-FFF2-40B4-BE49-F238E27FC236}">
                <a16:creationId xmlns:a16="http://schemas.microsoft.com/office/drawing/2014/main" id="{9D106425-2665-A439-0F0B-84B8A9FAFF93}"/>
              </a:ext>
            </a:extLst>
          </p:cNvPr>
          <p:cNvSpPr>
            <a:spLocks noGrp="1"/>
          </p:cNvSpPr>
          <p:nvPr>
            <p:ph idx="1"/>
          </p:nvPr>
        </p:nvSpPr>
        <p:spPr>
          <a:xfrm>
            <a:off x="640080" y="2706624"/>
            <a:ext cx="6894576" cy="3483864"/>
          </a:xfrm>
        </p:spPr>
        <p:txBody>
          <a:bodyPr>
            <a:normAutofit/>
          </a:bodyPr>
          <a:lstStyle/>
          <a:p>
            <a:r>
              <a:rPr lang="en-US" sz="2000"/>
              <a:t>Apple production in Ontario has been falling in recent years owing to a variety of issues including competition from imported apples, ageing orchards, and regional producers' problems.</a:t>
            </a:r>
          </a:p>
          <a:p>
            <a:r>
              <a:rPr lang="en-US" sz="2000"/>
              <a:t>We can see from the line chart, that It is declining from the time to time.</a:t>
            </a:r>
          </a:p>
          <a:p>
            <a:r>
              <a:rPr lang="en-US" sz="2000"/>
              <a:t>In year 2021 the production is half of what was in year 1995.</a:t>
            </a:r>
          </a:p>
          <a:p>
            <a:r>
              <a:rPr lang="en-US" sz="2000"/>
              <a:t>As we saw the price chart, there also the price went up in year 2012, so here the production plummeted in the year 2012 we can see that due to </a:t>
            </a:r>
            <a:r>
              <a:rPr lang="en-US" sz="2000" b="0" i="0">
                <a:effectLst/>
              </a:rPr>
              <a:t>weather-related issues.</a:t>
            </a:r>
          </a:p>
          <a:p>
            <a:pPr marL="0" indent="0">
              <a:buNone/>
            </a:pPr>
            <a:endParaRPr lang="en-US" sz="2000"/>
          </a:p>
        </p:txBody>
      </p:sp>
      <p:pic>
        <p:nvPicPr>
          <p:cNvPr id="3" name="Content Placeholder 4" descr="Chart, line chart&#10;&#10;Description automatically generated">
            <a:extLst>
              <a:ext uri="{FF2B5EF4-FFF2-40B4-BE49-F238E27FC236}">
                <a16:creationId xmlns:a16="http://schemas.microsoft.com/office/drawing/2014/main" id="{E62AB074-4FAE-7721-0788-F6F1133BAA0C}"/>
              </a:ext>
            </a:extLst>
          </p:cNvPr>
          <p:cNvPicPr>
            <a:picLocks noChangeAspect="1"/>
          </p:cNvPicPr>
          <p:nvPr/>
        </p:nvPicPr>
        <p:blipFill>
          <a:blip r:embed="rId2"/>
          <a:stretch>
            <a:fillRect/>
          </a:stretch>
        </p:blipFill>
        <p:spPr>
          <a:xfrm>
            <a:off x="7863840" y="654245"/>
            <a:ext cx="4014216" cy="2779844"/>
          </a:xfrm>
          <a:prstGeom prst="rect">
            <a:avLst/>
          </a:prstGeom>
        </p:spPr>
      </p:pic>
      <p:pic>
        <p:nvPicPr>
          <p:cNvPr id="7" name="Content Placeholder 6">
            <a:extLst>
              <a:ext uri="{FF2B5EF4-FFF2-40B4-BE49-F238E27FC236}">
                <a16:creationId xmlns:a16="http://schemas.microsoft.com/office/drawing/2014/main" id="{24FD9F11-3896-91C5-F7C4-C5D09D6B2E07}"/>
              </a:ext>
            </a:extLst>
          </p:cNvPr>
          <p:cNvPicPr>
            <a:picLocks noChangeAspect="1"/>
          </p:cNvPicPr>
          <p:nvPr/>
        </p:nvPicPr>
        <p:blipFill rotWithShape="1">
          <a:blip r:embed="rId3"/>
          <a:srcRect r="3220" b="-1"/>
          <a:stretch/>
        </p:blipFill>
        <p:spPr>
          <a:xfrm>
            <a:off x="7863840" y="4088334"/>
            <a:ext cx="3659840" cy="2467523"/>
          </a:xfrm>
          <a:prstGeom prst="rect">
            <a:avLst/>
          </a:prstGeom>
        </p:spPr>
      </p:pic>
    </p:spTree>
    <p:extLst>
      <p:ext uri="{BB962C8B-B14F-4D97-AF65-F5344CB8AC3E}">
        <p14:creationId xmlns:p14="http://schemas.microsoft.com/office/powerpoint/2010/main" val="1437460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EF17487-C386-4F99-B5EB-4FD3DF423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A0DE92DF-4769-4DE9-93FD-EE31271850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0"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bg2">
              <a:alpha val="50000"/>
            </a:schemeClr>
          </a:solidFill>
          <a:ln w="32707" cap="flat">
            <a:noFill/>
            <a:prstDash val="solid"/>
            <a:miter/>
          </a:ln>
        </p:spPr>
        <p:txBody>
          <a:bodyPr wrap="square" rtlCol="0" anchor="ctr">
            <a:noAutofit/>
          </a:bodyPr>
          <a:lstStyle/>
          <a:p>
            <a:endParaRPr lang="en-US">
              <a:solidFill>
                <a:schemeClr val="tx1"/>
              </a:solidFill>
            </a:endParaRPr>
          </a:p>
        </p:txBody>
      </p:sp>
      <p:sp>
        <p:nvSpPr>
          <p:cNvPr id="2" name="Title 1">
            <a:extLst>
              <a:ext uri="{FF2B5EF4-FFF2-40B4-BE49-F238E27FC236}">
                <a16:creationId xmlns:a16="http://schemas.microsoft.com/office/drawing/2014/main" id="{C1019740-0635-50F1-A363-7FB670ECD4CC}"/>
              </a:ext>
            </a:extLst>
          </p:cNvPr>
          <p:cNvSpPr>
            <a:spLocks noGrp="1"/>
          </p:cNvSpPr>
          <p:nvPr>
            <p:ph type="title"/>
          </p:nvPr>
        </p:nvSpPr>
        <p:spPr>
          <a:xfrm>
            <a:off x="1246824" y="643467"/>
            <a:ext cx="4772975" cy="1800526"/>
          </a:xfrm>
        </p:spPr>
        <p:txBody>
          <a:bodyPr>
            <a:normAutofit/>
          </a:bodyPr>
          <a:lstStyle/>
          <a:p>
            <a:r>
              <a:rPr lang="en-US"/>
              <a:t>Apple prices by first 5 counties</a:t>
            </a:r>
          </a:p>
        </p:txBody>
      </p:sp>
      <p:sp>
        <p:nvSpPr>
          <p:cNvPr id="9" name="Content Placeholder 8">
            <a:extLst>
              <a:ext uri="{FF2B5EF4-FFF2-40B4-BE49-F238E27FC236}">
                <a16:creationId xmlns:a16="http://schemas.microsoft.com/office/drawing/2014/main" id="{60CA133C-0E00-86F0-9B91-070BB9DD77A5}"/>
              </a:ext>
            </a:extLst>
          </p:cNvPr>
          <p:cNvSpPr>
            <a:spLocks noGrp="1"/>
          </p:cNvSpPr>
          <p:nvPr>
            <p:ph idx="1"/>
          </p:nvPr>
        </p:nvSpPr>
        <p:spPr>
          <a:xfrm>
            <a:off x="1246824" y="2623381"/>
            <a:ext cx="4772974" cy="3553581"/>
          </a:xfrm>
        </p:spPr>
        <p:txBody>
          <a:bodyPr>
            <a:normAutofit/>
          </a:bodyPr>
          <a:lstStyle/>
          <a:p>
            <a:r>
              <a:rPr lang="en-US" sz="2000" dirty="0"/>
              <a:t>Here, We can see the price of apple per lb. in the given chart and table.</a:t>
            </a:r>
          </a:p>
          <a:p>
            <a:r>
              <a:rPr lang="en-US" sz="2000" dirty="0"/>
              <a:t>We can say that Grey county is one of the place where price is lowest, as they produce more apple than other counties.</a:t>
            </a:r>
          </a:p>
          <a:p>
            <a:r>
              <a:rPr lang="en-US" sz="2000" dirty="0"/>
              <a:t>If we take data for year 2021, Grey county come first with 29.700 cent per lb. then Essex and Haldimand-Norfolk are come second with 32.80 cent per lb. while Elgin county’s apple sales at 33 cent per lb.</a:t>
            </a:r>
          </a:p>
          <a:p>
            <a:endParaRPr lang="en-US" sz="2000" dirty="0"/>
          </a:p>
        </p:txBody>
      </p:sp>
      <p:pic>
        <p:nvPicPr>
          <p:cNvPr id="3" name="Content Placeholder 4">
            <a:extLst>
              <a:ext uri="{FF2B5EF4-FFF2-40B4-BE49-F238E27FC236}">
                <a16:creationId xmlns:a16="http://schemas.microsoft.com/office/drawing/2014/main" id="{F807AA0C-6E58-7107-6633-216CBFB5F911}"/>
              </a:ext>
            </a:extLst>
          </p:cNvPr>
          <p:cNvPicPr>
            <a:picLocks noChangeAspect="1"/>
          </p:cNvPicPr>
          <p:nvPr/>
        </p:nvPicPr>
        <p:blipFill>
          <a:blip r:embed="rId2"/>
          <a:stretch>
            <a:fillRect/>
          </a:stretch>
        </p:blipFill>
        <p:spPr>
          <a:xfrm>
            <a:off x="6858000" y="643468"/>
            <a:ext cx="4698460" cy="2545005"/>
          </a:xfrm>
          <a:prstGeom prst="rect">
            <a:avLst/>
          </a:prstGeom>
        </p:spPr>
      </p:pic>
      <p:pic>
        <p:nvPicPr>
          <p:cNvPr id="5" name="Content Placeholder 4">
            <a:extLst>
              <a:ext uri="{FF2B5EF4-FFF2-40B4-BE49-F238E27FC236}">
                <a16:creationId xmlns:a16="http://schemas.microsoft.com/office/drawing/2014/main" id="{1685FA2D-86FD-F0A8-47DB-7CE178292736}"/>
              </a:ext>
            </a:extLst>
          </p:cNvPr>
          <p:cNvPicPr>
            <a:picLocks noChangeAspect="1"/>
          </p:cNvPicPr>
          <p:nvPr/>
        </p:nvPicPr>
        <p:blipFill>
          <a:blip r:embed="rId3"/>
          <a:stretch>
            <a:fillRect/>
          </a:stretch>
        </p:blipFill>
        <p:spPr>
          <a:xfrm>
            <a:off x="6857999" y="3657600"/>
            <a:ext cx="4893013" cy="2585510"/>
          </a:xfrm>
          <a:prstGeom prst="rect">
            <a:avLst/>
          </a:prstGeom>
        </p:spPr>
      </p:pic>
    </p:spTree>
    <p:extLst>
      <p:ext uri="{BB962C8B-B14F-4D97-AF65-F5344CB8AC3E}">
        <p14:creationId xmlns:p14="http://schemas.microsoft.com/office/powerpoint/2010/main" val="38683959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0CF86D-DC3A-BD71-4EC3-0D5CA88F4C84}"/>
              </a:ext>
            </a:extLst>
          </p:cNvPr>
          <p:cNvSpPr>
            <a:spLocks noGrp="1"/>
          </p:cNvSpPr>
          <p:nvPr>
            <p:ph type="title"/>
          </p:nvPr>
        </p:nvSpPr>
        <p:spPr>
          <a:xfrm>
            <a:off x="630936" y="639520"/>
            <a:ext cx="3429000" cy="1719072"/>
          </a:xfrm>
        </p:spPr>
        <p:txBody>
          <a:bodyPr anchor="b">
            <a:normAutofit/>
          </a:bodyPr>
          <a:lstStyle/>
          <a:p>
            <a:r>
              <a:rPr lang="en-US" sz="4200" dirty="0"/>
              <a:t>From where to Buy apples.</a:t>
            </a:r>
          </a:p>
        </p:txBody>
      </p:sp>
      <p:sp>
        <p:nvSpPr>
          <p:cNvPr id="17"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8B67881B-F9E5-DD8A-FE3F-A1507FCE3397}"/>
              </a:ext>
            </a:extLst>
          </p:cNvPr>
          <p:cNvSpPr>
            <a:spLocks noGrp="1"/>
          </p:cNvSpPr>
          <p:nvPr>
            <p:ph idx="1"/>
          </p:nvPr>
        </p:nvSpPr>
        <p:spPr>
          <a:xfrm>
            <a:off x="630936" y="2807208"/>
            <a:ext cx="3429000" cy="3410712"/>
          </a:xfrm>
        </p:spPr>
        <p:txBody>
          <a:bodyPr anchor="t">
            <a:normAutofit/>
          </a:bodyPr>
          <a:lstStyle/>
          <a:p>
            <a:r>
              <a:rPr lang="en-US" sz="1400" dirty="0"/>
              <a:t>As the organization is based in Windsor, There are two nearest and profitable options that we can buy apple from.</a:t>
            </a:r>
          </a:p>
          <a:p>
            <a:r>
              <a:rPr lang="en-US" sz="1400" dirty="0"/>
              <a:t>First is Essex county, who sales at 32.80 cent per lb. and it is near to Windsor. Half hour of drive with around 30km.</a:t>
            </a:r>
          </a:p>
          <a:p>
            <a:r>
              <a:rPr lang="en-US" sz="1400" dirty="0"/>
              <a:t>Second option is Grey county, who sales at 29.70 cent per lb. and it is around 400 km which takes approx. 5-7 hour of drive.</a:t>
            </a:r>
          </a:p>
          <a:p>
            <a:r>
              <a:rPr lang="en-US" sz="1400" dirty="0"/>
              <a:t>Other two counties are expensive compared to this two and far away in distance.</a:t>
            </a:r>
          </a:p>
          <a:p>
            <a:endParaRPr lang="en-US" sz="1400" dirty="0"/>
          </a:p>
        </p:txBody>
      </p:sp>
      <p:pic>
        <p:nvPicPr>
          <p:cNvPr id="5" name="Picture 4">
            <a:extLst>
              <a:ext uri="{FF2B5EF4-FFF2-40B4-BE49-F238E27FC236}">
                <a16:creationId xmlns:a16="http://schemas.microsoft.com/office/drawing/2014/main" id="{5D794DFD-93D2-FC83-FA4F-CB169025639F}"/>
              </a:ext>
            </a:extLst>
          </p:cNvPr>
          <p:cNvPicPr>
            <a:picLocks noChangeAspect="1"/>
          </p:cNvPicPr>
          <p:nvPr/>
        </p:nvPicPr>
        <p:blipFill>
          <a:blip r:embed="rId2"/>
          <a:stretch>
            <a:fillRect/>
          </a:stretch>
        </p:blipFill>
        <p:spPr>
          <a:xfrm>
            <a:off x="4654296" y="1185291"/>
            <a:ext cx="6903720" cy="4487418"/>
          </a:xfrm>
          <a:prstGeom prst="rect">
            <a:avLst/>
          </a:prstGeom>
        </p:spPr>
      </p:pic>
    </p:spTree>
    <p:extLst>
      <p:ext uri="{BB962C8B-B14F-4D97-AF65-F5344CB8AC3E}">
        <p14:creationId xmlns:p14="http://schemas.microsoft.com/office/powerpoint/2010/main" val="2171780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E83529-D7EE-9696-46EF-03B55FF8F1A1}"/>
              </a:ext>
            </a:extLst>
          </p:cNvPr>
          <p:cNvSpPr>
            <a:spLocks noGrp="1"/>
          </p:cNvSpPr>
          <p:nvPr>
            <p:ph type="title"/>
          </p:nvPr>
        </p:nvSpPr>
        <p:spPr>
          <a:xfrm>
            <a:off x="686834" y="1153572"/>
            <a:ext cx="3200400" cy="4461163"/>
          </a:xfrm>
        </p:spPr>
        <p:txBody>
          <a:bodyPr>
            <a:normAutofit/>
          </a:bodyPr>
          <a:lstStyle/>
          <a:p>
            <a:r>
              <a:rPr lang="en-US" sz="3400" kern="10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What are the key distribution channels for Ontario-grown apples, and how do they differ from imported apples?</a:t>
            </a:r>
            <a:endParaRPr lang="en-US" sz="3400">
              <a:solidFill>
                <a:srgbClr val="FFFFFF"/>
              </a:solidFill>
            </a:endParaRPr>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7328EC7-E482-9449-BF64-24D75EC5D9B5}"/>
              </a:ext>
            </a:extLst>
          </p:cNvPr>
          <p:cNvSpPr>
            <a:spLocks noGrp="1"/>
          </p:cNvSpPr>
          <p:nvPr>
            <p:ph idx="1"/>
          </p:nvPr>
        </p:nvSpPr>
        <p:spPr>
          <a:xfrm>
            <a:off x="4447308" y="591344"/>
            <a:ext cx="6906491" cy="5585619"/>
          </a:xfrm>
        </p:spPr>
        <p:txBody>
          <a:bodyPr anchor="ctr">
            <a:normAutofit/>
          </a:bodyPr>
          <a:lstStyle/>
          <a:p>
            <a:r>
              <a:rPr lang="en-US" sz="2000"/>
              <a:t>Grocery stores: Apples grown in Ontario are frequently available in supermarkets all around the province. A variety of apples grown in Ontario are frequently available in major supermarket chains like Loblaws, Sobeys, and Metro, where they are frequently prominently displayed in the produce area.</a:t>
            </a:r>
          </a:p>
          <a:p>
            <a:r>
              <a:rPr lang="en-US" sz="2000"/>
              <a:t>Farmers' markets: Throughout Ontario, there are numerous farmers' markets that sell apples that were grown nearby. These markets may be fantastic places for people to meet farmers in person and buy locally grown, fresh </a:t>
            </a:r>
            <a:r>
              <a:rPr lang="en-US" sz="2000" err="1"/>
              <a:t>goods.Direct</a:t>
            </a:r>
            <a:r>
              <a:rPr lang="en-US" sz="2000"/>
              <a:t>-to-consumer sales are made available by a few apple orchards in Ontario, either through their own brick-and-mortar storefronts or online. This enables customers to get fresh apples straight from the producer.</a:t>
            </a:r>
          </a:p>
          <a:p>
            <a:r>
              <a:rPr lang="en-US" sz="2000"/>
              <a:t>Imported apples can be purchased through the same channels as Ontario-grown apples, as well as specialty food stores, importers, and wholesalers. Furthermore, imported apples can be purchased all year, but Ontario-grown apples are often only accessible during the harvest season.</a:t>
            </a:r>
          </a:p>
        </p:txBody>
      </p:sp>
    </p:spTree>
    <p:extLst>
      <p:ext uri="{BB962C8B-B14F-4D97-AF65-F5344CB8AC3E}">
        <p14:creationId xmlns:p14="http://schemas.microsoft.com/office/powerpoint/2010/main" val="3019046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216</TotalTime>
  <Words>1282</Words>
  <Application>Microsoft Office PowerPoint</Application>
  <PresentationFormat>Widescreen</PresentationFormat>
  <Paragraphs>61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Symbol</vt:lpstr>
      <vt:lpstr>Office Theme</vt:lpstr>
      <vt:lpstr>Apple Production in Ontario</vt:lpstr>
      <vt:lpstr>Problem Statement:</vt:lpstr>
      <vt:lpstr>Business Questions: </vt:lpstr>
      <vt:lpstr>How have apple prices fluctuated over the years, and what factors have influenced these changes?</vt:lpstr>
      <vt:lpstr>Which counties and districts in Ontario are the largest producers of apples?</vt:lpstr>
      <vt:lpstr>How has the Production of apple production shifted over time?</vt:lpstr>
      <vt:lpstr>Apple prices by first 5 counties</vt:lpstr>
      <vt:lpstr>From where to Buy apples.</vt:lpstr>
      <vt:lpstr>What are the key distribution channels for Ontario-grown apples, and how do they differ from imported apples?</vt:lpstr>
      <vt:lpstr>What promotional strategies are being used by competitors in the Ontario apple market, and how do they compare to those of Ontario growers? </vt:lpstr>
      <vt:lpstr>Recommendations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Apple Production in Ontario</dc:title>
  <dc:creator>Rahil Pancholi</dc:creator>
  <cp:lastModifiedBy>Rahil Pancholi</cp:lastModifiedBy>
  <cp:revision>38</cp:revision>
  <dcterms:created xsi:type="dcterms:W3CDTF">2023-04-11T11:03:40Z</dcterms:created>
  <dcterms:modified xsi:type="dcterms:W3CDTF">2023-04-19T01:25:27Z</dcterms:modified>
</cp:coreProperties>
</file>