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2572525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2572525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ff4833e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ff4833e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2572525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257252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2572525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2572525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26045f0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26045f0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abe496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abe496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26045f0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26045f0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ff4833e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ff4833e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f4833e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f4833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ff4833e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ff4833e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~8.6% of rows in the .osw file had QVALUE &lt; 0.01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ff4833e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ff4833e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ff4833e6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ff4833e6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ff4833e6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ff4833e6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Mapping Raw DIA MS Data to OpenSWATH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Ira Horecka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Hannes Roest, Rotation 4, Winter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00" y="1133500"/>
            <a:ext cx="5094624" cy="382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688" y="1133500"/>
            <a:ext cx="509463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700" y="1133506"/>
            <a:ext cx="5094626" cy="382097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RT: 2688.63 - % identified peaks as a factor of </a:t>
            </a:r>
            <a:r>
              <a:rPr b="1" lang="en"/>
              <a:t>m/z</a:t>
            </a:r>
            <a:endParaRPr b="1"/>
          </a:p>
        </p:txBody>
      </p:sp>
      <p:sp>
        <p:nvSpPr>
          <p:cNvPr id="148" name="Google Shape;148;p22"/>
          <p:cNvSpPr/>
          <p:nvPr/>
        </p:nvSpPr>
        <p:spPr>
          <a:xfrm>
            <a:off x="3670800" y="1550375"/>
            <a:ext cx="42900" cy="328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00" y="1133500"/>
            <a:ext cx="5094624" cy="382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700" y="1133500"/>
            <a:ext cx="5094624" cy="382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700" y="1133500"/>
            <a:ext cx="5094626" cy="38209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RT: 2688.63 - % identified peaks as a factor of </a:t>
            </a:r>
            <a:r>
              <a:rPr b="1" lang="en"/>
              <a:t>intensity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00" y="1133500"/>
            <a:ext cx="5094624" cy="382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700" y="1133500"/>
            <a:ext cx="5094626" cy="382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700" y="1133500"/>
            <a:ext cx="5094624" cy="382097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RT: 2688.63 - % identified peaks as a factor of </a:t>
            </a:r>
            <a:r>
              <a:rPr b="1" lang="en" sz="2420"/>
              <a:t>ion mobility</a:t>
            </a:r>
            <a:endParaRPr b="1" sz="24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</a:t>
            </a:r>
            <a:r>
              <a:rPr lang="en"/>
              <a:t> tables within </a:t>
            </a:r>
            <a:r>
              <a:rPr b="1" lang="en"/>
              <a:t>.osw</a:t>
            </a:r>
            <a:r>
              <a:rPr lang="en"/>
              <a:t>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Isolate significant transitions (QVALUE &lt; 0.01)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filtered </a:t>
            </a:r>
            <a:r>
              <a:rPr b="1" lang="en"/>
              <a:t>.osw</a:t>
            </a:r>
            <a:r>
              <a:rPr lang="en"/>
              <a:t> table to raw transitions in </a:t>
            </a:r>
            <a:r>
              <a:rPr b="1" lang="en"/>
              <a:t>.mzML</a:t>
            </a:r>
            <a:r>
              <a:rPr lang="en"/>
              <a:t>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Mapped r</a:t>
            </a:r>
            <a:r>
              <a:rPr lang="en"/>
              <a:t>aw transitions: mean of significant transitions across RT 2400-2700: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m/z </a:t>
            </a:r>
            <a:r>
              <a:rPr lang="en"/>
              <a:t>(+/- 20ppm) </a:t>
            </a:r>
            <a:r>
              <a:rPr lang="en"/>
              <a:t>: </a:t>
            </a:r>
            <a:r>
              <a:rPr b="1" lang="en"/>
              <a:t>81.8%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m/z + RT : </a:t>
            </a:r>
            <a:r>
              <a:rPr b="1" lang="en"/>
              <a:t>28.5%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m/z + RT + IM (+/- 0.05) : </a:t>
            </a:r>
            <a:r>
              <a:rPr b="1" lang="en"/>
              <a:t>15.0%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one spectrum (RT: 2688.63)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Intensity and ion mobility appear to not influence OpenSWATH’s selectivity.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m/z appears to influence selectivity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Raw transitions appear at 200 m/z, but significant transitions appear after 350 m/z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/>
              <a:t>Fin</a:t>
            </a:r>
            <a:endParaRPr i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background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1034763" y="1312063"/>
            <a:ext cx="7074475" cy="3097225"/>
            <a:chOff x="1034763" y="1312063"/>
            <a:chExt cx="7074475" cy="3097225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4763" y="1312063"/>
              <a:ext cx="7074475" cy="309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>
              <a:off x="2762250" y="1472700"/>
              <a:ext cx="212400" cy="2696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762250" y="2630375"/>
              <a:ext cx="212400" cy="395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Data Independent Acquisition (DIA)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Fragments all precursors within </a:t>
            </a:r>
            <a:r>
              <a:rPr lang="en"/>
              <a:t>predefined</a:t>
            </a:r>
            <a:r>
              <a:rPr lang="en"/>
              <a:t> mass to charge (m/z) ratio and retention time (RT)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complete 2D (m/z to RT) record of the fragment-ion signal from every sample precursor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Workflow of SWATH-MS (DIA method):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Isolate 25 m/z precursor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Fragment the precursors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the fragment ions on a time-of-flight (TOF) analyzer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OpenSWATH is an automated software for targeted DIA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Accepts SWATH-MS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</a:t>
            </a:r>
            <a:r>
              <a:rPr lang="en"/>
              <a:t>ackground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ap raw DIA MS2 peaks (transitions) that are deemed significant by OpenSWATH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transitions → Transitions from </a:t>
            </a:r>
            <a:r>
              <a:rPr b="1" lang="en"/>
              <a:t>.mzML</a:t>
            </a:r>
            <a:r>
              <a:rPr lang="en"/>
              <a:t> file (TimsTOF instrument)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Significant transitions → Transitions from </a:t>
            </a:r>
            <a:r>
              <a:rPr b="1" lang="en"/>
              <a:t>.osw</a:t>
            </a:r>
            <a:r>
              <a:rPr lang="en"/>
              <a:t> file with QVALUE &lt; 0.01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simple data analysis in two categories: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Across retention times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% raw transitions identified and labeled as significant by OpenSWATH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one retention time window, assess flux in % identified raw transitions across: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m/z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Intensity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Ion Mobility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 and manipulation :: </a:t>
            </a:r>
            <a:r>
              <a:rPr b="1" lang="en"/>
              <a:t>.mzML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MS data</a:t>
            </a:r>
            <a:r>
              <a:rPr lang="en"/>
              <a:t> (</a:t>
            </a:r>
            <a:r>
              <a:rPr b="1" lang="en"/>
              <a:t>.mzML</a:t>
            </a:r>
            <a:r>
              <a:rPr lang="en"/>
              <a:t>) is stored as an XML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Josh C. provided an </a:t>
            </a:r>
            <a:r>
              <a:rPr b="1" lang="en"/>
              <a:t>.mzML</a:t>
            </a:r>
            <a:r>
              <a:rPr lang="en"/>
              <a:t> file with the following 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SWATH precursor window: 700 - 725 m/z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RT range: 2400 - 2700 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window offers a feature-dense region for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pyopenms</a:t>
            </a:r>
            <a:r>
              <a:rPr lang="en"/>
              <a:t> to work with </a:t>
            </a:r>
            <a:r>
              <a:rPr b="1" lang="en"/>
              <a:t>.mzML</a:t>
            </a:r>
            <a:r>
              <a:rPr lang="en"/>
              <a:t> in an object oriented way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 and manipulation :: </a:t>
            </a:r>
            <a:r>
              <a:rPr b="1" lang="en"/>
              <a:t>.osw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OpenSWATH file (</a:t>
            </a:r>
            <a:r>
              <a:rPr b="1" lang="en"/>
              <a:t>.osw</a:t>
            </a:r>
            <a:r>
              <a:rPr lang="en"/>
              <a:t>) is SQLite-compatible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Josh C. provided an </a:t>
            </a:r>
            <a:r>
              <a:rPr b="1" lang="en"/>
              <a:t>.osw</a:t>
            </a:r>
            <a:r>
              <a:rPr lang="en"/>
              <a:t> file with six runs, one of which is linked to the </a:t>
            </a:r>
            <a:r>
              <a:rPr b="1" lang="en"/>
              <a:t>.mzML</a:t>
            </a:r>
            <a:r>
              <a:rPr lang="en"/>
              <a:t>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.osw </a:t>
            </a:r>
            <a:r>
              <a:rPr lang="en"/>
              <a:t>tables and columns of interest (bold columns = joining columns):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SCORE_MS2 :: [</a:t>
            </a:r>
            <a:r>
              <a:rPr b="1" lang="en">
                <a:solidFill>
                  <a:srgbClr val="CC0000"/>
                </a:solidFill>
              </a:rPr>
              <a:t>FEATURE_ID</a:t>
            </a:r>
            <a:r>
              <a:rPr lang="en"/>
              <a:t>, QVALUE]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FEATURE_TRANSITION :: [</a:t>
            </a:r>
            <a:r>
              <a:rPr b="1" lang="en">
                <a:solidFill>
                  <a:srgbClr val="CC0000"/>
                </a:solidFill>
              </a:rPr>
              <a:t>FEATURE_ID</a:t>
            </a:r>
            <a:r>
              <a:rPr lang="en"/>
              <a:t>, </a:t>
            </a:r>
            <a:r>
              <a:rPr b="1" lang="en">
                <a:solidFill>
                  <a:srgbClr val="1155CC"/>
                </a:solidFill>
              </a:rPr>
              <a:t>TRANSITION_ID</a:t>
            </a:r>
            <a:r>
              <a:rPr lang="en"/>
              <a:t>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:: [</a:t>
            </a:r>
            <a:r>
              <a:rPr b="1" lang="en">
                <a:solidFill>
                  <a:srgbClr val="CC0000"/>
                </a:solidFill>
              </a:rPr>
              <a:t>FEATURE_ID</a:t>
            </a:r>
            <a:r>
              <a:rPr lang="en"/>
              <a:t>, RUN_ID, EXP_IM, LEFT_WIDTH, RIGHT_WIDTH]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 :: [</a:t>
            </a:r>
            <a:r>
              <a:rPr b="1" lang="en">
                <a:solidFill>
                  <a:srgbClr val="1155CC"/>
                </a:solidFill>
              </a:rPr>
              <a:t>TRANSITION_ID</a:t>
            </a:r>
            <a:r>
              <a:rPr lang="en"/>
              <a:t>, PRODUCT_MZ]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Joined table row count: 30,066,277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strategy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625" y="1318850"/>
            <a:ext cx="660900" cy="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646525" y="2491150"/>
            <a:ext cx="1283100" cy="4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tables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600" y="3334500"/>
            <a:ext cx="372950" cy="3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600" y="4126000"/>
            <a:ext cx="372950" cy="3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994225" y="188295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.osw</a:t>
            </a:r>
            <a:endParaRPr b="1"/>
          </a:p>
        </p:txBody>
      </p:sp>
      <p:sp>
        <p:nvSpPr>
          <p:cNvPr id="94" name="Google Shape;94;p18"/>
          <p:cNvSpPr txBox="1"/>
          <p:nvPr/>
        </p:nvSpPr>
        <p:spPr>
          <a:xfrm>
            <a:off x="1587000" y="3320875"/>
            <a:ext cx="33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RunID == *1330_[...]_0.mzML</a:t>
            </a:r>
            <a:endParaRPr sz="1200"/>
          </a:p>
        </p:txBody>
      </p:sp>
      <p:sp>
        <p:nvSpPr>
          <p:cNvPr id="95" name="Google Shape;95;p18"/>
          <p:cNvSpPr txBox="1"/>
          <p:nvPr/>
        </p:nvSpPr>
        <p:spPr>
          <a:xfrm>
            <a:off x="1587000" y="4112375"/>
            <a:ext cx="15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QVALUE &lt; 0.01</a:t>
            </a:r>
            <a:endParaRPr sz="1200"/>
          </a:p>
        </p:txBody>
      </p:sp>
      <p:cxnSp>
        <p:nvCxnSpPr>
          <p:cNvPr id="96" name="Google Shape;96;p18"/>
          <p:cNvCxnSpPr/>
          <p:nvPr/>
        </p:nvCxnSpPr>
        <p:spPr>
          <a:xfrm>
            <a:off x="1314450" y="2189275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/>
          <p:nvPr/>
        </p:nvCxnSpPr>
        <p:spPr>
          <a:xfrm>
            <a:off x="1314450" y="3027475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/>
          <p:nvPr/>
        </p:nvCxnSpPr>
        <p:spPr>
          <a:xfrm>
            <a:off x="1314450" y="3789475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 txBox="1"/>
          <p:nvPr/>
        </p:nvSpPr>
        <p:spPr>
          <a:xfrm>
            <a:off x="304800" y="4651700"/>
            <a:ext cx="28722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Filtered table</a:t>
            </a:r>
            <a:r>
              <a:rPr lang="en"/>
              <a:t> row count: </a:t>
            </a:r>
            <a:r>
              <a:rPr lang="en"/>
              <a:t>608,971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659900" y="1438950"/>
            <a:ext cx="13995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Table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7272700" y="1438938"/>
            <a:ext cx="13995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.mzML file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6943000" y="2051850"/>
            <a:ext cx="20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Iterate through spectra</a:t>
            </a:r>
            <a:endParaRPr i="1"/>
          </a:p>
        </p:txBody>
      </p:sp>
      <p:sp>
        <p:nvSpPr>
          <p:cNvPr id="103" name="Google Shape;103;p18"/>
          <p:cNvSpPr txBox="1"/>
          <p:nvPr/>
        </p:nvSpPr>
        <p:spPr>
          <a:xfrm>
            <a:off x="6891700" y="2726850"/>
            <a:ext cx="216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MZ within +/- 20 ppm</a:t>
            </a:r>
            <a:endParaRPr sz="1200"/>
          </a:p>
        </p:txBody>
      </p:sp>
      <p:sp>
        <p:nvSpPr>
          <p:cNvPr id="104" name="Google Shape;104;p18"/>
          <p:cNvSpPr txBox="1"/>
          <p:nvPr/>
        </p:nvSpPr>
        <p:spPr>
          <a:xfrm>
            <a:off x="6770800" y="3486175"/>
            <a:ext cx="240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RT between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LEFT_WIDTH &amp; RIGHT_WIDTH</a:t>
            </a:r>
            <a:endParaRPr sz="1200"/>
          </a:p>
        </p:txBody>
      </p:sp>
      <p:sp>
        <p:nvSpPr>
          <p:cNvPr id="105" name="Google Shape;105;p18"/>
          <p:cNvSpPr txBox="1"/>
          <p:nvPr/>
        </p:nvSpPr>
        <p:spPr>
          <a:xfrm>
            <a:off x="7054300" y="4250725"/>
            <a:ext cx="18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</a:t>
            </a:r>
            <a:r>
              <a:rPr lang="en" sz="1200"/>
              <a:t> within +/- 0.05 </a:t>
            </a:r>
            <a:endParaRPr sz="12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200" y="3563100"/>
            <a:ext cx="372950" cy="3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200" y="2724900"/>
            <a:ext cx="372950" cy="3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200" y="4248900"/>
            <a:ext cx="372950" cy="37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>
            <a:endCxn id="107" idx="0"/>
          </p:cNvCxnSpPr>
          <p:nvPr/>
        </p:nvCxnSpPr>
        <p:spPr>
          <a:xfrm>
            <a:off x="5359675" y="2126700"/>
            <a:ext cx="1110000" cy="5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endCxn id="107" idx="0"/>
          </p:cNvCxnSpPr>
          <p:nvPr/>
        </p:nvCxnSpPr>
        <p:spPr>
          <a:xfrm flipH="1">
            <a:off x="6469675" y="2445600"/>
            <a:ext cx="6375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6496050" y="3179875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6496050" y="3941875"/>
            <a:ext cx="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425" y="2660450"/>
            <a:ext cx="501850" cy="50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8"/>
          <p:cNvCxnSpPr/>
          <p:nvPr/>
        </p:nvCxnSpPr>
        <p:spPr>
          <a:xfrm rot="10800000">
            <a:off x="5744225" y="2911500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425" y="3498650"/>
            <a:ext cx="501850" cy="50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8"/>
          <p:cNvCxnSpPr/>
          <p:nvPr/>
        </p:nvCxnSpPr>
        <p:spPr>
          <a:xfrm rot="10800000">
            <a:off x="5744225" y="3749700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425" y="4184450"/>
            <a:ext cx="501850" cy="50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8"/>
          <p:cNvCxnSpPr/>
          <p:nvPr/>
        </p:nvCxnSpPr>
        <p:spPr>
          <a:xfrm rot="10800000">
            <a:off x="5744225" y="4435500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950" y="1974625"/>
            <a:ext cx="5898126" cy="294906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1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RT window is between 2400 and 2700 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% identified transitions compare among levels of filtration?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225" y="1974625"/>
            <a:ext cx="5898126" cy="294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significant transitions across RT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927450" y="2043500"/>
            <a:ext cx="61500" cy="270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significant transitions @ RT: 2688.63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Isolate spectrum with RT of 2688.63 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% identified transitions as a factor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m/z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Intensity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Ion Mobility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017725"/>
            <a:ext cx="5094626" cy="382097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RT: 2688.63 - distribution of transitions as a factor of </a:t>
            </a:r>
            <a:r>
              <a:rPr b="1" lang="en"/>
              <a:t>m/z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