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Source Sans Pr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854587-24BD-4D26-A956-ED2965B8023B}">
  <a:tblStyle styleId="{50854587-24BD-4D26-A956-ED2965B8023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3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ampcaribou.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157" name="Shape 1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Shape 10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84048" lvl="0" indent="-384048" rtl="0">
              <a:lnSpc>
                <a:spcPct val="200000"/>
              </a:lnSpc>
              <a:spcBef>
                <a:spcPts val="0"/>
              </a:spcBef>
              <a:spcAft>
                <a:spcPts val="0"/>
              </a:spcAft>
              <a:buClr>
                <a:schemeClr val="dk2"/>
              </a:buClr>
              <a:buSzPts val="1387"/>
              <a:buFont typeface="Source Sans Pro"/>
              <a:buChar char="■"/>
            </a:pPr>
            <a:r>
              <a:rPr lang="en-US" sz="1387" dirty="0">
                <a:solidFill>
                  <a:schemeClr val="dk2"/>
                </a:solidFill>
                <a:latin typeface="Times New Roman"/>
                <a:ea typeface="Times New Roman"/>
                <a:cs typeface="Times New Roman"/>
                <a:sym typeface="Times New Roman"/>
              </a:rPr>
              <a:t>Our team is concerned that kids are spending too much time with electronic devices and are not experiencing  nature in its true form. We want to teach kids how to make friends by building social skills in a proper way. Therefore, we have decided to set up a summer camp that can teach children useful skills such as hiking, camping, fishing, as well as permit kids embrace mother nature in a electronic free environment. The camp will be set up in Maine, home to a lot of forests.</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Reference: Camp Caribou. (n.d.). Unforgettable summers since 1922. Retrieved from: </a:t>
            </a:r>
            <a:r>
              <a:rPr lang="en-US" sz="1200" b="0" i="0" u="sng" strike="noStrike" cap="none" dirty="0">
                <a:solidFill>
                  <a:schemeClr val="hlink"/>
                </a:solidFill>
                <a:latin typeface="Calibri"/>
                <a:ea typeface="Calibri"/>
                <a:cs typeface="Calibri"/>
                <a:sym typeface="Calibri"/>
                <a:hlinkClick r:id="rId3"/>
              </a:rPr>
              <a:t>http://www.campcaribou.com</a:t>
            </a:r>
            <a:endParaRPr dirty="0"/>
          </a:p>
          <a:p>
            <a:pPr marL="0" marR="0" lvl="0" indent="0" algn="l" rtl="0">
              <a:spcBef>
                <a:spcPts val="0"/>
              </a:spcBef>
              <a:spcAft>
                <a:spcPts val="0"/>
              </a:spcAft>
              <a:buNone/>
            </a:pPr>
            <a:endParaRPr dirty="0"/>
          </a:p>
        </p:txBody>
      </p:sp>
      <p:sp>
        <p:nvSpPr>
          <p:cNvPr id="102" name="Shape 10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108" name="Shape 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84048" lvl="0" indent="-345948" rtl="0">
              <a:lnSpc>
                <a:spcPct val="94000"/>
              </a:lnSpc>
              <a:spcBef>
                <a:spcPts val="0"/>
              </a:spcBef>
              <a:spcAft>
                <a:spcPts val="0"/>
              </a:spcAft>
              <a:buClr>
                <a:schemeClr val="dk2"/>
              </a:buClr>
              <a:buSzPts val="1200"/>
              <a:buFont typeface="Times New Roman"/>
              <a:buChar char="■"/>
            </a:pPr>
            <a:r>
              <a:rPr lang="en-US" dirty="0">
                <a:solidFill>
                  <a:schemeClr val="dk2"/>
                </a:solidFill>
                <a:latin typeface="Times New Roman"/>
                <a:ea typeface="Times New Roman"/>
                <a:cs typeface="Times New Roman"/>
                <a:sym typeface="Times New Roman"/>
              </a:rPr>
              <a:t>Our team used Brainstorming technique for risk identification. Each team member came up with at least 5 risks associated with the summer camp project.</a:t>
            </a:r>
            <a:endParaRPr dirty="0">
              <a:solidFill>
                <a:schemeClr val="dk2"/>
              </a:solidFill>
              <a:latin typeface="Times New Roman"/>
              <a:ea typeface="Times New Roman"/>
              <a:cs typeface="Times New Roman"/>
              <a:sym typeface="Times New Roman"/>
            </a:endParaRPr>
          </a:p>
          <a:p>
            <a:pPr marL="0" lvl="0" indent="0">
              <a:spcBef>
                <a:spcPts val="0"/>
              </a:spcBef>
              <a:spcAft>
                <a:spcPts val="0"/>
              </a:spcAft>
              <a:buNone/>
            </a:pPr>
            <a:endParaRPr dirty="0"/>
          </a:p>
        </p:txBody>
      </p:sp>
      <p:sp>
        <p:nvSpPr>
          <p:cNvPr id="114" name="Shape 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rtl="0">
              <a:lnSpc>
                <a:spcPct val="84000"/>
              </a:lnSpc>
              <a:spcBef>
                <a:spcPts val="1200"/>
              </a:spcBef>
              <a:spcAft>
                <a:spcPts val="0"/>
              </a:spcAft>
              <a:buNone/>
            </a:pPr>
            <a:r>
              <a:rPr lang="en-US" sz="1700" dirty="0">
                <a:solidFill>
                  <a:schemeClr val="dk2"/>
                </a:solidFill>
                <a:latin typeface="Times New Roman"/>
                <a:ea typeface="Times New Roman"/>
                <a:cs typeface="Times New Roman"/>
                <a:sym typeface="Times New Roman"/>
              </a:rPr>
              <a:t>Risk Rank = Probability + Impact</a:t>
            </a:r>
            <a:endParaRPr sz="1700" dirty="0">
              <a:solidFill>
                <a:schemeClr val="dk2"/>
              </a:solidFill>
              <a:latin typeface="Times New Roman"/>
              <a:ea typeface="Times New Roman"/>
              <a:cs typeface="Times New Roman"/>
              <a:sym typeface="Times New Roman"/>
            </a:endParaRPr>
          </a:p>
          <a:p>
            <a:pPr marL="0" lvl="0" indent="0" rtl="0">
              <a:lnSpc>
                <a:spcPct val="84000"/>
              </a:lnSpc>
              <a:spcBef>
                <a:spcPts val="1200"/>
              </a:spcBef>
              <a:spcAft>
                <a:spcPts val="0"/>
              </a:spcAft>
              <a:buClr>
                <a:schemeClr val="dk2"/>
              </a:buClr>
              <a:buSzPts val="1700"/>
              <a:buFont typeface="Source Sans Pro"/>
              <a:buNone/>
            </a:pPr>
            <a:r>
              <a:rPr lang="en-US" sz="1700" dirty="0">
                <a:solidFill>
                  <a:schemeClr val="dk2"/>
                </a:solidFill>
                <a:latin typeface="Times New Roman"/>
                <a:ea typeface="Times New Roman"/>
                <a:cs typeface="Times New Roman"/>
                <a:sym typeface="Times New Roman"/>
              </a:rPr>
              <a:t>Our approach of Risk Rank addresses risk prioritization numerically and in a straightforward way. Based on Risk Rank, we have the capability to make a decision on how to respond to risks as per the table.</a:t>
            </a:r>
            <a:endParaRPr sz="1700" dirty="0">
              <a:solidFill>
                <a:schemeClr val="dk2"/>
              </a:solidFill>
              <a:latin typeface="Times New Roman"/>
              <a:ea typeface="Times New Roman"/>
              <a:cs typeface="Times New Roman"/>
              <a:sym typeface="Times New Roman"/>
            </a:endParaRPr>
          </a:p>
        </p:txBody>
      </p:sp>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84048" lvl="0" indent="-384048" rtl="0">
              <a:lnSpc>
                <a:spcPct val="190000"/>
              </a:lnSpc>
              <a:spcBef>
                <a:spcPts val="1200"/>
              </a:spcBef>
              <a:spcAft>
                <a:spcPts val="0"/>
              </a:spcAft>
              <a:buClr>
                <a:schemeClr val="dk2"/>
              </a:buClr>
              <a:buSzPts val="1400"/>
              <a:buFont typeface="Source Sans Pro"/>
              <a:buChar char="■"/>
            </a:pPr>
            <a:r>
              <a:rPr lang="en-US" sz="1400" dirty="0">
                <a:solidFill>
                  <a:schemeClr val="dk2"/>
                </a:solidFill>
                <a:latin typeface="Times New Roman"/>
                <a:ea typeface="Times New Roman"/>
                <a:cs typeface="Times New Roman"/>
                <a:sym typeface="Times New Roman"/>
              </a:rPr>
              <a:t>Our budget is limited to $499,100, where $466,100 is sum of all expenses (such as camp rent, salary for employees, food, etc.) that are necessities.</a:t>
            </a:r>
            <a:endParaRPr sz="1400" dirty="0">
              <a:solidFill>
                <a:schemeClr val="dk2"/>
              </a:solidFill>
              <a:latin typeface="Times New Roman"/>
              <a:ea typeface="Times New Roman"/>
              <a:cs typeface="Times New Roman"/>
              <a:sym typeface="Times New Roman"/>
            </a:endParaRPr>
          </a:p>
          <a:p>
            <a:pPr marL="384048" lvl="0" indent="-345948" rtl="0">
              <a:lnSpc>
                <a:spcPct val="190000"/>
              </a:lnSpc>
              <a:spcBef>
                <a:spcPts val="1200"/>
              </a:spcBef>
              <a:spcAft>
                <a:spcPts val="0"/>
              </a:spcAft>
              <a:buClr>
                <a:schemeClr val="dk2"/>
              </a:buClr>
              <a:buSzPts val="1400"/>
              <a:buFont typeface="Times New Roman"/>
              <a:buChar char="■"/>
            </a:pPr>
            <a:r>
              <a:rPr lang="en-US" sz="1400" dirty="0">
                <a:solidFill>
                  <a:schemeClr val="dk2"/>
                </a:solidFill>
                <a:latin typeface="Times New Roman"/>
                <a:ea typeface="Times New Roman"/>
                <a:cs typeface="Times New Roman"/>
                <a:sym typeface="Times New Roman"/>
              </a:rPr>
              <a:t>This amount serves as additional financial insurance on top of budget, and it’s sufficient as all necessary expenses are calculated with consideration of identified risks and response strategies. For example, to avoid risk (#2) of hiring employees with criminal history, we reserved $10k for recruitment agency that will screen and run background checks of each job candidate. </a:t>
            </a:r>
            <a:endParaRPr sz="1400" dirty="0">
              <a:solidFill>
                <a:schemeClr val="dk2"/>
              </a:solidFill>
              <a:latin typeface="Times New Roman"/>
              <a:ea typeface="Times New Roman"/>
              <a:cs typeface="Times New Roman"/>
              <a:sym typeface="Times New Roman"/>
            </a:endParaRPr>
          </a:p>
          <a:p>
            <a:pPr marL="384048" lvl="0" indent="-345948" rtl="0">
              <a:lnSpc>
                <a:spcPct val="190000"/>
              </a:lnSpc>
              <a:spcBef>
                <a:spcPts val="1200"/>
              </a:spcBef>
              <a:spcAft>
                <a:spcPts val="0"/>
              </a:spcAft>
              <a:buClr>
                <a:schemeClr val="dk2"/>
              </a:buClr>
              <a:buSzPts val="1400"/>
              <a:buFont typeface="Times New Roman"/>
              <a:buChar char="■"/>
            </a:pPr>
            <a:r>
              <a:rPr lang="en-US" sz="1400" dirty="0">
                <a:solidFill>
                  <a:schemeClr val="dk2"/>
                </a:solidFill>
                <a:latin typeface="Times New Roman"/>
                <a:ea typeface="Times New Roman"/>
                <a:cs typeface="Times New Roman"/>
                <a:sym typeface="Times New Roman"/>
              </a:rPr>
              <a:t>Contingency reserve will be used for unexpected (unlikely) events that we didn’t plan for such as a response for secondary risks. For example, in case of bad weather (risk #5), we implemented 1st response, and even though there is a low probability of storm persisting, our secondary response is to organize nice dinner in canteen. Contingency reserve can cover this expense. </a:t>
            </a:r>
            <a:endParaRPr sz="1400" dirty="0">
              <a:solidFill>
                <a:schemeClr val="dk2"/>
              </a:solidFill>
              <a:latin typeface="Times New Roman"/>
              <a:ea typeface="Times New Roman"/>
              <a:cs typeface="Times New Roman"/>
              <a:sym typeface="Times New Roman"/>
            </a:endParaRPr>
          </a:p>
          <a:p>
            <a:pPr marL="384048" lvl="0" indent="-345948" rtl="0">
              <a:lnSpc>
                <a:spcPct val="190000"/>
              </a:lnSpc>
              <a:spcBef>
                <a:spcPts val="1200"/>
              </a:spcBef>
              <a:spcAft>
                <a:spcPts val="0"/>
              </a:spcAft>
              <a:buClr>
                <a:schemeClr val="dk2"/>
              </a:buClr>
              <a:buSzPts val="1400"/>
              <a:buFont typeface="Times New Roman"/>
              <a:buChar char="■"/>
            </a:pPr>
            <a:r>
              <a:rPr lang="en-US" sz="1400" dirty="0">
                <a:solidFill>
                  <a:schemeClr val="dk2"/>
                </a:solidFill>
                <a:latin typeface="Times New Roman"/>
                <a:ea typeface="Times New Roman"/>
                <a:cs typeface="Times New Roman"/>
                <a:sym typeface="Times New Roman"/>
              </a:rPr>
              <a:t>We planned to have 5% - 10% reserved as contingency reserve. $33,000 is 6.7% of total project budget.</a:t>
            </a:r>
            <a:endParaRPr sz="1400" dirty="0">
              <a:solidFill>
                <a:schemeClr val="dk2"/>
              </a:solidFill>
              <a:latin typeface="Times New Roman"/>
              <a:ea typeface="Times New Roman"/>
              <a:cs typeface="Times New Roman"/>
              <a:sym typeface="Times New Roman"/>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457200" rtl="0">
              <a:lnSpc>
                <a:spcPct val="74000"/>
              </a:lnSpc>
              <a:spcBef>
                <a:spcPts val="1200"/>
              </a:spcBef>
              <a:spcAft>
                <a:spcPts val="0"/>
              </a:spcAft>
              <a:buClr>
                <a:schemeClr val="dk2"/>
              </a:buClr>
              <a:buSzPts val="1375"/>
              <a:buFont typeface="Source Sans Pro"/>
              <a:buAutoNum type="arabicPeriod"/>
            </a:pPr>
            <a:r>
              <a:rPr lang="en-US" sz="1375" dirty="0">
                <a:solidFill>
                  <a:schemeClr val="dk2"/>
                </a:solidFill>
                <a:latin typeface="Times New Roman"/>
                <a:ea typeface="Times New Roman"/>
                <a:cs typeface="Times New Roman"/>
                <a:sym typeface="Times New Roman"/>
              </a:rPr>
              <a:t>Based on chosen strategy, make an actual plan of action (write response, integrate with project plan, add cost of response, reassess risk in terms probability and impact, add contingency plan</a:t>
            </a:r>
            <a:endParaRPr sz="2000" dirty="0">
              <a:solidFill>
                <a:schemeClr val="dk2"/>
              </a:solidFill>
              <a:latin typeface="Source Sans Pro"/>
              <a:ea typeface="Source Sans Pro"/>
              <a:cs typeface="Source Sans Pro"/>
              <a:sym typeface="Source Sans Pro"/>
            </a:endParaRPr>
          </a:p>
          <a:p>
            <a:pPr marL="0" lvl="0" indent="0">
              <a:spcBef>
                <a:spcPts val="0"/>
              </a:spcBef>
              <a:spcAft>
                <a:spcPts val="0"/>
              </a:spcAft>
              <a:buNone/>
            </a:pPr>
            <a:endParaRPr dirty="0"/>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dirty="0">
                <a:latin typeface="Arial"/>
                <a:ea typeface="Arial"/>
                <a:cs typeface="Arial"/>
                <a:sym typeface="Arial"/>
              </a:rPr>
              <a:t>The project team made the total contingency request $33,000 and EVM technique provides a formula for determining the right amount of budget to apply to the risk contingency budget.</a:t>
            </a:r>
            <a:endParaRPr dirty="0">
              <a:latin typeface="Arial"/>
              <a:ea typeface="Arial"/>
              <a:cs typeface="Arial"/>
              <a:sym typeface="Arial"/>
            </a:endParaRPr>
          </a:p>
          <a:p>
            <a:pPr marL="0" lvl="0" indent="0" algn="ctr" rtl="0">
              <a:spcBef>
                <a:spcPts val="0"/>
              </a:spcBef>
              <a:spcAft>
                <a:spcPts val="0"/>
              </a:spcAft>
              <a:buNone/>
            </a:pPr>
            <a:r>
              <a:rPr lang="en-US" dirty="0">
                <a:latin typeface="Arial"/>
                <a:ea typeface="Arial"/>
                <a:cs typeface="Arial"/>
                <a:sym typeface="Arial"/>
              </a:rPr>
              <a:t>Classify all the risk and develop response strategies to ensure the responses are effective for the risk and its impact. Integrate response strategies into project plans and analyze secondary risks.</a:t>
            </a:r>
            <a:endParaRPr dirty="0">
              <a:latin typeface="Arial"/>
              <a:ea typeface="Arial"/>
              <a:cs typeface="Arial"/>
              <a:sym typeface="Arial"/>
            </a:endParaRPr>
          </a:p>
          <a:p>
            <a:pPr marL="0" lvl="0" indent="0" rtl="0">
              <a:lnSpc>
                <a:spcPct val="94000"/>
              </a:lnSpc>
              <a:spcBef>
                <a:spcPts val="1200"/>
              </a:spcBef>
              <a:spcAft>
                <a:spcPts val="0"/>
              </a:spcAft>
              <a:buClr>
                <a:schemeClr val="dk2"/>
              </a:buClr>
              <a:buSzPts val="1400"/>
              <a:buFont typeface="Source Sans Pro"/>
              <a:buNone/>
            </a:pPr>
            <a:r>
              <a:rPr lang="en-US" sz="1400" dirty="0">
                <a:solidFill>
                  <a:schemeClr val="dk2"/>
                </a:solidFill>
                <a:latin typeface="Times New Roman"/>
                <a:ea typeface="Times New Roman"/>
                <a:cs typeface="Times New Roman"/>
                <a:sym typeface="Times New Roman"/>
              </a:rPr>
              <a:t>Since risk management is an iterative process that begins in the early phases of a project and is conducted throughout the project life cycle,  project team should:</a:t>
            </a:r>
            <a:endParaRPr sz="2000" dirty="0">
              <a:solidFill>
                <a:schemeClr val="dk2"/>
              </a:solidFill>
              <a:latin typeface="Source Sans Pro"/>
              <a:ea typeface="Source Sans Pro"/>
              <a:cs typeface="Source Sans Pro"/>
              <a:sym typeface="Source Sans Pro"/>
            </a:endParaRPr>
          </a:p>
          <a:p>
            <a:pPr marL="384048" lvl="0" indent="-384048" rtl="0">
              <a:lnSpc>
                <a:spcPct val="94000"/>
              </a:lnSpc>
              <a:spcBef>
                <a:spcPts val="1200"/>
              </a:spcBef>
              <a:spcAft>
                <a:spcPts val="0"/>
              </a:spcAft>
              <a:buClr>
                <a:schemeClr val="dk2"/>
              </a:buClr>
              <a:buSzPts val="1400"/>
              <a:buFont typeface="Source Sans Pro"/>
              <a:buChar char="■"/>
            </a:pPr>
            <a:r>
              <a:rPr lang="en-US" sz="1400" dirty="0">
                <a:solidFill>
                  <a:schemeClr val="dk2"/>
                </a:solidFill>
                <a:latin typeface="Times New Roman"/>
                <a:ea typeface="Times New Roman"/>
                <a:cs typeface="Times New Roman"/>
                <a:sym typeface="Times New Roman"/>
              </a:rPr>
              <a:t>Review overall risk management documentations and continuously monitor identified risks </a:t>
            </a:r>
            <a:endParaRPr sz="2000" dirty="0">
              <a:solidFill>
                <a:schemeClr val="dk2"/>
              </a:solidFill>
              <a:latin typeface="Source Sans Pro"/>
              <a:ea typeface="Source Sans Pro"/>
              <a:cs typeface="Source Sans Pro"/>
              <a:sym typeface="Source Sans Pro"/>
            </a:endParaRPr>
          </a:p>
          <a:p>
            <a:pPr marL="384048" lvl="0" indent="-384048" rtl="0">
              <a:lnSpc>
                <a:spcPct val="94000"/>
              </a:lnSpc>
              <a:spcBef>
                <a:spcPts val="1200"/>
              </a:spcBef>
              <a:spcAft>
                <a:spcPts val="0"/>
              </a:spcAft>
              <a:buClr>
                <a:schemeClr val="dk2"/>
              </a:buClr>
              <a:buSzPts val="1400"/>
              <a:buFont typeface="Source Sans Pro"/>
              <a:buChar char="■"/>
            </a:pPr>
            <a:r>
              <a:rPr lang="en-US" sz="1400" dirty="0">
                <a:solidFill>
                  <a:schemeClr val="dk2"/>
                </a:solidFill>
                <a:latin typeface="Times New Roman"/>
                <a:ea typeface="Times New Roman"/>
                <a:cs typeface="Times New Roman"/>
                <a:sym typeface="Times New Roman"/>
              </a:rPr>
              <a:t>Document results of the monitor and control risk processes to provide concrete data to the lessons learned document </a:t>
            </a:r>
            <a:endParaRPr sz="2000" dirty="0">
              <a:solidFill>
                <a:schemeClr val="dk2"/>
              </a:solidFill>
              <a:latin typeface="Source Sans Pro"/>
              <a:ea typeface="Source Sans Pro"/>
              <a:cs typeface="Source Sans Pro"/>
              <a:sym typeface="Source Sans Pro"/>
            </a:endParaRPr>
          </a:p>
          <a:p>
            <a:pPr marL="0" lvl="0" indent="0" algn="ctr" rtl="0">
              <a:spcBef>
                <a:spcPts val="0"/>
              </a:spcBef>
              <a:spcAft>
                <a:spcPts val="0"/>
              </a:spcAft>
              <a:buNone/>
            </a:pPr>
            <a:endParaRPr dirty="0">
              <a:latin typeface="Arial"/>
              <a:ea typeface="Arial"/>
              <a:cs typeface="Arial"/>
              <a:sym typeface="Arial"/>
            </a:endParaRPr>
          </a:p>
          <a:p>
            <a:pPr marL="0" lvl="0" indent="0" algn="ctr" rtl="0">
              <a:spcBef>
                <a:spcPts val="0"/>
              </a:spcBef>
              <a:spcAft>
                <a:spcPts val="0"/>
              </a:spcAft>
              <a:buClr>
                <a:schemeClr val="dk1"/>
              </a:buClr>
              <a:buFont typeface="Arial"/>
              <a:buNone/>
            </a:pPr>
            <a:endParaRPr dirty="0">
              <a:latin typeface="Arial"/>
              <a:ea typeface="Arial"/>
              <a:cs typeface="Arial"/>
              <a:sym typeface="Arial"/>
            </a:endParaRPr>
          </a:p>
        </p:txBody>
      </p:sp>
      <p:sp>
        <p:nvSpPr>
          <p:cNvPr id="150" name="Shape 1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lstStyle>
            <a:lvl1pPr marR="0" lvl="0" algn="ctr" rtl="0">
              <a:lnSpc>
                <a:spcPct val="89000"/>
              </a:lnSpc>
              <a:spcBef>
                <a:spcPts val="0"/>
              </a:spcBef>
              <a:spcAft>
                <a:spcPts val="0"/>
              </a:spcAft>
              <a:buClr>
                <a:schemeClr val="dk2"/>
              </a:buClr>
              <a:buSzPts val="7200"/>
              <a:buFont typeface="Source Sans Pro"/>
              <a:buNone/>
              <a:defRPr sz="72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Shape 18"/>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lstStyle>
            <a:lvl1pPr marR="0" lvl="0" algn="ctr" rtl="0">
              <a:lnSpc>
                <a:spcPct val="112000"/>
              </a:lnSpc>
              <a:spcBef>
                <a:spcPts val="0"/>
              </a:spcBef>
              <a:spcAft>
                <a:spcPts val="0"/>
              </a:spcAft>
              <a:buClr>
                <a:schemeClr val="dk2"/>
              </a:buClr>
              <a:buSzPts val="2300"/>
              <a:buFont typeface="Source Sans Pro"/>
              <a:buNone/>
              <a:defRPr sz="2300" b="0" i="0" u="none" strike="noStrike" cap="none">
                <a:solidFill>
                  <a:schemeClr val="dk2"/>
                </a:solidFill>
                <a:latin typeface="Source Sans Pro"/>
                <a:ea typeface="Source Sans Pro"/>
                <a:cs typeface="Source Sans Pro"/>
                <a:sym typeface="Source Sans Pro"/>
              </a:defRPr>
            </a:lvl1pPr>
            <a:lvl2pPr marR="0" lvl="1" algn="ctr"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R="0" lvl="2" algn="ctr" rtl="0">
              <a:lnSpc>
                <a:spcPct val="94000"/>
              </a:lnSpc>
              <a:spcBef>
                <a:spcPts val="5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R="0" lvl="3"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4pPr>
            <a:lvl5pPr marR="0" lvl="4" algn="ctr" rtl="0">
              <a:lnSpc>
                <a:spcPct val="94000"/>
              </a:lnSpc>
              <a:spcBef>
                <a:spcPts val="50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5pPr>
            <a:lvl6pPr marR="0" lvl="5"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6pPr>
            <a:lvl7pPr marR="0" lvl="6" algn="ctr" rtl="0">
              <a:lnSpc>
                <a:spcPct val="94000"/>
              </a:lnSpc>
              <a:spcBef>
                <a:spcPts val="50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7pPr>
            <a:lvl8pPr marR="0" lvl="7"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8pPr>
            <a:lvl9pPr marR="0" lvl="8" algn="ctr" rtl="0">
              <a:lnSpc>
                <a:spcPct val="94000"/>
              </a:lnSpc>
              <a:spcBef>
                <a:spcPts val="500"/>
              </a:spcBef>
              <a:spcAft>
                <a:spcPts val="2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20" name="Shape 20"/>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21" name="Shape 21"/>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chemeClr val="dk2"/>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chemeClr val="dk2"/>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chemeClr val="dk2"/>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chemeClr val="dk2"/>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chemeClr val="dk2"/>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chemeClr val="dk2"/>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chemeClr val="dk2"/>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grpSp>
        <p:nvGrpSpPr>
          <p:cNvPr id="22" name="Shape 22"/>
          <p:cNvGrpSpPr/>
          <p:nvPr/>
        </p:nvGrpSpPr>
        <p:grpSpPr>
          <a:xfrm>
            <a:off x="752858" y="744469"/>
            <a:ext cx="10674116" cy="5349671"/>
            <a:chOff x="752858" y="744469"/>
            <a:chExt cx="10674116" cy="5349671"/>
          </a:xfrm>
        </p:grpSpPr>
        <p:sp>
          <p:nvSpPr>
            <p:cNvPr id="23" name="Shape 23"/>
            <p:cNvSpPr/>
            <p:nvPr/>
          </p:nvSpPr>
          <p:spPr>
            <a:xfrm>
              <a:off x="8151962" y="1685652"/>
              <a:ext cx="3275013" cy="4408488"/>
            </a:xfrm>
            <a:custGeom>
              <a:avLst/>
              <a:gdLst/>
              <a:ahLst/>
              <a:cxnLst/>
              <a:rect l="0" t="0" r="0" b="0"/>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Shape 24"/>
            <p:cNvSpPr/>
            <p:nvPr/>
          </p:nvSpPr>
          <p:spPr>
            <a:xfrm rot="10800000">
              <a:off x="752858" y="744469"/>
              <a:ext cx="3275668" cy="4408488"/>
            </a:xfrm>
            <a:custGeom>
              <a:avLst/>
              <a:gdLst/>
              <a:ahLst/>
              <a:cxnLst/>
              <a:rect l="0" t="0" r="0" b="0"/>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Shape 83"/>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4" name="Shape 8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85" name="Shape 8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86" name="Shape 8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Shape 89"/>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90" name="Shape 9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91" name="Shape 9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92" name="Shape 9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28" name="Shape 2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29" name="Shape 2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30" name="Shape 3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chemeClr val="dk2"/>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chemeClr val="dk2"/>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chemeClr val="dk2"/>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chemeClr val="dk2"/>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chemeClr val="dk2"/>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chemeClr val="dk2"/>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chemeClr val="dk2"/>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lstStyle>
            <a:lvl1pPr marR="0" lvl="0" algn="r" rtl="0">
              <a:lnSpc>
                <a:spcPct val="89000"/>
              </a:lnSpc>
              <a:spcBef>
                <a:spcPts val="0"/>
              </a:spcBef>
              <a:spcAft>
                <a:spcPts val="0"/>
              </a:spcAft>
              <a:buClr>
                <a:schemeClr val="lt2"/>
              </a:buClr>
              <a:buSzPts val="7200"/>
              <a:buFont typeface="Source Sans Pro"/>
              <a:buNone/>
              <a:defRPr sz="7200" b="0" i="0" u="none" strike="noStrike" cap="non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Shape 33"/>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lstStyle>
            <a:lvl1pPr marL="457200" marR="0" lvl="0" indent="-228600" algn="r" rtl="0">
              <a:lnSpc>
                <a:spcPct val="112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lt1"/>
              </a:buClr>
              <a:buSzPts val="2000"/>
              <a:buFont typeface="Source Sans Pro"/>
              <a:buNone/>
              <a:defRPr sz="2000" b="0" i="1" u="none" strike="noStrike" cap="none">
                <a:solidFill>
                  <a:schemeClr val="lt1"/>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lt1"/>
              </a:buClr>
              <a:buSzPts val="18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34" name="Shape 3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dirty="0"/>
          </a:p>
        </p:txBody>
      </p:sp>
      <p:sp>
        <p:nvSpPr>
          <p:cNvPr id="35" name="Shape 35"/>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dirty="0"/>
          </a:p>
        </p:txBody>
      </p:sp>
      <p:sp>
        <p:nvSpPr>
          <p:cNvPr id="36" name="Shape 3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Source Sans Pro"/>
                <a:ea typeface="Source Sans Pro"/>
                <a:cs typeface="Source Sans Pro"/>
                <a:sym typeface="Source Sans Pro"/>
              </a:defRPr>
            </a:lvl1pPr>
            <a:lvl2pPr marL="0" marR="0" lvl="1" indent="0" algn="r" rtl="0">
              <a:spcBef>
                <a:spcPts val="0"/>
              </a:spcBef>
              <a:buNone/>
              <a:defRPr sz="1200">
                <a:solidFill>
                  <a:schemeClr val="lt2"/>
                </a:solidFill>
                <a:latin typeface="Source Sans Pro"/>
                <a:ea typeface="Source Sans Pro"/>
                <a:cs typeface="Source Sans Pro"/>
                <a:sym typeface="Source Sans Pro"/>
              </a:defRPr>
            </a:lvl2pPr>
            <a:lvl3pPr marL="0" marR="0" lvl="2" indent="0" algn="r" rtl="0">
              <a:spcBef>
                <a:spcPts val="0"/>
              </a:spcBef>
              <a:buNone/>
              <a:defRPr sz="1200">
                <a:solidFill>
                  <a:schemeClr val="lt2"/>
                </a:solidFill>
                <a:latin typeface="Source Sans Pro"/>
                <a:ea typeface="Source Sans Pro"/>
                <a:cs typeface="Source Sans Pro"/>
                <a:sym typeface="Source Sans Pro"/>
              </a:defRPr>
            </a:lvl3pPr>
            <a:lvl4pPr marL="0" marR="0" lvl="3" indent="0" algn="r" rtl="0">
              <a:spcBef>
                <a:spcPts val="0"/>
              </a:spcBef>
              <a:buNone/>
              <a:defRPr sz="1200">
                <a:solidFill>
                  <a:schemeClr val="lt2"/>
                </a:solidFill>
                <a:latin typeface="Source Sans Pro"/>
                <a:ea typeface="Source Sans Pro"/>
                <a:cs typeface="Source Sans Pro"/>
                <a:sym typeface="Source Sans Pro"/>
              </a:defRPr>
            </a:lvl4pPr>
            <a:lvl5pPr marL="0" marR="0" lvl="4" indent="0" algn="r" rtl="0">
              <a:spcBef>
                <a:spcPts val="0"/>
              </a:spcBef>
              <a:buNone/>
              <a:defRPr sz="1200">
                <a:solidFill>
                  <a:schemeClr val="lt2"/>
                </a:solidFill>
                <a:latin typeface="Source Sans Pro"/>
                <a:ea typeface="Source Sans Pro"/>
                <a:cs typeface="Source Sans Pro"/>
                <a:sym typeface="Source Sans Pro"/>
              </a:defRPr>
            </a:lvl5pPr>
            <a:lvl6pPr marL="0" marR="0" lvl="5" indent="0" algn="r" rtl="0">
              <a:spcBef>
                <a:spcPts val="0"/>
              </a:spcBef>
              <a:buNone/>
              <a:defRPr sz="1200">
                <a:solidFill>
                  <a:schemeClr val="lt2"/>
                </a:solidFill>
                <a:latin typeface="Source Sans Pro"/>
                <a:ea typeface="Source Sans Pro"/>
                <a:cs typeface="Source Sans Pro"/>
                <a:sym typeface="Source Sans Pro"/>
              </a:defRPr>
            </a:lvl6pPr>
            <a:lvl7pPr marL="0" marR="0" lvl="6" indent="0" algn="r" rtl="0">
              <a:spcBef>
                <a:spcPts val="0"/>
              </a:spcBef>
              <a:buNone/>
              <a:defRPr sz="1200">
                <a:solidFill>
                  <a:schemeClr val="lt2"/>
                </a:solidFill>
                <a:latin typeface="Source Sans Pro"/>
                <a:ea typeface="Source Sans Pro"/>
                <a:cs typeface="Source Sans Pro"/>
                <a:sym typeface="Source Sans Pro"/>
              </a:defRPr>
            </a:lvl7pPr>
            <a:lvl8pPr marL="0" marR="0" lvl="7" indent="0" algn="r" rtl="0">
              <a:spcBef>
                <a:spcPts val="0"/>
              </a:spcBef>
              <a:buNone/>
              <a:defRPr sz="1200">
                <a:solidFill>
                  <a:schemeClr val="lt2"/>
                </a:solidFill>
                <a:latin typeface="Source Sans Pro"/>
                <a:ea typeface="Source Sans Pro"/>
                <a:cs typeface="Source Sans Pro"/>
                <a:sym typeface="Source Sans Pro"/>
              </a:defRPr>
            </a:lvl8pPr>
            <a:lvl9pPr marL="0" marR="0" lvl="8" indent="0" algn="r" rtl="0">
              <a:spcBef>
                <a:spcPts val="0"/>
              </a:spcBef>
              <a:buNone/>
              <a:defRPr sz="1200">
                <a:solidFill>
                  <a:schemeClr val="lt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
        <p:nvSpPr>
          <p:cNvPr id="37" name="Shape 37" title="Crop Mark"/>
          <p:cNvSpPr/>
          <p:nvPr/>
        </p:nvSpPr>
        <p:spPr>
          <a:xfrm>
            <a:off x="8151962" y="1685652"/>
            <a:ext cx="3275013" cy="4408488"/>
          </a:xfrm>
          <a:custGeom>
            <a:avLst/>
            <a:gdLst/>
            <a:ahLst/>
            <a:cxnLst/>
            <a:rect l="0" t="0" r="0" b="0"/>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1" name="Shape 41"/>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2" name="Shape 4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43" name="Shape 4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44" name="Shape 4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lstStyle>
            <a:lvl1pPr marL="457200" marR="0" lvl="0" indent="-22860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48" name="Shape 48"/>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9" name="Shape 49"/>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lstStyle>
            <a:lvl1pPr marL="457200" marR="0" lvl="0" indent="-22860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0" name="Shape 50"/>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1" name="Shape 5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52" name="Shape 5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53" name="Shape 5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57" name="Shape 5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58" name="Shape 5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61" name="Shape 6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62" name="Shape 6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Shape 64"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5"/>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marR="0" lvl="0" algn="l" rtl="0">
              <a:lnSpc>
                <a:spcPct val="84000"/>
              </a:lnSpc>
              <a:spcBef>
                <a:spcPts val="0"/>
              </a:spcBef>
              <a:spcAft>
                <a:spcPts val="0"/>
              </a:spcAft>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Shape 66"/>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330200"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lstStyle>
            <a:lvl1pPr marL="457200" marR="0" lvl="0" indent="-228600" algn="l" rtl="0">
              <a:lnSpc>
                <a:spcPct val="113000"/>
              </a:lnSpc>
              <a:spcBef>
                <a:spcPts val="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1500"/>
              </a:spcBef>
              <a:spcAft>
                <a:spcPts val="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69" name="Shape 6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70" name="Shape 7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
        <p:nvSpPr>
          <p:cNvPr id="71" name="Shape 71"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Shape 7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marR="0" lvl="0" algn="l" rtl="0">
              <a:lnSpc>
                <a:spcPct val="84000"/>
              </a:lnSpc>
              <a:spcBef>
                <a:spcPts val="0"/>
              </a:spcBef>
              <a:spcAft>
                <a:spcPts val="0"/>
              </a:spcAft>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Shape 75"/>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lstStyle>
            <a:lvl1pPr marR="0" lvl="0" algn="l" rtl="0">
              <a:lnSpc>
                <a:spcPct val="94000"/>
              </a:lnSpc>
              <a:spcBef>
                <a:spcPts val="10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1pPr>
            <a:lvl2pPr marR="0" lvl="1"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R="0" lvl="2"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3pPr>
            <a:lvl4pPr marR="0" lvl="3"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4pPr>
            <a:lvl5pPr marR="0" lvl="4"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5pPr>
            <a:lvl6pPr marR="0" lvl="5"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6pPr>
            <a:lvl7pPr marR="0" lvl="6"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7pPr>
            <a:lvl8pPr marR="0" lvl="7"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8pPr>
            <a:lvl9pPr marR="0" lvl="8"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dirty="0"/>
          </a:p>
        </p:txBody>
      </p:sp>
      <p:sp>
        <p:nvSpPr>
          <p:cNvPr id="76" name="Shape 76"/>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lstStyle>
            <a:lvl1pPr marL="457200" marR="0" lvl="0" indent="-228600" algn="l" rtl="0">
              <a:lnSpc>
                <a:spcPct val="113000"/>
              </a:lnSpc>
              <a:spcBef>
                <a:spcPts val="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1500"/>
              </a:spcBef>
              <a:spcAft>
                <a:spcPts val="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7" name="Shape 77"/>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78" name="Shape 78"/>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79" name="Shape 7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dk2"/>
                </a:solidFill>
                <a:latin typeface="Source Sans Pro"/>
                <a:ea typeface="Source Sans Pro"/>
                <a:cs typeface="Source Sans Pro"/>
                <a:sym typeface="Source Sans Pro"/>
              </a:defRPr>
            </a:lvl1pPr>
            <a:lvl2pPr marL="0" marR="0" lvl="1" indent="0" algn="r" rtl="0">
              <a:spcBef>
                <a:spcPts val="0"/>
              </a:spcBef>
              <a:buNone/>
              <a:defRPr sz="1200">
                <a:solidFill>
                  <a:schemeClr val="dk2"/>
                </a:solidFill>
                <a:latin typeface="Source Sans Pro"/>
                <a:ea typeface="Source Sans Pro"/>
                <a:cs typeface="Source Sans Pro"/>
                <a:sym typeface="Source Sans Pro"/>
              </a:defRPr>
            </a:lvl2pPr>
            <a:lvl3pPr marL="0" marR="0" lvl="2" indent="0" algn="r" rtl="0">
              <a:spcBef>
                <a:spcPts val="0"/>
              </a:spcBef>
              <a:buNone/>
              <a:defRPr sz="1200">
                <a:solidFill>
                  <a:schemeClr val="dk2"/>
                </a:solidFill>
                <a:latin typeface="Source Sans Pro"/>
                <a:ea typeface="Source Sans Pro"/>
                <a:cs typeface="Source Sans Pro"/>
                <a:sym typeface="Source Sans Pro"/>
              </a:defRPr>
            </a:lvl3pPr>
            <a:lvl4pPr marL="0" marR="0" lvl="3" indent="0" algn="r" rtl="0">
              <a:spcBef>
                <a:spcPts val="0"/>
              </a:spcBef>
              <a:buNone/>
              <a:defRPr sz="1200">
                <a:solidFill>
                  <a:schemeClr val="dk2"/>
                </a:solidFill>
                <a:latin typeface="Source Sans Pro"/>
                <a:ea typeface="Source Sans Pro"/>
                <a:cs typeface="Source Sans Pro"/>
                <a:sym typeface="Source Sans Pro"/>
              </a:defRPr>
            </a:lvl4pPr>
            <a:lvl5pPr marL="0" marR="0" lvl="4" indent="0" algn="r" rtl="0">
              <a:spcBef>
                <a:spcPts val="0"/>
              </a:spcBef>
              <a:buNone/>
              <a:defRPr sz="1200">
                <a:solidFill>
                  <a:schemeClr val="dk2"/>
                </a:solidFill>
                <a:latin typeface="Source Sans Pro"/>
                <a:ea typeface="Source Sans Pro"/>
                <a:cs typeface="Source Sans Pro"/>
                <a:sym typeface="Source Sans Pro"/>
              </a:defRPr>
            </a:lvl5pPr>
            <a:lvl6pPr marL="0" marR="0" lvl="5" indent="0" algn="r" rtl="0">
              <a:spcBef>
                <a:spcPts val="0"/>
              </a:spcBef>
              <a:buNone/>
              <a:defRPr sz="1200">
                <a:solidFill>
                  <a:schemeClr val="dk2"/>
                </a:solidFill>
                <a:latin typeface="Source Sans Pro"/>
                <a:ea typeface="Source Sans Pro"/>
                <a:cs typeface="Source Sans Pro"/>
                <a:sym typeface="Source Sans Pro"/>
              </a:defRPr>
            </a:lvl6pPr>
            <a:lvl7pPr marL="0" marR="0" lvl="6" indent="0" algn="r" rtl="0">
              <a:spcBef>
                <a:spcPts val="0"/>
              </a:spcBef>
              <a:buNone/>
              <a:defRPr sz="1200">
                <a:solidFill>
                  <a:schemeClr val="dk2"/>
                </a:solidFill>
                <a:latin typeface="Source Sans Pro"/>
                <a:ea typeface="Source Sans Pro"/>
                <a:cs typeface="Source Sans Pro"/>
                <a:sym typeface="Source Sans Pro"/>
              </a:defRPr>
            </a:lvl7pPr>
            <a:lvl8pPr marL="0" marR="0" lvl="7" indent="0" algn="r" rtl="0">
              <a:spcBef>
                <a:spcPts val="0"/>
              </a:spcBef>
              <a:buNone/>
              <a:defRPr sz="1200">
                <a:solidFill>
                  <a:schemeClr val="dk2"/>
                </a:solidFill>
                <a:latin typeface="Source Sans Pro"/>
                <a:ea typeface="Source Sans Pro"/>
                <a:cs typeface="Source Sans Pro"/>
                <a:sym typeface="Source Sans Pro"/>
              </a:defRPr>
            </a:lvl8pPr>
            <a:lvl9pPr marL="0" marR="0" lvl="8" indent="0" algn="r" rtl="0">
              <a:spcBef>
                <a:spcPts val="0"/>
              </a:spcBef>
              <a:buNone/>
              <a:defRPr sz="1200">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
        <p:nvSpPr>
          <p:cNvPr id="80" name="Shape 8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2" name="Shape 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13" name="Shape 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dirty="0"/>
          </a:p>
        </p:txBody>
      </p:sp>
      <p:sp>
        <p:nvSpPr>
          <p:cNvPr id="14" name="Shape 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chemeClr val="dk2"/>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chemeClr val="dk2"/>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chemeClr val="dk2"/>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chemeClr val="dk2"/>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chemeClr val="dk2"/>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chemeClr val="dk2"/>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chemeClr val="dk2"/>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dirty="0"/>
          </a:p>
        </p:txBody>
      </p:sp>
      <p:sp>
        <p:nvSpPr>
          <p:cNvPr id="15" name="Shape 15"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n.com/2017/10/19/health/children-smartphone-tablet-use-repor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campcaribou.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915127" y="1964893"/>
            <a:ext cx="8361300" cy="2928300"/>
          </a:xfrm>
          <a:prstGeom prst="rect">
            <a:avLst/>
          </a:prstGeom>
          <a:noFill/>
          <a:ln>
            <a:noFill/>
          </a:ln>
        </p:spPr>
        <p:txBody>
          <a:bodyPr spcFirstLastPara="1" wrap="square" lIns="91425" tIns="45700" rIns="91425" bIns="45700" anchor="b"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800" b="0" i="0" u="none" strike="noStrike" cap="none" dirty="0">
                <a:solidFill>
                  <a:schemeClr val="dk2"/>
                </a:solidFill>
                <a:latin typeface="Times New Roman"/>
                <a:ea typeface="Times New Roman"/>
                <a:cs typeface="Times New Roman"/>
                <a:sym typeface="Times New Roman"/>
              </a:rPr>
              <a:t>RISK MANAGEMENT PRESENTATION</a:t>
            </a:r>
            <a:br>
              <a:rPr lang="en-US" sz="2800" b="0" i="0" u="none" strike="noStrike" cap="none" dirty="0">
                <a:solidFill>
                  <a:schemeClr val="dk2"/>
                </a:solidFill>
                <a:latin typeface="Times New Roman"/>
                <a:ea typeface="Times New Roman"/>
                <a:cs typeface="Times New Roman"/>
                <a:sym typeface="Times New Roman"/>
              </a:rPr>
            </a:br>
            <a:br>
              <a:rPr lang="en-US" sz="2800" b="0" i="0" u="none" strike="noStrike" cap="none" dirty="0">
                <a:solidFill>
                  <a:schemeClr val="dk2"/>
                </a:solidFill>
                <a:latin typeface="Times New Roman"/>
                <a:ea typeface="Times New Roman"/>
                <a:cs typeface="Times New Roman"/>
                <a:sym typeface="Times New Roman"/>
              </a:rPr>
            </a:br>
            <a:r>
              <a:rPr lang="en-US" sz="2800" b="0" i="0" u="none" strike="noStrike" cap="none" dirty="0">
                <a:solidFill>
                  <a:schemeClr val="dk2"/>
                </a:solidFill>
                <a:latin typeface="Times New Roman"/>
                <a:ea typeface="Times New Roman"/>
                <a:cs typeface="Times New Roman"/>
                <a:sym typeface="Times New Roman"/>
              </a:rPr>
              <a:t>SUMMER CAMP IN MAINE</a:t>
            </a:r>
            <a:br>
              <a:rPr lang="en-US" sz="2800" b="0" i="0" u="none" strike="noStrike" cap="none" dirty="0">
                <a:solidFill>
                  <a:schemeClr val="dk2"/>
                </a:solidFill>
                <a:latin typeface="Source Sans Pro"/>
                <a:ea typeface="Source Sans Pro"/>
                <a:cs typeface="Source Sans Pro"/>
                <a:sym typeface="Source Sans Pro"/>
              </a:rPr>
            </a:br>
            <a:br>
              <a:rPr lang="en-US" sz="7200" b="0" i="0" u="none" strike="noStrike" cap="none" dirty="0">
                <a:solidFill>
                  <a:schemeClr val="dk2"/>
                </a:solidFill>
                <a:latin typeface="Source Sans Pro"/>
                <a:ea typeface="Source Sans Pro"/>
                <a:cs typeface="Source Sans Pro"/>
                <a:sym typeface="Source Sans Pro"/>
              </a:rPr>
            </a:br>
            <a:endParaRPr sz="7200" b="0" i="0" u="none" strike="noStrike" cap="none" dirty="0">
              <a:solidFill>
                <a:schemeClr val="dk2"/>
              </a:solidFill>
              <a:latin typeface="Source Sans Pro"/>
              <a:ea typeface="Source Sans Pro"/>
              <a:cs typeface="Source Sans Pro"/>
              <a:sym typeface="Source Sans Pro"/>
            </a:endParaRPr>
          </a:p>
        </p:txBody>
      </p:sp>
      <p:sp>
        <p:nvSpPr>
          <p:cNvPr id="98" name="Shape 98"/>
          <p:cNvSpPr txBox="1">
            <a:spLocks noGrp="1"/>
          </p:cNvSpPr>
          <p:nvPr>
            <p:ph type="subTitle" idx="1"/>
          </p:nvPr>
        </p:nvSpPr>
        <p:spPr>
          <a:xfrm>
            <a:off x="2558721" y="3262216"/>
            <a:ext cx="6831600" cy="2620800"/>
          </a:xfrm>
          <a:prstGeom prst="rect">
            <a:avLst/>
          </a:prstGeom>
          <a:noFill/>
          <a:ln>
            <a:noFill/>
          </a:ln>
        </p:spPr>
        <p:txBody>
          <a:bodyPr spcFirstLastPara="1" wrap="square" lIns="91425" tIns="45700" rIns="91425" bIns="45700" anchor="t" anchorCtr="0">
            <a:noAutofit/>
          </a:bodyPr>
          <a:lstStyle/>
          <a:p>
            <a:pPr marL="0" marR="0" lvl="0" indent="0" algn="ctr" rtl="0">
              <a:lnSpc>
                <a:spcPct val="92000"/>
              </a:lnSpc>
              <a:spcBef>
                <a:spcPts val="0"/>
              </a:spcBef>
              <a:spcAft>
                <a:spcPts val="0"/>
              </a:spcAft>
              <a:buClr>
                <a:schemeClr val="dk2"/>
              </a:buClr>
              <a:buSzPts val="1954"/>
              <a:buFont typeface="Source Sans Pro"/>
              <a:buNone/>
            </a:pPr>
            <a:r>
              <a:rPr lang="en-US" sz="1954" b="0" i="0" u="none" strike="noStrike" cap="none" dirty="0">
                <a:solidFill>
                  <a:schemeClr val="dk2"/>
                </a:solidFill>
                <a:latin typeface="Times New Roman"/>
                <a:ea typeface="Times New Roman"/>
                <a:cs typeface="Times New Roman"/>
                <a:sym typeface="Times New Roman"/>
              </a:rPr>
              <a:t>Group 3</a:t>
            </a:r>
            <a:endParaRPr dirty="0"/>
          </a:p>
          <a:p>
            <a:pPr marL="0" marR="0" lvl="0" indent="0" algn="ctr" rtl="0">
              <a:lnSpc>
                <a:spcPct val="92000"/>
              </a:lnSpc>
              <a:spcBef>
                <a:spcPts val="0"/>
              </a:spcBef>
              <a:spcAft>
                <a:spcPts val="0"/>
              </a:spcAft>
              <a:buClr>
                <a:schemeClr val="dk2"/>
              </a:buClr>
              <a:buSzPts val="1954"/>
              <a:buFont typeface="Source Sans Pro"/>
              <a:buNone/>
            </a:pPr>
            <a:br>
              <a:rPr lang="en-US" sz="1954" b="0" i="0" u="none" strike="noStrike" cap="none" dirty="0">
                <a:solidFill>
                  <a:schemeClr val="dk2"/>
                </a:solidFill>
                <a:latin typeface="Times New Roman"/>
                <a:ea typeface="Times New Roman"/>
                <a:cs typeface="Times New Roman"/>
                <a:sym typeface="Times New Roman"/>
              </a:rPr>
            </a:br>
            <a:r>
              <a:rPr lang="en-US" sz="1785" b="0" i="0" u="none" strike="noStrike" cap="none" dirty="0">
                <a:solidFill>
                  <a:schemeClr val="dk2"/>
                </a:solidFill>
                <a:latin typeface="Times New Roman"/>
                <a:ea typeface="Times New Roman"/>
                <a:cs typeface="Times New Roman"/>
                <a:sym typeface="Times New Roman"/>
              </a:rPr>
              <a:t>Aslanbek Xembayev</a:t>
            </a:r>
            <a:endParaRPr sz="1785" b="0" i="0" u="none" strike="noStrike" cap="none" dirty="0">
              <a:solidFill>
                <a:schemeClr val="dk2"/>
              </a:solidFill>
              <a:latin typeface="Times New Roman"/>
              <a:ea typeface="Times New Roman"/>
              <a:cs typeface="Times New Roman"/>
              <a:sym typeface="Times New Roman"/>
            </a:endParaRPr>
          </a:p>
          <a:p>
            <a:pPr marL="0" marR="0" lvl="0" indent="0" algn="ctr" rtl="0">
              <a:lnSpc>
                <a:spcPct val="92000"/>
              </a:lnSpc>
              <a:spcBef>
                <a:spcPts val="0"/>
              </a:spcBef>
              <a:spcAft>
                <a:spcPts val="0"/>
              </a:spcAft>
              <a:buClr>
                <a:schemeClr val="dk2"/>
              </a:buClr>
              <a:buSzPts val="1785"/>
              <a:buFont typeface="Source Sans Pro"/>
              <a:buNone/>
            </a:pPr>
            <a:r>
              <a:rPr lang="en-US" sz="1785" b="0" i="0" u="none" strike="noStrike" cap="none" dirty="0">
                <a:solidFill>
                  <a:schemeClr val="dk2"/>
                </a:solidFill>
                <a:latin typeface="Times New Roman"/>
                <a:ea typeface="Times New Roman"/>
                <a:cs typeface="Times New Roman"/>
                <a:sym typeface="Times New Roman"/>
              </a:rPr>
              <a:t>Rahul Iyer</a:t>
            </a:r>
            <a:endParaRPr sz="1785" b="0" i="0" u="none" strike="noStrike" cap="none" dirty="0">
              <a:solidFill>
                <a:schemeClr val="dk2"/>
              </a:solidFill>
              <a:latin typeface="Times New Roman"/>
              <a:ea typeface="Times New Roman"/>
              <a:cs typeface="Times New Roman"/>
              <a:sym typeface="Times New Roman"/>
            </a:endParaRPr>
          </a:p>
          <a:p>
            <a:pPr marL="0" marR="0" lvl="0" indent="0" algn="ctr" rtl="0">
              <a:lnSpc>
                <a:spcPct val="92000"/>
              </a:lnSpc>
              <a:spcBef>
                <a:spcPts val="0"/>
              </a:spcBef>
              <a:spcAft>
                <a:spcPts val="0"/>
              </a:spcAft>
              <a:buClr>
                <a:schemeClr val="dk2"/>
              </a:buClr>
              <a:buSzPts val="1785"/>
              <a:buFont typeface="Source Sans Pro"/>
              <a:buNone/>
            </a:pPr>
            <a:r>
              <a:rPr lang="en-US" sz="1785" b="0" i="0" u="none" strike="noStrike" cap="none" dirty="0">
                <a:solidFill>
                  <a:schemeClr val="dk2"/>
                </a:solidFill>
                <a:latin typeface="Times New Roman"/>
                <a:ea typeface="Times New Roman"/>
                <a:cs typeface="Times New Roman"/>
                <a:sym typeface="Times New Roman"/>
              </a:rPr>
              <a:t>Erh-Hsiang Huang</a:t>
            </a:r>
            <a:endParaRPr dirty="0"/>
          </a:p>
          <a:p>
            <a:pPr marL="0" marR="0" lvl="0" indent="0" algn="ctr" rtl="0">
              <a:lnSpc>
                <a:spcPct val="92000"/>
              </a:lnSpc>
              <a:spcBef>
                <a:spcPts val="0"/>
              </a:spcBef>
              <a:spcAft>
                <a:spcPts val="0"/>
              </a:spcAft>
              <a:buClr>
                <a:schemeClr val="dk2"/>
              </a:buClr>
              <a:buSzPts val="1785"/>
              <a:buFont typeface="Source Sans Pro"/>
              <a:buNone/>
            </a:pPr>
            <a:r>
              <a:rPr lang="en-US" sz="1785" b="0" i="0" u="none" strike="noStrike" cap="none" dirty="0">
                <a:solidFill>
                  <a:schemeClr val="dk2"/>
                </a:solidFill>
                <a:latin typeface="Times New Roman"/>
                <a:ea typeface="Times New Roman"/>
                <a:cs typeface="Times New Roman"/>
                <a:sym typeface="Times New Roman"/>
              </a:rPr>
              <a:t>Qian Liang </a:t>
            </a:r>
            <a:endParaRPr dirty="0"/>
          </a:p>
          <a:p>
            <a:pPr marL="0" marR="0" lvl="0" indent="0" algn="ctr" rtl="0">
              <a:lnSpc>
                <a:spcPct val="92000"/>
              </a:lnSpc>
              <a:spcBef>
                <a:spcPts val="0"/>
              </a:spcBef>
              <a:spcAft>
                <a:spcPts val="0"/>
              </a:spcAft>
              <a:buClr>
                <a:schemeClr val="dk2"/>
              </a:buClr>
              <a:buSzPts val="1785"/>
              <a:buFont typeface="Source Sans Pro"/>
              <a:buNone/>
            </a:pPr>
            <a:r>
              <a:rPr lang="en-US" sz="1785" b="0" i="0" u="none" strike="noStrike" cap="none" dirty="0">
                <a:solidFill>
                  <a:schemeClr val="dk2"/>
                </a:solidFill>
                <a:latin typeface="Times New Roman"/>
                <a:ea typeface="Times New Roman"/>
                <a:cs typeface="Times New Roman"/>
                <a:sym typeface="Times New Roman"/>
              </a:rPr>
              <a:t>Zichao Zhou</a:t>
            </a:r>
            <a:endParaRPr dirty="0"/>
          </a:p>
          <a:p>
            <a:pPr marL="0" marR="0" lvl="0" indent="0" algn="ctr" rtl="0">
              <a:lnSpc>
                <a:spcPct val="92000"/>
              </a:lnSpc>
              <a:spcBef>
                <a:spcPts val="0"/>
              </a:spcBef>
              <a:spcAft>
                <a:spcPts val="0"/>
              </a:spcAft>
              <a:buClr>
                <a:schemeClr val="dk2"/>
              </a:buClr>
              <a:buSzPts val="1954"/>
              <a:buFont typeface="Source Sans Pro"/>
              <a:buNone/>
            </a:pPr>
            <a:br>
              <a:rPr lang="en-US" sz="1954" b="0" i="0" u="none" strike="noStrike" cap="none" dirty="0">
                <a:solidFill>
                  <a:schemeClr val="dk2"/>
                </a:solidFill>
                <a:latin typeface="Source Sans Pro"/>
                <a:ea typeface="Source Sans Pro"/>
                <a:cs typeface="Source Sans Pro"/>
                <a:sym typeface="Source Sans Pro"/>
              </a:rPr>
            </a:br>
            <a:endParaRPr sz="1954"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790"/>
              <a:buFont typeface="Times New Roman"/>
              <a:buNone/>
            </a:pPr>
            <a:r>
              <a:rPr lang="en-US" sz="2790" b="1" i="0" u="none" strike="noStrike" cap="none" dirty="0">
                <a:solidFill>
                  <a:schemeClr val="dk2"/>
                </a:solidFill>
                <a:latin typeface="Times New Roman"/>
                <a:ea typeface="Times New Roman"/>
                <a:cs typeface="Times New Roman"/>
                <a:sym typeface="Times New Roman"/>
              </a:rPr>
              <a:t>References</a:t>
            </a:r>
            <a:br>
              <a:rPr lang="en-US" sz="3959" b="0" i="0" u="none" strike="noStrike" cap="none" dirty="0">
                <a:solidFill>
                  <a:schemeClr val="dk2"/>
                </a:solidFill>
                <a:latin typeface="Source Sans Pro"/>
                <a:ea typeface="Source Sans Pro"/>
                <a:cs typeface="Source Sans Pro"/>
                <a:sym typeface="Source Sans Pro"/>
              </a:rPr>
            </a:br>
            <a:br>
              <a:rPr lang="en-US" sz="3959" b="0" i="0" u="none" strike="noStrike" cap="none" dirty="0">
                <a:solidFill>
                  <a:schemeClr val="dk2"/>
                </a:solidFill>
                <a:latin typeface="Source Sans Pro"/>
                <a:ea typeface="Source Sans Pro"/>
                <a:cs typeface="Source Sans Pro"/>
                <a:sym typeface="Source Sans Pro"/>
              </a:rPr>
            </a:br>
            <a:endParaRPr sz="3959" b="0" i="0" u="none" strike="noStrike" cap="none" dirty="0">
              <a:solidFill>
                <a:schemeClr val="dk2"/>
              </a:solidFill>
              <a:latin typeface="Source Sans Pro"/>
              <a:ea typeface="Source Sans Pro"/>
              <a:cs typeface="Source Sans Pro"/>
              <a:sym typeface="Source Sans Pro"/>
            </a:endParaRPr>
          </a:p>
        </p:txBody>
      </p:sp>
      <p:sp>
        <p:nvSpPr>
          <p:cNvPr id="160" name="Shape 160"/>
          <p:cNvSpPr txBox="1">
            <a:spLocks noGrp="1"/>
          </p:cNvSpPr>
          <p:nvPr>
            <p:ph type="body" idx="1"/>
          </p:nvPr>
        </p:nvSpPr>
        <p:spPr>
          <a:xfrm>
            <a:off x="1371600" y="1520725"/>
            <a:ext cx="9601200" cy="35814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1800"/>
              <a:buFont typeface="Source Sans Pro"/>
              <a:buChar char="■"/>
            </a:pPr>
            <a:r>
              <a:rPr lang="en-US" sz="1800" b="0" i="0" u="none" strike="noStrike" cap="none" dirty="0">
                <a:solidFill>
                  <a:schemeClr val="dk2"/>
                </a:solidFill>
                <a:latin typeface="Times New Roman"/>
                <a:ea typeface="Times New Roman"/>
                <a:cs typeface="Times New Roman"/>
                <a:sym typeface="Times New Roman"/>
              </a:rPr>
              <a:t>Howard, J. (2017). Kids under 9 spend more than 2 hours a day on screens, report shows. Retrieved from: </a:t>
            </a:r>
            <a:r>
              <a:rPr lang="en-US" sz="1800" b="0" i="0" u="sng" strike="noStrike" cap="none" dirty="0">
                <a:solidFill>
                  <a:schemeClr val="hlink"/>
                </a:solidFill>
                <a:latin typeface="Times New Roman"/>
                <a:ea typeface="Times New Roman"/>
                <a:cs typeface="Times New Roman"/>
                <a:sym typeface="Times New Roman"/>
                <a:hlinkClick r:id="rId3"/>
              </a:rPr>
              <a:t>https://www.cnn.com/2017/10/19/health/children-smartphone-tablet-use-report/index.html</a:t>
            </a:r>
            <a:endParaRPr sz="1800" b="0" i="0" u="none" strike="noStrike" cap="none" dirty="0">
              <a:solidFill>
                <a:schemeClr val="dk2"/>
              </a:solidFill>
              <a:latin typeface="Times New Roman"/>
              <a:ea typeface="Times New Roman"/>
              <a:cs typeface="Times New Roman"/>
              <a:sym typeface="Times New Roman"/>
            </a:endParaRPr>
          </a:p>
          <a:p>
            <a:pPr marL="384048" marR="0" lvl="0" indent="-384048" algn="l" rtl="0">
              <a:lnSpc>
                <a:spcPct val="94000"/>
              </a:lnSpc>
              <a:spcBef>
                <a:spcPts val="1200"/>
              </a:spcBef>
              <a:spcAft>
                <a:spcPts val="0"/>
              </a:spcAft>
              <a:buClr>
                <a:schemeClr val="dk2"/>
              </a:buClr>
              <a:buSzPts val="1800"/>
              <a:buFont typeface="Source Sans Pro"/>
              <a:buChar char="■"/>
            </a:pPr>
            <a:r>
              <a:rPr lang="en-US" sz="1800" b="0" i="0" u="none" strike="noStrike" cap="none" dirty="0">
                <a:solidFill>
                  <a:schemeClr val="dk2"/>
                </a:solidFill>
                <a:latin typeface="Times New Roman"/>
                <a:ea typeface="Times New Roman"/>
                <a:cs typeface="Times New Roman"/>
                <a:sym typeface="Times New Roman"/>
              </a:rPr>
              <a:t>Camp Caribou. (n.d.). Unforgettable summers since 1922. Retrieved from: </a:t>
            </a:r>
            <a:r>
              <a:rPr lang="en-US" sz="1800" b="0" i="0" u="sng" strike="noStrike" cap="none" dirty="0">
                <a:solidFill>
                  <a:schemeClr val="hlink"/>
                </a:solidFill>
                <a:latin typeface="Times New Roman"/>
                <a:ea typeface="Times New Roman"/>
                <a:cs typeface="Times New Roman"/>
                <a:sym typeface="Times New Roman"/>
                <a:hlinkClick r:id="rId4"/>
              </a:rPr>
              <a:t>http://www.campcaribou.com</a:t>
            </a:r>
            <a:endParaRPr sz="1800" b="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371600" y="433875"/>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800" b="1" i="0" u="none" strike="noStrike" cap="none" dirty="0">
                <a:solidFill>
                  <a:schemeClr val="dk2"/>
                </a:solidFill>
                <a:latin typeface="Times New Roman"/>
                <a:ea typeface="Times New Roman"/>
                <a:cs typeface="Times New Roman"/>
                <a:sym typeface="Times New Roman"/>
              </a:rPr>
              <a:t>Overview</a:t>
            </a:r>
            <a:endParaRPr dirty="0"/>
          </a:p>
        </p:txBody>
      </p:sp>
      <p:sp>
        <p:nvSpPr>
          <p:cNvPr id="105" name="Shape 105"/>
          <p:cNvSpPr txBox="1">
            <a:spLocks noGrp="1"/>
          </p:cNvSpPr>
          <p:nvPr>
            <p:ph type="body" idx="1"/>
          </p:nvPr>
        </p:nvSpPr>
        <p:spPr>
          <a:xfrm>
            <a:off x="1371600" y="1120125"/>
            <a:ext cx="9601200" cy="56679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1600" b="1" dirty="0">
                <a:latin typeface="Times New Roman"/>
                <a:ea typeface="Times New Roman"/>
                <a:cs typeface="Times New Roman"/>
                <a:sym typeface="Times New Roman"/>
              </a:rPr>
              <a:t>Build camper’s social skills through on-camp and outdoor activities</a:t>
            </a:r>
            <a:r>
              <a:rPr lang="en-US"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384048" marR="0" lvl="0" indent="-397573" algn="l" rtl="0">
              <a:lnSpc>
                <a:spcPct val="115000"/>
              </a:lnSpc>
              <a:spcBef>
                <a:spcPts val="0"/>
              </a:spcBef>
              <a:spcAft>
                <a:spcPts val="0"/>
              </a:spcAft>
              <a:buClr>
                <a:schemeClr val="dk2"/>
              </a:buClr>
              <a:buSzPts val="1600"/>
              <a:buFont typeface="Times New Roman"/>
              <a:buChar char="■"/>
            </a:pPr>
            <a:r>
              <a:rPr lang="en-US" sz="1600" dirty="0">
                <a:latin typeface="Times New Roman"/>
                <a:ea typeface="Times New Roman"/>
                <a:cs typeface="Times New Roman"/>
                <a:sym typeface="Times New Roman"/>
              </a:rPr>
              <a:t>Activities include:</a:t>
            </a:r>
            <a:endParaRPr sz="1600" dirty="0">
              <a:latin typeface="Times New Roman"/>
              <a:ea typeface="Times New Roman"/>
              <a:cs typeface="Times New Roman"/>
              <a:sym typeface="Times New Roman"/>
            </a:endParaRPr>
          </a:p>
          <a:p>
            <a:pPr marL="914400" marR="0" lvl="0" indent="-330200" algn="l" rtl="0">
              <a:lnSpc>
                <a:spcPct val="150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Hiking</a:t>
            </a:r>
            <a:endParaRPr sz="1600" dirty="0">
              <a:latin typeface="Times New Roman"/>
              <a:ea typeface="Times New Roman"/>
              <a:cs typeface="Times New Roman"/>
              <a:sym typeface="Times New Roman"/>
            </a:endParaRPr>
          </a:p>
          <a:p>
            <a:pPr marL="914400" marR="0" lvl="0" indent="-330200" algn="l" rtl="0">
              <a:lnSpc>
                <a:spcPct val="150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Fishing</a:t>
            </a:r>
            <a:endParaRPr sz="1600" dirty="0">
              <a:latin typeface="Times New Roman"/>
              <a:ea typeface="Times New Roman"/>
              <a:cs typeface="Times New Roman"/>
              <a:sym typeface="Times New Roman"/>
            </a:endParaRPr>
          </a:p>
          <a:p>
            <a:pPr marL="914400" marR="0" lvl="0" indent="-330200" algn="l" rtl="0">
              <a:lnSpc>
                <a:spcPct val="150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Camp-fire</a:t>
            </a:r>
            <a:endParaRPr sz="1600" dirty="0">
              <a:latin typeface="Times New Roman"/>
              <a:ea typeface="Times New Roman"/>
              <a:cs typeface="Times New Roman"/>
              <a:sym typeface="Times New Roman"/>
            </a:endParaRPr>
          </a:p>
          <a:p>
            <a:pPr marL="914400" marR="0" lvl="0" indent="-330200" algn="l" rtl="0">
              <a:lnSpc>
                <a:spcPct val="150000"/>
              </a:lnSpc>
              <a:spcBef>
                <a:spcPts val="0"/>
              </a:spcBef>
              <a:spcAft>
                <a:spcPts val="0"/>
              </a:spcAft>
              <a:buSzPts val="1600"/>
              <a:buFont typeface="Times New Roman"/>
              <a:buAutoNum type="arabicPeriod"/>
            </a:pPr>
            <a:r>
              <a:rPr lang="en-US" sz="1600" dirty="0">
                <a:latin typeface="Times New Roman"/>
                <a:ea typeface="Times New Roman"/>
                <a:cs typeface="Times New Roman"/>
                <a:sym typeface="Times New Roman"/>
              </a:rPr>
              <a:t>Exploration of Maine’s forest</a:t>
            </a:r>
            <a:endParaRPr sz="1600" dirty="0">
              <a:latin typeface="Times New Roman"/>
              <a:ea typeface="Times New Roman"/>
              <a:cs typeface="Times New Roman"/>
              <a:sym typeface="Times New Roman"/>
            </a:endParaRPr>
          </a:p>
          <a:p>
            <a:pPr marL="384048" marR="0" lvl="0" indent="-368173" algn="l" rtl="0">
              <a:lnSpc>
                <a:spcPct val="115000"/>
              </a:lnSpc>
              <a:spcBef>
                <a:spcPts val="1200"/>
              </a:spcBef>
              <a:spcAft>
                <a:spcPts val="0"/>
              </a:spcAft>
              <a:buClr>
                <a:schemeClr val="dk2"/>
              </a:buClr>
              <a:buSzPts val="1600"/>
              <a:buFont typeface="Source Sans Pro"/>
              <a:buChar char="■"/>
            </a:pPr>
            <a:r>
              <a:rPr lang="en-US" sz="1600" b="1" i="0" u="none" strike="noStrike" cap="none" dirty="0">
                <a:solidFill>
                  <a:schemeClr val="dk2"/>
                </a:solidFill>
                <a:latin typeface="Times New Roman"/>
                <a:ea typeface="Times New Roman"/>
                <a:cs typeface="Times New Roman"/>
                <a:sym typeface="Times New Roman"/>
              </a:rPr>
              <a:t>Project Budget </a:t>
            </a:r>
            <a:r>
              <a:rPr lang="en-US" sz="1600" i="0" u="none" strike="noStrike" cap="none" dirty="0">
                <a:solidFill>
                  <a:schemeClr val="dk2"/>
                </a:solidFill>
                <a:latin typeface="Times New Roman"/>
                <a:ea typeface="Times New Roman"/>
                <a:cs typeface="Times New Roman"/>
                <a:sym typeface="Times New Roman"/>
              </a:rPr>
              <a:t>- $499,100</a:t>
            </a:r>
            <a:endParaRPr sz="1600" dirty="0">
              <a:latin typeface="Times New Roman"/>
              <a:ea typeface="Times New Roman"/>
              <a:cs typeface="Times New Roman"/>
              <a:sym typeface="Times New Roman"/>
            </a:endParaRPr>
          </a:p>
          <a:p>
            <a:pPr marL="384048" marR="0" lvl="0" indent="-368173" algn="l" rtl="0">
              <a:lnSpc>
                <a:spcPct val="115000"/>
              </a:lnSpc>
              <a:spcBef>
                <a:spcPts val="1200"/>
              </a:spcBef>
              <a:spcAft>
                <a:spcPts val="0"/>
              </a:spcAft>
              <a:buClr>
                <a:schemeClr val="dk2"/>
              </a:buClr>
              <a:buSzPts val="1600"/>
              <a:buFont typeface="Source Sans Pro"/>
              <a:buChar char="■"/>
            </a:pPr>
            <a:r>
              <a:rPr lang="en-US" sz="1600" b="1" i="0" u="none" strike="noStrike" cap="none" dirty="0">
                <a:solidFill>
                  <a:schemeClr val="dk2"/>
                </a:solidFill>
                <a:latin typeface="Times New Roman"/>
                <a:ea typeface="Times New Roman"/>
                <a:cs typeface="Times New Roman"/>
                <a:sym typeface="Times New Roman"/>
              </a:rPr>
              <a:t>Number of campers </a:t>
            </a:r>
            <a:r>
              <a:rPr lang="en-US" sz="1600" i="0" u="none" strike="noStrike" cap="none" dirty="0">
                <a:solidFill>
                  <a:schemeClr val="dk2"/>
                </a:solidFill>
                <a:latin typeface="Times New Roman"/>
                <a:ea typeface="Times New Roman"/>
                <a:cs typeface="Times New Roman"/>
                <a:sym typeface="Times New Roman"/>
              </a:rPr>
              <a:t>- 300 (estimated)</a:t>
            </a:r>
            <a:endParaRPr sz="1600" dirty="0">
              <a:latin typeface="Times New Roman"/>
              <a:ea typeface="Times New Roman"/>
              <a:cs typeface="Times New Roman"/>
              <a:sym typeface="Times New Roman"/>
            </a:endParaRPr>
          </a:p>
          <a:p>
            <a:pPr marL="384048" marR="0" lvl="0" indent="-368173" algn="l" rtl="0">
              <a:lnSpc>
                <a:spcPct val="115000"/>
              </a:lnSpc>
              <a:spcBef>
                <a:spcPts val="1200"/>
              </a:spcBef>
              <a:spcAft>
                <a:spcPts val="0"/>
              </a:spcAft>
              <a:buClr>
                <a:schemeClr val="dk2"/>
              </a:buClr>
              <a:buSzPts val="1600"/>
              <a:buFont typeface="Source Sans Pro"/>
              <a:buChar char="■"/>
            </a:pPr>
            <a:r>
              <a:rPr lang="en-US" sz="1600" b="1" i="0" u="none" strike="noStrike" cap="none" dirty="0">
                <a:solidFill>
                  <a:schemeClr val="dk2"/>
                </a:solidFill>
                <a:latin typeface="Times New Roman"/>
                <a:ea typeface="Times New Roman"/>
                <a:cs typeface="Times New Roman"/>
                <a:sym typeface="Times New Roman"/>
              </a:rPr>
              <a:t>Project Schedule </a:t>
            </a:r>
            <a:r>
              <a:rPr lang="en-US" sz="1600" i="0" u="none" strike="noStrike" cap="none" dirty="0">
                <a:solidFill>
                  <a:schemeClr val="dk2"/>
                </a:solidFill>
                <a:latin typeface="Times New Roman"/>
                <a:ea typeface="Times New Roman"/>
                <a:cs typeface="Times New Roman"/>
                <a:sym typeface="Times New Roman"/>
              </a:rPr>
              <a:t>- 12 Weeks </a:t>
            </a:r>
            <a:endParaRPr sz="1600" dirty="0">
              <a:latin typeface="Times New Roman"/>
              <a:ea typeface="Times New Roman"/>
              <a:cs typeface="Times New Roman"/>
              <a:sym typeface="Times New Roman"/>
            </a:endParaRPr>
          </a:p>
          <a:p>
            <a:pPr marL="987552" marR="0" lvl="1" indent="-453072" algn="l" rtl="0">
              <a:lnSpc>
                <a:spcPct val="115000"/>
              </a:lnSpc>
              <a:spcBef>
                <a:spcPts val="700"/>
              </a:spcBef>
              <a:spcAft>
                <a:spcPts val="0"/>
              </a:spcAft>
              <a:buClr>
                <a:schemeClr val="dk2"/>
              </a:buClr>
              <a:buSzPts val="1600"/>
              <a:buFont typeface="Times New Roman"/>
              <a:buAutoNum type="arabicPeriod"/>
            </a:pPr>
            <a:r>
              <a:rPr lang="en-US" sz="1600" i="0" u="none" strike="noStrike" cap="none" dirty="0">
                <a:solidFill>
                  <a:schemeClr val="dk2"/>
                </a:solidFill>
                <a:latin typeface="Times New Roman"/>
                <a:ea typeface="Times New Roman"/>
                <a:cs typeface="Times New Roman"/>
                <a:sym typeface="Times New Roman"/>
              </a:rPr>
              <a:t>Initiation-1 week</a:t>
            </a:r>
            <a:endParaRPr sz="1600" dirty="0">
              <a:latin typeface="Times New Roman"/>
              <a:ea typeface="Times New Roman"/>
              <a:cs typeface="Times New Roman"/>
              <a:sym typeface="Times New Roman"/>
            </a:endParaRPr>
          </a:p>
          <a:p>
            <a:pPr marL="987552" marR="0" lvl="1" indent="-453072" algn="l" rtl="0">
              <a:lnSpc>
                <a:spcPct val="115000"/>
              </a:lnSpc>
              <a:spcBef>
                <a:spcPts val="700"/>
              </a:spcBef>
              <a:spcAft>
                <a:spcPts val="0"/>
              </a:spcAft>
              <a:buClr>
                <a:schemeClr val="dk2"/>
              </a:buClr>
              <a:buSzPts val="1600"/>
              <a:buFont typeface="Times New Roman"/>
              <a:buAutoNum type="arabicPeriod"/>
            </a:pPr>
            <a:r>
              <a:rPr lang="en-US" sz="1600" i="0" u="none" strike="noStrike" cap="none" dirty="0">
                <a:solidFill>
                  <a:schemeClr val="dk2"/>
                </a:solidFill>
                <a:latin typeface="Times New Roman"/>
                <a:ea typeface="Times New Roman"/>
                <a:cs typeface="Times New Roman"/>
                <a:sym typeface="Times New Roman"/>
              </a:rPr>
              <a:t>Planning-5 weeks</a:t>
            </a:r>
            <a:endParaRPr sz="1600" dirty="0">
              <a:latin typeface="Times New Roman"/>
              <a:ea typeface="Times New Roman"/>
              <a:cs typeface="Times New Roman"/>
              <a:sym typeface="Times New Roman"/>
            </a:endParaRPr>
          </a:p>
          <a:p>
            <a:pPr marL="987552" marR="0" lvl="1" indent="-453072" algn="l" rtl="0">
              <a:lnSpc>
                <a:spcPct val="115000"/>
              </a:lnSpc>
              <a:spcBef>
                <a:spcPts val="700"/>
              </a:spcBef>
              <a:spcAft>
                <a:spcPts val="0"/>
              </a:spcAft>
              <a:buClr>
                <a:schemeClr val="dk2"/>
              </a:buClr>
              <a:buSzPts val="1600"/>
              <a:buFont typeface="Times New Roman"/>
              <a:buAutoNum type="arabicPeriod"/>
            </a:pPr>
            <a:r>
              <a:rPr lang="en-US" sz="1600" i="0" u="none" strike="noStrike" cap="none" dirty="0">
                <a:solidFill>
                  <a:schemeClr val="dk2"/>
                </a:solidFill>
                <a:latin typeface="Times New Roman"/>
                <a:ea typeface="Times New Roman"/>
                <a:cs typeface="Times New Roman"/>
                <a:sym typeface="Times New Roman"/>
              </a:rPr>
              <a:t>Execution-4 weeks</a:t>
            </a:r>
            <a:endParaRPr sz="1600" dirty="0">
              <a:latin typeface="Times New Roman"/>
              <a:ea typeface="Times New Roman"/>
              <a:cs typeface="Times New Roman"/>
              <a:sym typeface="Times New Roman"/>
            </a:endParaRPr>
          </a:p>
          <a:p>
            <a:pPr marL="987552" marR="0" lvl="1" indent="-453072" algn="l" rtl="0">
              <a:lnSpc>
                <a:spcPct val="115000"/>
              </a:lnSpc>
              <a:spcBef>
                <a:spcPts val="700"/>
              </a:spcBef>
              <a:spcAft>
                <a:spcPts val="0"/>
              </a:spcAft>
              <a:buClr>
                <a:schemeClr val="dk2"/>
              </a:buClr>
              <a:buSzPts val="1600"/>
              <a:buFont typeface="Times New Roman"/>
              <a:buAutoNum type="arabicPeriod"/>
            </a:pPr>
            <a:r>
              <a:rPr lang="en-US" sz="1600" i="0" u="none" strike="noStrike" cap="none" dirty="0">
                <a:solidFill>
                  <a:schemeClr val="dk2"/>
                </a:solidFill>
                <a:latin typeface="Times New Roman"/>
                <a:ea typeface="Times New Roman"/>
                <a:cs typeface="Times New Roman"/>
                <a:sym typeface="Times New Roman"/>
              </a:rPr>
              <a:t>Closure-1 week</a:t>
            </a:r>
            <a:endParaRPr sz="1600" dirty="0">
              <a:latin typeface="Times New Roman"/>
              <a:ea typeface="Times New Roman"/>
              <a:cs typeface="Times New Roman"/>
              <a:sym typeface="Times New Roman"/>
            </a:endParaRPr>
          </a:p>
          <a:p>
            <a:pPr marL="384048" marR="0" lvl="0" indent="-368173" algn="l" rtl="0">
              <a:lnSpc>
                <a:spcPct val="115000"/>
              </a:lnSpc>
              <a:spcBef>
                <a:spcPts val="1200"/>
              </a:spcBef>
              <a:spcAft>
                <a:spcPts val="0"/>
              </a:spcAft>
              <a:buClr>
                <a:schemeClr val="dk2"/>
              </a:buClr>
              <a:buSzPts val="1600"/>
              <a:buFont typeface="Source Sans Pro"/>
              <a:buChar char="■"/>
            </a:pPr>
            <a:r>
              <a:rPr lang="en-US" sz="1600" b="1" i="0" u="none" strike="noStrike" cap="none" dirty="0">
                <a:solidFill>
                  <a:schemeClr val="dk2"/>
                </a:solidFill>
                <a:latin typeface="Times New Roman"/>
                <a:ea typeface="Times New Roman"/>
                <a:cs typeface="Times New Roman"/>
                <a:sym typeface="Times New Roman"/>
              </a:rPr>
              <a:t>Number of Employees </a:t>
            </a:r>
            <a:r>
              <a:rPr lang="en-US" sz="1600" i="0" u="none" strike="noStrike" cap="none" dirty="0">
                <a:solidFill>
                  <a:schemeClr val="dk2"/>
                </a:solidFill>
                <a:latin typeface="Times New Roman"/>
                <a:ea typeface="Times New Roman"/>
                <a:cs typeface="Times New Roman"/>
                <a:sym typeface="Times New Roman"/>
              </a:rPr>
              <a:t>- 25 members, including 5 security staff and 5 doctors.</a:t>
            </a:r>
            <a:endParaRPr sz="16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71600" y="696817"/>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800" b="1" i="0" u="none" strike="noStrike" cap="none" dirty="0">
                <a:solidFill>
                  <a:schemeClr val="dk2"/>
                </a:solidFill>
                <a:latin typeface="Times New Roman"/>
                <a:ea typeface="Times New Roman"/>
                <a:cs typeface="Times New Roman"/>
                <a:sym typeface="Times New Roman"/>
              </a:rPr>
              <a:t>Key Components</a:t>
            </a:r>
            <a:endParaRPr dirty="0"/>
          </a:p>
        </p:txBody>
      </p:sp>
      <p:sp>
        <p:nvSpPr>
          <p:cNvPr id="111" name="Shape 111"/>
          <p:cNvSpPr txBox="1">
            <a:spLocks noGrp="1"/>
          </p:cNvSpPr>
          <p:nvPr>
            <p:ph type="body" idx="1"/>
          </p:nvPr>
        </p:nvSpPr>
        <p:spPr>
          <a:xfrm>
            <a:off x="1371600" y="1619480"/>
            <a:ext cx="9601200" cy="4715219"/>
          </a:xfrm>
          <a:prstGeom prst="rect">
            <a:avLst/>
          </a:prstGeom>
          <a:noFill/>
          <a:ln>
            <a:noFill/>
          </a:ln>
        </p:spPr>
        <p:txBody>
          <a:bodyPr spcFirstLastPara="1" wrap="square" lIns="91425" tIns="45700" rIns="91425" bIns="45700" anchor="t" anchorCtr="0">
            <a:noAutofit/>
          </a:bodyPr>
          <a:lstStyle/>
          <a:p>
            <a:pPr marL="384048" marR="0" lvl="0" indent="-384048" algn="l" rtl="0">
              <a:lnSpc>
                <a:spcPct val="200000"/>
              </a:lnSpc>
              <a:spcBef>
                <a:spcPts val="0"/>
              </a:spcBef>
              <a:spcAft>
                <a:spcPts val="0"/>
              </a:spcAft>
              <a:buClr>
                <a:schemeClr val="dk2"/>
              </a:buClr>
              <a:buSzPts val="1850"/>
              <a:buFont typeface="Times New Roman"/>
              <a:buChar char="■"/>
            </a:pPr>
            <a:r>
              <a:rPr lang="en-US" sz="1850" i="0" u="none" strike="noStrike" cap="none" dirty="0">
                <a:solidFill>
                  <a:schemeClr val="dk2"/>
                </a:solidFill>
                <a:latin typeface="Times New Roman"/>
                <a:ea typeface="Times New Roman"/>
                <a:cs typeface="Times New Roman"/>
                <a:sym typeface="Times New Roman"/>
              </a:rPr>
              <a:t>Risk Identification: Cause, Condition, Consequence, Category, Risk Owner, Trigger</a:t>
            </a:r>
            <a:endParaRPr dirty="0">
              <a:latin typeface="Times New Roman"/>
              <a:ea typeface="Times New Roman"/>
              <a:cs typeface="Times New Roman"/>
              <a:sym typeface="Times New Roman"/>
            </a:endParaRPr>
          </a:p>
          <a:p>
            <a:pPr marL="384048" marR="0" lvl="0" indent="-384048" algn="l" rtl="0">
              <a:lnSpc>
                <a:spcPct val="200000"/>
              </a:lnSpc>
              <a:spcBef>
                <a:spcPts val="1200"/>
              </a:spcBef>
              <a:spcAft>
                <a:spcPts val="0"/>
              </a:spcAft>
              <a:buClr>
                <a:schemeClr val="dk2"/>
              </a:buClr>
              <a:buSzPts val="1850"/>
              <a:buFont typeface="Times New Roman"/>
              <a:buChar char="■"/>
            </a:pPr>
            <a:r>
              <a:rPr lang="en-US" sz="1850" i="0" u="none" strike="noStrike" cap="none" dirty="0">
                <a:solidFill>
                  <a:schemeClr val="dk2"/>
                </a:solidFill>
                <a:latin typeface="Times New Roman"/>
                <a:ea typeface="Times New Roman"/>
                <a:cs typeface="Times New Roman"/>
                <a:sym typeface="Times New Roman"/>
              </a:rPr>
              <a:t>Risk Analysis: Probability, Impact, EMV Cost &amp; EMV Duration</a:t>
            </a:r>
            <a:endParaRPr dirty="0">
              <a:latin typeface="Times New Roman"/>
              <a:ea typeface="Times New Roman"/>
              <a:cs typeface="Times New Roman"/>
              <a:sym typeface="Times New Roman"/>
            </a:endParaRPr>
          </a:p>
          <a:p>
            <a:pPr marL="384048" marR="0" lvl="0" indent="-384048" algn="l" rtl="0">
              <a:lnSpc>
                <a:spcPct val="200000"/>
              </a:lnSpc>
              <a:spcBef>
                <a:spcPts val="1200"/>
              </a:spcBef>
              <a:spcAft>
                <a:spcPts val="0"/>
              </a:spcAft>
              <a:buClr>
                <a:schemeClr val="dk2"/>
              </a:buClr>
              <a:buSzPts val="1850"/>
              <a:buFont typeface="Times New Roman"/>
              <a:buChar char="■"/>
            </a:pPr>
            <a:r>
              <a:rPr lang="en-US" sz="1850" i="0" u="none" strike="noStrike" cap="none" dirty="0">
                <a:solidFill>
                  <a:schemeClr val="dk2"/>
                </a:solidFill>
                <a:latin typeface="Times New Roman"/>
                <a:ea typeface="Times New Roman"/>
                <a:cs typeface="Times New Roman"/>
                <a:sym typeface="Times New Roman"/>
              </a:rPr>
              <a:t>Risk Evaluation: Classification of risks based on priority, rank</a:t>
            </a:r>
            <a:endParaRPr dirty="0">
              <a:latin typeface="Times New Roman"/>
              <a:ea typeface="Times New Roman"/>
              <a:cs typeface="Times New Roman"/>
              <a:sym typeface="Times New Roman"/>
            </a:endParaRPr>
          </a:p>
          <a:p>
            <a:pPr marL="384048" marR="0" lvl="0" indent="-384048" algn="l" rtl="0">
              <a:lnSpc>
                <a:spcPct val="200000"/>
              </a:lnSpc>
              <a:spcBef>
                <a:spcPts val="1200"/>
              </a:spcBef>
              <a:spcAft>
                <a:spcPts val="0"/>
              </a:spcAft>
              <a:buClr>
                <a:schemeClr val="dk2"/>
              </a:buClr>
              <a:buSzPts val="1850"/>
              <a:buFont typeface="Times New Roman"/>
              <a:buChar char="■"/>
            </a:pPr>
            <a:r>
              <a:rPr lang="en-US" sz="1850" i="0" u="none" strike="noStrike" cap="none" dirty="0">
                <a:solidFill>
                  <a:schemeClr val="dk2"/>
                </a:solidFill>
                <a:latin typeface="Times New Roman"/>
                <a:ea typeface="Times New Roman"/>
                <a:cs typeface="Times New Roman"/>
                <a:sym typeface="Times New Roman"/>
              </a:rPr>
              <a:t>Risk Response: Response Method(Mitigate/Avoid/Transfer/Accept), Details of Response, Integration with project plan, Cost of Response, Secondary risk and its response</a:t>
            </a:r>
            <a:endParaRPr dirty="0">
              <a:latin typeface="Times New Roman"/>
              <a:ea typeface="Times New Roman"/>
              <a:cs typeface="Times New Roman"/>
              <a:sym typeface="Times New Roman"/>
            </a:endParaRPr>
          </a:p>
          <a:p>
            <a:pPr marL="384048" marR="0" lvl="0" indent="-384048" algn="l" rtl="0">
              <a:lnSpc>
                <a:spcPct val="200000"/>
              </a:lnSpc>
              <a:spcBef>
                <a:spcPts val="1200"/>
              </a:spcBef>
              <a:spcAft>
                <a:spcPts val="0"/>
              </a:spcAft>
              <a:buClr>
                <a:schemeClr val="dk2"/>
              </a:buClr>
              <a:buSzPts val="1850"/>
              <a:buFont typeface="Times New Roman"/>
              <a:buChar char="■"/>
            </a:pPr>
            <a:r>
              <a:rPr lang="en-US" sz="1850" i="0" u="none" strike="noStrike" cap="none" dirty="0">
                <a:solidFill>
                  <a:schemeClr val="dk2"/>
                </a:solidFill>
                <a:latin typeface="Times New Roman"/>
                <a:ea typeface="Times New Roman"/>
                <a:cs typeface="Times New Roman"/>
                <a:sym typeface="Times New Roman"/>
              </a:rPr>
              <a:t>Risk Monitoring and Controlling- Review Risk, Current Status of Risk</a:t>
            </a:r>
            <a:endParaRPr dirty="0">
              <a:latin typeface="Times New Roman"/>
              <a:ea typeface="Times New Roman"/>
              <a:cs typeface="Times New Roman"/>
              <a:sym typeface="Times New Roman"/>
            </a:endParaRPr>
          </a:p>
          <a:p>
            <a:pPr marL="384048" marR="0" lvl="0" indent="-266573" algn="l" rtl="0">
              <a:lnSpc>
                <a:spcPct val="94000"/>
              </a:lnSpc>
              <a:spcBef>
                <a:spcPts val="1200"/>
              </a:spcBef>
              <a:spcAft>
                <a:spcPts val="0"/>
              </a:spcAft>
              <a:buClr>
                <a:schemeClr val="dk2"/>
              </a:buClr>
              <a:buSzPts val="1850"/>
              <a:buFont typeface="Source Sans Pro"/>
              <a:buNone/>
            </a:pPr>
            <a:endParaRPr sz="185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371600" y="685763"/>
            <a:ext cx="9601200" cy="9447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400" b="1" i="0" u="none" strike="noStrike" cap="none" dirty="0">
                <a:solidFill>
                  <a:schemeClr val="dk2"/>
                </a:solidFill>
                <a:latin typeface="Times New Roman"/>
                <a:ea typeface="Times New Roman"/>
                <a:cs typeface="Times New Roman"/>
                <a:sym typeface="Times New Roman"/>
              </a:rPr>
              <a:t>Risk Identification </a:t>
            </a:r>
            <a:br>
              <a:rPr lang="en-US" sz="2400" i="0" u="none" strike="noStrike" cap="none" dirty="0">
                <a:solidFill>
                  <a:schemeClr val="dk2"/>
                </a:solidFill>
                <a:latin typeface="Times New Roman"/>
                <a:ea typeface="Times New Roman"/>
                <a:cs typeface="Times New Roman"/>
                <a:sym typeface="Times New Roman"/>
              </a:rPr>
            </a:br>
            <a:br>
              <a:rPr lang="en-US" sz="2400" i="0" u="none" strike="noStrike" cap="none" dirty="0">
                <a:solidFill>
                  <a:schemeClr val="dk2"/>
                </a:solidFill>
                <a:latin typeface="Times New Roman"/>
                <a:ea typeface="Times New Roman"/>
                <a:cs typeface="Times New Roman"/>
                <a:sym typeface="Times New Roman"/>
              </a:rPr>
            </a:br>
            <a:endParaRPr sz="2400" i="0" u="none" strike="noStrike" cap="none" dirty="0">
              <a:solidFill>
                <a:schemeClr val="dk2"/>
              </a:solidFill>
              <a:latin typeface="Times New Roman"/>
              <a:ea typeface="Times New Roman"/>
              <a:cs typeface="Times New Roman"/>
              <a:sym typeface="Times New Roman"/>
            </a:endParaRPr>
          </a:p>
        </p:txBody>
      </p:sp>
      <p:sp>
        <p:nvSpPr>
          <p:cNvPr id="117" name="Shape 117"/>
          <p:cNvSpPr txBox="1">
            <a:spLocks noGrp="1"/>
          </p:cNvSpPr>
          <p:nvPr>
            <p:ph type="body" idx="1"/>
          </p:nvPr>
        </p:nvSpPr>
        <p:spPr>
          <a:xfrm>
            <a:off x="1371600" y="1630458"/>
            <a:ext cx="9601200" cy="45417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1800"/>
              <a:buFont typeface="Times New Roman"/>
              <a:buChar char="■"/>
            </a:pPr>
            <a:r>
              <a:rPr lang="en-US" sz="1800" i="0" u="none" strike="noStrike" cap="none" dirty="0">
                <a:solidFill>
                  <a:schemeClr val="dk2"/>
                </a:solidFill>
                <a:latin typeface="Times New Roman"/>
                <a:ea typeface="Times New Roman"/>
                <a:cs typeface="Times New Roman"/>
                <a:sym typeface="Times New Roman"/>
              </a:rPr>
              <a:t>Approaches: 1. Group </a:t>
            </a:r>
            <a:r>
              <a:rPr lang="en-US" sz="1800" dirty="0">
                <a:latin typeface="Times New Roman"/>
                <a:ea typeface="Times New Roman"/>
                <a:cs typeface="Times New Roman"/>
                <a:sym typeface="Times New Roman"/>
              </a:rPr>
              <a:t>Brainstorming</a:t>
            </a:r>
            <a:endParaRPr sz="1800" dirty="0">
              <a:latin typeface="Times New Roman"/>
              <a:ea typeface="Times New Roman"/>
              <a:cs typeface="Times New Roman"/>
              <a:sym typeface="Times New Roman"/>
            </a:endParaRPr>
          </a:p>
          <a:p>
            <a:pPr marL="914400" marR="0" lvl="0" indent="0" algn="l" rtl="0">
              <a:lnSpc>
                <a:spcPct val="94000"/>
              </a:lnSpc>
              <a:spcBef>
                <a:spcPts val="0"/>
              </a:spcBef>
              <a:spcAft>
                <a:spcPts val="0"/>
              </a:spcAft>
              <a:buNone/>
            </a:pPr>
            <a:r>
              <a:rPr lang="en-US" sz="1800" dirty="0">
                <a:latin typeface="Times New Roman"/>
                <a:ea typeface="Times New Roman"/>
                <a:cs typeface="Times New Roman"/>
                <a:sym typeface="Times New Roman"/>
              </a:rPr>
              <a:t>            2. Development of 5 risks individually and mutually approved by group</a:t>
            </a:r>
            <a:endParaRPr sz="1800" dirty="0">
              <a:latin typeface="Times New Roman"/>
              <a:ea typeface="Times New Roman"/>
              <a:cs typeface="Times New Roman"/>
              <a:sym typeface="Times New Roman"/>
            </a:endParaRPr>
          </a:p>
        </p:txBody>
      </p:sp>
      <p:graphicFrame>
        <p:nvGraphicFramePr>
          <p:cNvPr id="118" name="Shape 118"/>
          <p:cNvGraphicFramePr/>
          <p:nvPr>
            <p:extLst>
              <p:ext uri="{D42A27DB-BD31-4B8C-83A1-F6EECF244321}">
                <p14:modId xmlns:p14="http://schemas.microsoft.com/office/powerpoint/2010/main" val="887212615"/>
              </p:ext>
            </p:extLst>
          </p:nvPr>
        </p:nvGraphicFramePr>
        <p:xfrm>
          <a:off x="2444310" y="2533613"/>
          <a:ext cx="8376075" cy="4000500"/>
        </p:xfrm>
        <a:graphic>
          <a:graphicData uri="http://schemas.openxmlformats.org/drawingml/2006/table">
            <a:tbl>
              <a:tblPr>
                <a:noFill/>
                <a:tableStyleId>{50854587-24BD-4D26-A956-ED2965B8023B}</a:tableStyleId>
              </a:tblPr>
              <a:tblGrid>
                <a:gridCol w="4240175">
                  <a:extLst>
                    <a:ext uri="{9D8B030D-6E8A-4147-A177-3AD203B41FA5}">
                      <a16:colId xmlns:a16="http://schemas.microsoft.com/office/drawing/2014/main" val="20000"/>
                    </a:ext>
                  </a:extLst>
                </a:gridCol>
                <a:gridCol w="4135900">
                  <a:extLst>
                    <a:ext uri="{9D8B030D-6E8A-4147-A177-3AD203B41FA5}">
                      <a16:colId xmlns:a16="http://schemas.microsoft.com/office/drawing/2014/main" val="20001"/>
                    </a:ext>
                  </a:extLst>
                </a:gridCol>
              </a:tblGrid>
              <a:tr h="386325">
                <a:tc>
                  <a:txBody>
                    <a:bodyPr/>
                    <a:lstStyle/>
                    <a:p>
                      <a:pPr marL="0" marR="0" lvl="0" indent="0" algn="ctr" rtl="0">
                        <a:spcBef>
                          <a:spcPts val="0"/>
                        </a:spcBef>
                        <a:spcAft>
                          <a:spcPts val="0"/>
                        </a:spcAft>
                        <a:buNone/>
                      </a:pPr>
                      <a:r>
                        <a:rPr lang="en-US" sz="1500" b="1" i="0" u="none" strike="noStrike" cap="none" dirty="0">
                          <a:solidFill>
                            <a:srgbClr val="000000"/>
                          </a:solidFill>
                          <a:latin typeface="Times New Roman"/>
                          <a:ea typeface="Times New Roman"/>
                          <a:cs typeface="Times New Roman"/>
                          <a:sym typeface="Times New Roman"/>
                        </a:rPr>
                        <a:t>STRENGTHS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b="1" i="0" u="none" strike="noStrike" cap="none" dirty="0">
                          <a:solidFill>
                            <a:srgbClr val="000000"/>
                          </a:solidFill>
                          <a:latin typeface="Times New Roman"/>
                          <a:ea typeface="Times New Roman"/>
                          <a:cs typeface="Times New Roman"/>
                          <a:sym typeface="Times New Roman"/>
                        </a:rPr>
                        <a:t>WEAKNESSES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Share more ideas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Weak results if implemented online</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Combine advantageous ideas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Logically inconsistent ideas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80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Test ideas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Focus is more on number of ideas compared to quality of those ideas.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Instant feedback</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i="0" u="none" strike="noStrike" cap="none" dirty="0">
                          <a:solidFill>
                            <a:srgbClr val="000000"/>
                          </a:solidFill>
                          <a:latin typeface="Times New Roman"/>
                          <a:ea typeface="Times New Roman"/>
                          <a:cs typeface="Times New Roman"/>
                          <a:sym typeface="Times New Roman"/>
                        </a:rPr>
                        <a:t>　</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6325">
                <a:tc>
                  <a:txBody>
                    <a:bodyPr/>
                    <a:lstStyle/>
                    <a:p>
                      <a:pPr marL="0" marR="0" lvl="0" indent="0" algn="ctr" rtl="0">
                        <a:spcBef>
                          <a:spcPts val="0"/>
                        </a:spcBef>
                        <a:spcAft>
                          <a:spcPts val="0"/>
                        </a:spcAft>
                        <a:buNone/>
                      </a:pPr>
                      <a:r>
                        <a:rPr lang="en-US" sz="1500" b="1" i="0" u="none" strike="noStrike" cap="none" dirty="0">
                          <a:solidFill>
                            <a:srgbClr val="000000"/>
                          </a:solidFill>
                          <a:latin typeface="Times New Roman"/>
                          <a:ea typeface="Times New Roman"/>
                          <a:cs typeface="Times New Roman"/>
                          <a:sym typeface="Times New Roman"/>
                        </a:rPr>
                        <a:t>OPPORTUNITIES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b="1" i="0" u="none" strike="noStrike" cap="none" dirty="0">
                          <a:solidFill>
                            <a:srgbClr val="000000"/>
                          </a:solidFill>
                          <a:latin typeface="Times New Roman"/>
                          <a:ea typeface="Times New Roman"/>
                          <a:cs typeface="Times New Roman"/>
                          <a:sym typeface="Times New Roman"/>
                        </a:rPr>
                        <a:t>THREATS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Better Communication</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Possibility of vague ideas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Ease in assignment of responsibilities</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Conflicts- due to different opinions</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86325">
                <a:tc>
                  <a:txBody>
                    <a:bodyPr/>
                    <a:lstStyle/>
                    <a:p>
                      <a:pPr marL="0" marR="0" lvl="0" indent="0" algn="l" rtl="0">
                        <a:spcBef>
                          <a:spcPts val="0"/>
                        </a:spcBef>
                        <a:spcAft>
                          <a:spcPts val="0"/>
                        </a:spcAft>
                        <a:buNone/>
                      </a:pPr>
                      <a:r>
                        <a:rPr lang="en-US" sz="1500" dirty="0">
                          <a:latin typeface="Times New Roman"/>
                          <a:ea typeface="Times New Roman"/>
                          <a:cs typeface="Times New Roman"/>
                          <a:sym typeface="Times New Roman"/>
                        </a:rPr>
                        <a:t>Individual perspective</a:t>
                      </a:r>
                      <a:endParaRPr sz="1500" u="none" strike="noStrike" cap="none" dirty="0">
                        <a:latin typeface="Times New Roman"/>
                        <a:ea typeface="Times New Roman"/>
                        <a:cs typeface="Times New Roman"/>
                        <a:sym typeface="Times New Roman"/>
                      </a:endParaRPr>
                    </a:p>
                  </a:txBody>
                  <a:tcPr marL="19050" marR="19050" marT="95250" marB="95250">
                    <a:lnL w="126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500" i="0" u="none" strike="noStrike" cap="none" dirty="0">
                          <a:solidFill>
                            <a:srgbClr val="000000"/>
                          </a:solidFill>
                          <a:latin typeface="Times New Roman"/>
                          <a:ea typeface="Times New Roman"/>
                          <a:cs typeface="Times New Roman"/>
                          <a:sym typeface="Times New Roman"/>
                        </a:rPr>
                        <a:t>　</a:t>
                      </a:r>
                      <a:endParaRPr sz="1500" u="none" strike="noStrike" cap="none" dirty="0">
                        <a:latin typeface="Times New Roman"/>
                        <a:ea typeface="Times New Roman"/>
                        <a:cs typeface="Times New Roman"/>
                        <a:sym typeface="Times New Roman"/>
                      </a:endParaRPr>
                    </a:p>
                  </a:txBody>
                  <a:tcPr marL="19050" marR="19050" marT="95250" marB="95250">
                    <a:lnL w="9525" cap="flat" cmpd="sng">
                      <a:solidFill>
                        <a:srgbClr val="9E9E9E"/>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9" name="Shape 119"/>
          <p:cNvSpPr/>
          <p:nvPr/>
        </p:nvSpPr>
        <p:spPr>
          <a:xfrm>
            <a:off x="2728912" y="2533613"/>
            <a:ext cx="12793800" cy="275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br>
              <a:rPr lang="en-US" sz="2800" b="1" i="0" u="none" strike="noStrike" cap="none" dirty="0">
                <a:solidFill>
                  <a:schemeClr val="dk2"/>
                </a:solidFill>
                <a:latin typeface="Times New Roman"/>
                <a:ea typeface="Times New Roman"/>
                <a:cs typeface="Times New Roman"/>
                <a:sym typeface="Times New Roman"/>
              </a:rPr>
            </a:br>
            <a:r>
              <a:rPr lang="en-US" sz="2800" b="1" i="0" u="none" strike="noStrike" cap="none" dirty="0">
                <a:solidFill>
                  <a:schemeClr val="dk2"/>
                </a:solidFill>
                <a:latin typeface="Times New Roman"/>
                <a:ea typeface="Times New Roman"/>
                <a:cs typeface="Times New Roman"/>
                <a:sym typeface="Times New Roman"/>
              </a:rPr>
              <a:t>Risk Prioritization</a:t>
            </a:r>
            <a:br>
              <a:rPr lang="en-US" sz="2800" b="1" i="0" u="none" strike="noStrike" cap="none" dirty="0">
                <a:solidFill>
                  <a:schemeClr val="dk2"/>
                </a:solidFill>
                <a:latin typeface="Times New Roman"/>
                <a:ea typeface="Times New Roman"/>
                <a:cs typeface="Times New Roman"/>
                <a:sym typeface="Times New Roman"/>
              </a:rPr>
            </a:br>
            <a:endParaRPr sz="2800" b="1" i="0" u="none" strike="noStrike" cap="none" dirty="0">
              <a:solidFill>
                <a:schemeClr val="dk2"/>
              </a:solidFill>
              <a:latin typeface="Times New Roman"/>
              <a:ea typeface="Times New Roman"/>
              <a:cs typeface="Times New Roman"/>
              <a:sym typeface="Times New Roman"/>
            </a:endParaRPr>
          </a:p>
        </p:txBody>
      </p:sp>
      <p:sp>
        <p:nvSpPr>
          <p:cNvPr id="125" name="Shape 125"/>
          <p:cNvSpPr txBox="1">
            <a:spLocks noGrp="1"/>
          </p:cNvSpPr>
          <p:nvPr>
            <p:ph type="body" idx="1"/>
          </p:nvPr>
        </p:nvSpPr>
        <p:spPr>
          <a:xfrm>
            <a:off x="1371600" y="1938969"/>
            <a:ext cx="9601200" cy="4825387"/>
          </a:xfrm>
          <a:prstGeom prst="rect">
            <a:avLst/>
          </a:prstGeom>
          <a:noFill/>
          <a:ln>
            <a:noFill/>
          </a:ln>
        </p:spPr>
        <p:txBody>
          <a:bodyPr spcFirstLastPara="1" wrap="square" lIns="91425" tIns="45700" rIns="91425" bIns="45700" anchor="t" anchorCtr="0">
            <a:noAutofit/>
          </a:bodyPr>
          <a:lstStyle/>
          <a:p>
            <a:pPr marL="0" marR="0" lvl="0" indent="0" algn="l" rtl="0">
              <a:lnSpc>
                <a:spcPct val="84000"/>
              </a:lnSpc>
              <a:spcBef>
                <a:spcPts val="0"/>
              </a:spcBef>
              <a:spcAft>
                <a:spcPts val="0"/>
              </a:spcAft>
              <a:buClr>
                <a:schemeClr val="dk2"/>
              </a:buClr>
              <a:buSzPts val="1700"/>
              <a:buFont typeface="Source Sans Pro"/>
              <a:buNone/>
            </a:pPr>
            <a:r>
              <a:rPr lang="en-US" sz="1900" i="0" u="none" strike="noStrike" cap="none" dirty="0">
                <a:solidFill>
                  <a:schemeClr val="dk2"/>
                </a:solidFill>
                <a:latin typeface="Times New Roman"/>
                <a:ea typeface="Times New Roman"/>
                <a:cs typeface="Times New Roman"/>
                <a:sym typeface="Times New Roman"/>
              </a:rPr>
              <a:t>Risks were prioritized from:</a:t>
            </a:r>
            <a:endParaRPr sz="1900" dirty="0">
              <a:latin typeface="Times New Roman"/>
              <a:ea typeface="Times New Roman"/>
              <a:cs typeface="Times New Roman"/>
              <a:sym typeface="Times New Roman"/>
            </a:endParaRPr>
          </a:p>
          <a:p>
            <a:pPr marL="384048" marR="0" lvl="0" indent="-384048" algn="l" rtl="0">
              <a:lnSpc>
                <a:spcPct val="84000"/>
              </a:lnSpc>
              <a:spcBef>
                <a:spcPts val="1200"/>
              </a:spcBef>
              <a:spcAft>
                <a:spcPts val="0"/>
              </a:spcAft>
              <a:buClr>
                <a:schemeClr val="dk2"/>
              </a:buClr>
              <a:buSzPts val="1700"/>
              <a:buFont typeface="Times New Roman"/>
              <a:buChar char="■"/>
            </a:pPr>
            <a:r>
              <a:rPr lang="en-US" sz="1700" i="0" u="none" strike="noStrike" cap="none" dirty="0">
                <a:solidFill>
                  <a:schemeClr val="dk2"/>
                </a:solidFill>
                <a:latin typeface="Times New Roman"/>
                <a:ea typeface="Times New Roman"/>
                <a:cs typeface="Times New Roman"/>
                <a:sym typeface="Times New Roman"/>
              </a:rPr>
              <a:t>Risk probability (calculated on 5)</a:t>
            </a:r>
            <a:endParaRPr dirty="0">
              <a:latin typeface="Times New Roman"/>
              <a:ea typeface="Times New Roman"/>
              <a:cs typeface="Times New Roman"/>
              <a:sym typeface="Times New Roman"/>
            </a:endParaRPr>
          </a:p>
          <a:p>
            <a:pPr marL="384048" marR="0" lvl="0" indent="-384048" algn="l" rtl="0">
              <a:lnSpc>
                <a:spcPct val="84000"/>
              </a:lnSpc>
              <a:spcBef>
                <a:spcPts val="1200"/>
              </a:spcBef>
              <a:spcAft>
                <a:spcPts val="0"/>
              </a:spcAft>
              <a:buClr>
                <a:schemeClr val="dk2"/>
              </a:buClr>
              <a:buSzPts val="1700"/>
              <a:buFont typeface="Times New Roman"/>
              <a:buChar char="■"/>
            </a:pPr>
            <a:r>
              <a:rPr lang="en-US" sz="1700" i="0" u="none" strike="noStrike" cap="none" dirty="0">
                <a:solidFill>
                  <a:schemeClr val="dk2"/>
                </a:solidFill>
                <a:latin typeface="Times New Roman"/>
                <a:ea typeface="Times New Roman"/>
                <a:cs typeface="Times New Roman"/>
                <a:sym typeface="Times New Roman"/>
              </a:rPr>
              <a:t>Impact of the risk (calculated on 5)</a:t>
            </a:r>
            <a:endParaRPr dirty="0">
              <a:latin typeface="Times New Roman"/>
              <a:ea typeface="Times New Roman"/>
              <a:cs typeface="Times New Roman"/>
              <a:sym typeface="Times New Roman"/>
            </a:endParaRPr>
          </a:p>
          <a:p>
            <a:pPr marL="384048" marR="0" lvl="0" indent="-384048" algn="l" rtl="0">
              <a:lnSpc>
                <a:spcPct val="84000"/>
              </a:lnSpc>
              <a:spcBef>
                <a:spcPts val="1200"/>
              </a:spcBef>
              <a:spcAft>
                <a:spcPts val="0"/>
              </a:spcAft>
              <a:buClr>
                <a:schemeClr val="dk2"/>
              </a:buClr>
              <a:buSzPts val="1700"/>
              <a:buFont typeface="Times New Roman"/>
              <a:buChar char="■"/>
            </a:pPr>
            <a:r>
              <a:rPr lang="en-US" sz="1700" dirty="0">
                <a:latin typeface="Times New Roman"/>
                <a:ea typeface="Times New Roman"/>
                <a:cs typeface="Times New Roman"/>
                <a:sym typeface="Times New Roman"/>
              </a:rPr>
              <a:t>Calculation of Risk Rank</a:t>
            </a:r>
            <a:endParaRPr sz="1700" dirty="0">
              <a:latin typeface="Times New Roman"/>
              <a:ea typeface="Times New Roman"/>
              <a:cs typeface="Times New Roman"/>
              <a:sym typeface="Times New Roman"/>
            </a:endParaRPr>
          </a:p>
          <a:p>
            <a:pPr marL="0" marR="0" lvl="0" indent="0" algn="l" rtl="0">
              <a:lnSpc>
                <a:spcPct val="84000"/>
              </a:lnSpc>
              <a:spcBef>
                <a:spcPts val="1200"/>
              </a:spcBef>
              <a:spcAft>
                <a:spcPts val="0"/>
              </a:spcAft>
              <a:buClr>
                <a:schemeClr val="dk2"/>
              </a:buClr>
              <a:buSzPts val="1700"/>
              <a:buFont typeface="Source Sans Pro"/>
              <a:buNone/>
            </a:pPr>
            <a:r>
              <a:rPr lang="en-US" sz="1900" i="0" u="none" strike="noStrike" cap="none" dirty="0">
                <a:solidFill>
                  <a:schemeClr val="dk2"/>
                </a:solidFill>
                <a:latin typeface="Times New Roman"/>
                <a:ea typeface="Times New Roman"/>
                <a:cs typeface="Times New Roman"/>
                <a:sym typeface="Times New Roman"/>
              </a:rPr>
              <a:t>Justification for the approach:</a:t>
            </a:r>
            <a:endParaRPr sz="1900" dirty="0">
              <a:latin typeface="Times New Roman"/>
              <a:ea typeface="Times New Roman"/>
              <a:cs typeface="Times New Roman"/>
              <a:sym typeface="Times New Roman"/>
            </a:endParaRPr>
          </a:p>
          <a:p>
            <a:pPr marL="384048" marR="0" lvl="0" indent="-384048" algn="l" rtl="0">
              <a:lnSpc>
                <a:spcPct val="110000"/>
              </a:lnSpc>
              <a:spcBef>
                <a:spcPts val="1200"/>
              </a:spcBef>
              <a:spcAft>
                <a:spcPts val="0"/>
              </a:spcAft>
              <a:buClr>
                <a:schemeClr val="dk2"/>
              </a:buClr>
              <a:buSzPts val="1700"/>
              <a:buFont typeface="Times New Roman"/>
              <a:buChar char="■"/>
            </a:pPr>
            <a:r>
              <a:rPr lang="en-US" sz="1700" i="0" u="none" strike="noStrike" cap="none" dirty="0">
                <a:solidFill>
                  <a:schemeClr val="dk2"/>
                </a:solidFill>
                <a:latin typeface="Times New Roman"/>
                <a:ea typeface="Times New Roman"/>
                <a:cs typeface="Times New Roman"/>
                <a:sym typeface="Times New Roman"/>
              </a:rPr>
              <a:t>Easy to comprehend</a:t>
            </a:r>
            <a:endParaRPr dirty="0">
              <a:latin typeface="Times New Roman"/>
              <a:ea typeface="Times New Roman"/>
              <a:cs typeface="Times New Roman"/>
              <a:sym typeface="Times New Roman"/>
            </a:endParaRPr>
          </a:p>
          <a:p>
            <a:pPr marL="384048" marR="0" lvl="0" indent="-384048" algn="l" rtl="0">
              <a:lnSpc>
                <a:spcPct val="110000"/>
              </a:lnSpc>
              <a:spcBef>
                <a:spcPts val="1200"/>
              </a:spcBef>
              <a:spcAft>
                <a:spcPts val="0"/>
              </a:spcAft>
              <a:buClr>
                <a:schemeClr val="dk2"/>
              </a:buClr>
              <a:buSzPts val="1700"/>
              <a:buFont typeface="Times New Roman"/>
              <a:buChar char="■"/>
            </a:pPr>
            <a:r>
              <a:rPr lang="en-US" sz="1700" i="0" u="none" strike="noStrike" cap="none" dirty="0">
                <a:solidFill>
                  <a:schemeClr val="dk2"/>
                </a:solidFill>
                <a:latin typeface="Times New Roman"/>
                <a:ea typeface="Times New Roman"/>
                <a:cs typeface="Times New Roman"/>
                <a:sym typeface="Times New Roman"/>
              </a:rPr>
              <a:t>Parameters can be easily estimated</a:t>
            </a:r>
            <a:endParaRPr dirty="0">
              <a:latin typeface="Times New Roman"/>
              <a:ea typeface="Times New Roman"/>
              <a:cs typeface="Times New Roman"/>
              <a:sym typeface="Times New Roman"/>
            </a:endParaRPr>
          </a:p>
          <a:p>
            <a:pPr marL="384048" marR="0" lvl="0" indent="-384048" algn="l" rtl="0">
              <a:lnSpc>
                <a:spcPct val="110000"/>
              </a:lnSpc>
              <a:spcBef>
                <a:spcPts val="1200"/>
              </a:spcBef>
              <a:spcAft>
                <a:spcPts val="0"/>
              </a:spcAft>
              <a:buClr>
                <a:schemeClr val="dk2"/>
              </a:buClr>
              <a:buSzPts val="1700"/>
              <a:buFont typeface="Times New Roman"/>
              <a:buChar char="■"/>
            </a:pPr>
            <a:r>
              <a:rPr lang="en-US" sz="1700" i="0" u="none" strike="noStrike" cap="none" dirty="0">
                <a:solidFill>
                  <a:schemeClr val="dk2"/>
                </a:solidFill>
                <a:latin typeface="Times New Roman"/>
                <a:ea typeface="Times New Roman"/>
                <a:cs typeface="Times New Roman"/>
                <a:sym typeface="Times New Roman"/>
              </a:rPr>
              <a:t>Gives a straightforward result</a:t>
            </a:r>
            <a:endParaRPr dirty="0">
              <a:latin typeface="Times New Roman"/>
              <a:ea typeface="Times New Roman"/>
              <a:cs typeface="Times New Roman"/>
              <a:sym typeface="Times New Roman"/>
            </a:endParaRPr>
          </a:p>
          <a:p>
            <a:pPr marL="384048" marR="0" lvl="0" indent="-384048" algn="l" rtl="0">
              <a:lnSpc>
                <a:spcPct val="110000"/>
              </a:lnSpc>
              <a:spcBef>
                <a:spcPts val="1200"/>
              </a:spcBef>
              <a:spcAft>
                <a:spcPts val="0"/>
              </a:spcAft>
              <a:buClr>
                <a:schemeClr val="dk2"/>
              </a:buClr>
              <a:buSzPts val="1700"/>
              <a:buFont typeface="Times New Roman"/>
              <a:buChar char="■"/>
            </a:pPr>
            <a:r>
              <a:rPr lang="en-US" sz="1700" dirty="0">
                <a:latin typeface="Times New Roman"/>
                <a:ea typeface="Times New Roman"/>
                <a:cs typeface="Times New Roman"/>
                <a:sym typeface="Times New Roman"/>
              </a:rPr>
              <a:t>Reliable numerical data</a:t>
            </a:r>
            <a:endParaRPr sz="1700" dirty="0">
              <a:latin typeface="Times New Roman"/>
              <a:ea typeface="Times New Roman"/>
              <a:cs typeface="Times New Roman"/>
              <a:sym typeface="Times New Roman"/>
            </a:endParaRPr>
          </a:p>
          <a:p>
            <a:pPr marL="0" marR="0" lvl="0" indent="0" algn="l" rtl="0">
              <a:lnSpc>
                <a:spcPct val="84000"/>
              </a:lnSpc>
              <a:spcBef>
                <a:spcPts val="1200"/>
              </a:spcBef>
              <a:spcAft>
                <a:spcPts val="0"/>
              </a:spcAft>
              <a:buClr>
                <a:schemeClr val="dk2"/>
              </a:buClr>
              <a:buSzPts val="1700"/>
              <a:buFont typeface="Source Sans Pro"/>
              <a:buNone/>
            </a:pPr>
            <a:br>
              <a:rPr lang="en-US" sz="1700" i="0" u="none" strike="noStrike" cap="none" dirty="0">
                <a:solidFill>
                  <a:schemeClr val="dk2"/>
                </a:solidFill>
                <a:latin typeface="Times New Roman"/>
                <a:ea typeface="Times New Roman"/>
                <a:cs typeface="Times New Roman"/>
                <a:sym typeface="Times New Roman"/>
              </a:rPr>
            </a:br>
            <a:endParaRPr sz="1700" i="0" u="none" strike="noStrike" cap="none" dirty="0">
              <a:solidFill>
                <a:schemeClr val="dk2"/>
              </a:solidFill>
              <a:latin typeface="Times New Roman"/>
              <a:ea typeface="Times New Roman"/>
              <a:cs typeface="Times New Roman"/>
              <a:sym typeface="Times New Roman"/>
            </a:endParaRPr>
          </a:p>
        </p:txBody>
      </p:sp>
      <p:graphicFrame>
        <p:nvGraphicFramePr>
          <p:cNvPr id="126" name="Shape 126"/>
          <p:cNvGraphicFramePr/>
          <p:nvPr/>
        </p:nvGraphicFramePr>
        <p:xfrm>
          <a:off x="5420987" y="2387532"/>
          <a:ext cx="4533900" cy="807720"/>
        </p:xfrm>
        <a:graphic>
          <a:graphicData uri="http://schemas.openxmlformats.org/drawingml/2006/table">
            <a:tbl>
              <a:tblPr>
                <a:noFill/>
                <a:tableStyleId>{50854587-24BD-4D26-A956-ED2965B8023B}</a:tableStyleId>
              </a:tblPr>
              <a:tblGrid>
                <a:gridCol w="1704975">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42975">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tblGrid>
              <a:tr h="38100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Value</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1-2</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3</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4-5</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95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Likeliness/Severity</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Low</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Medium</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High</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7" name="Shape 127"/>
          <p:cNvSpPr/>
          <p:nvPr/>
        </p:nvSpPr>
        <p:spPr>
          <a:xfrm>
            <a:off x="5401937" y="2042980"/>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p:txBody>
      </p:sp>
      <p:graphicFrame>
        <p:nvGraphicFramePr>
          <p:cNvPr id="128" name="Shape 128"/>
          <p:cNvGraphicFramePr/>
          <p:nvPr/>
        </p:nvGraphicFramePr>
        <p:xfrm>
          <a:off x="5440037" y="3620499"/>
          <a:ext cx="4495800" cy="1828800"/>
        </p:xfrm>
        <a:graphic>
          <a:graphicData uri="http://schemas.openxmlformats.org/drawingml/2006/table">
            <a:tbl>
              <a:tblPr>
                <a:noFill/>
                <a:tableStyleId>{50854587-24BD-4D26-A956-ED2965B8023B}</a:tableStyleId>
              </a:tblPr>
              <a:tblGrid>
                <a:gridCol w="269557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tblGrid>
              <a:tr h="32450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Risk Rank</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Response</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3070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2-4</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Response Not Required</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0975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5-7</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Monitor</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09750">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8-10</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Response Required</a:t>
                      </a:r>
                      <a:endParaRPr u="none" strike="noStrike" cap="none" dirty="0">
                        <a:latin typeface="Times New Roman"/>
                        <a:ea typeface="Times New Roman"/>
                        <a:cs typeface="Times New Roman"/>
                        <a:sym typeface="Times New Roman"/>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9" name="Shape 129"/>
          <p:cNvSpPr/>
          <p:nvPr/>
        </p:nvSpPr>
        <p:spPr>
          <a:xfrm>
            <a:off x="5440037" y="3120524"/>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371600" y="685800"/>
            <a:ext cx="9601200" cy="955713"/>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800" b="1" i="0" u="none" strike="noStrike" cap="none" dirty="0">
                <a:solidFill>
                  <a:schemeClr val="dk2"/>
                </a:solidFill>
                <a:latin typeface="Times New Roman"/>
                <a:ea typeface="Times New Roman"/>
                <a:cs typeface="Times New Roman"/>
                <a:sym typeface="Times New Roman"/>
              </a:rPr>
              <a:t>Contingency Reserve</a:t>
            </a:r>
            <a:br>
              <a:rPr lang="en-US" sz="2800" b="1" i="0" u="none" strike="noStrike" cap="none" dirty="0">
                <a:solidFill>
                  <a:schemeClr val="dk2"/>
                </a:solidFill>
                <a:latin typeface="Times New Roman"/>
                <a:ea typeface="Times New Roman"/>
                <a:cs typeface="Times New Roman"/>
                <a:sym typeface="Times New Roman"/>
              </a:rPr>
            </a:br>
            <a:br>
              <a:rPr lang="en-US" sz="2800" b="1" i="0" u="none" strike="noStrike" cap="none" dirty="0">
                <a:solidFill>
                  <a:schemeClr val="dk2"/>
                </a:solidFill>
                <a:latin typeface="Times New Roman"/>
                <a:ea typeface="Times New Roman"/>
                <a:cs typeface="Times New Roman"/>
                <a:sym typeface="Times New Roman"/>
              </a:rPr>
            </a:br>
            <a:endParaRPr sz="2800" b="1" i="0" u="none" strike="noStrike" cap="none" dirty="0">
              <a:solidFill>
                <a:schemeClr val="dk2"/>
              </a:solidFill>
              <a:latin typeface="Times New Roman"/>
              <a:ea typeface="Times New Roman"/>
              <a:cs typeface="Times New Roman"/>
              <a:sym typeface="Times New Roman"/>
            </a:endParaRPr>
          </a:p>
        </p:txBody>
      </p:sp>
      <p:sp>
        <p:nvSpPr>
          <p:cNvPr id="135" name="Shape 135"/>
          <p:cNvSpPr txBox="1">
            <a:spLocks noGrp="1"/>
          </p:cNvSpPr>
          <p:nvPr>
            <p:ph type="body" idx="1"/>
          </p:nvPr>
        </p:nvSpPr>
        <p:spPr>
          <a:xfrm>
            <a:off x="1295412" y="1403611"/>
            <a:ext cx="9601200" cy="5706600"/>
          </a:xfrm>
          <a:prstGeom prst="rect">
            <a:avLst/>
          </a:prstGeom>
          <a:noFill/>
          <a:ln>
            <a:noFill/>
          </a:ln>
        </p:spPr>
        <p:txBody>
          <a:bodyPr spcFirstLastPara="1" wrap="square" lIns="91425" tIns="45700" rIns="91425" bIns="45700" anchor="t" anchorCtr="0">
            <a:noAutofit/>
          </a:bodyPr>
          <a:lstStyle/>
          <a:p>
            <a:pPr marL="0" marR="0" lvl="0" indent="0" algn="l" rtl="0">
              <a:lnSpc>
                <a:spcPct val="190000"/>
              </a:lnSpc>
              <a:spcBef>
                <a:spcPts val="0"/>
              </a:spcBef>
              <a:spcAft>
                <a:spcPts val="0"/>
              </a:spcAft>
              <a:buClr>
                <a:schemeClr val="dk2"/>
              </a:buClr>
              <a:buSzPts val="1400"/>
              <a:buFont typeface="Source Sans Pro"/>
              <a:buNone/>
            </a:pPr>
            <a:r>
              <a:rPr lang="en-US" sz="1800" b="1" i="0" u="none" strike="noStrike" cap="none" dirty="0">
                <a:solidFill>
                  <a:schemeClr val="dk2"/>
                </a:solidFill>
                <a:latin typeface="Times New Roman"/>
                <a:ea typeface="Times New Roman"/>
                <a:cs typeface="Times New Roman"/>
                <a:sym typeface="Times New Roman"/>
              </a:rPr>
              <a:t>Contingency reserve </a:t>
            </a:r>
            <a:r>
              <a:rPr lang="en-US" sz="1800" b="1" dirty="0">
                <a:latin typeface="Times New Roman"/>
                <a:ea typeface="Times New Roman"/>
                <a:cs typeface="Times New Roman"/>
                <a:sym typeface="Times New Roman"/>
              </a:rPr>
              <a:t>- </a:t>
            </a:r>
            <a:r>
              <a:rPr lang="en-US" sz="1800" b="1" i="0" u="none" strike="noStrike" cap="none" dirty="0">
                <a:solidFill>
                  <a:schemeClr val="dk2"/>
                </a:solidFill>
                <a:latin typeface="Times New Roman"/>
                <a:ea typeface="Times New Roman"/>
                <a:cs typeface="Times New Roman"/>
                <a:sym typeface="Times New Roman"/>
              </a:rPr>
              <a:t>$33,000. </a:t>
            </a:r>
            <a:endParaRPr sz="1800" dirty="0">
              <a:latin typeface="Times New Roman"/>
              <a:ea typeface="Times New Roman"/>
              <a:cs typeface="Times New Roman"/>
              <a:sym typeface="Times New Roman"/>
            </a:endParaRPr>
          </a:p>
          <a:p>
            <a:pPr marL="0" marR="0" lvl="0" indent="0" algn="l" rtl="0">
              <a:lnSpc>
                <a:spcPct val="190000"/>
              </a:lnSpc>
              <a:spcBef>
                <a:spcPts val="0"/>
              </a:spcBef>
              <a:spcAft>
                <a:spcPts val="0"/>
              </a:spcAft>
              <a:buClr>
                <a:schemeClr val="dk2"/>
              </a:buClr>
              <a:buSzPts val="1400"/>
              <a:buFont typeface="Source Sans Pro"/>
              <a:buNone/>
            </a:pPr>
            <a:r>
              <a:rPr lang="en-US" sz="1800" i="0" strike="noStrike" cap="none" dirty="0">
                <a:solidFill>
                  <a:schemeClr val="dk2"/>
                </a:solidFill>
                <a:latin typeface="Times New Roman"/>
                <a:ea typeface="Times New Roman"/>
                <a:cs typeface="Times New Roman"/>
                <a:sym typeface="Times New Roman"/>
              </a:rPr>
              <a:t>Reasons behind this amount:</a:t>
            </a:r>
            <a:endParaRPr sz="1800" dirty="0">
              <a:solidFill>
                <a:srgbClr val="595959"/>
              </a:solidFill>
              <a:latin typeface="Times New Roman"/>
              <a:ea typeface="Times New Roman"/>
              <a:cs typeface="Times New Roman"/>
              <a:sym typeface="Times New Roman"/>
            </a:endParaRPr>
          </a:p>
          <a:p>
            <a:pPr marL="384048" lvl="0" indent="-371348" rtl="0">
              <a:lnSpc>
                <a:spcPct val="150000"/>
              </a:lnSpc>
              <a:spcBef>
                <a:spcPts val="0"/>
              </a:spcBef>
              <a:spcAft>
                <a:spcPts val="0"/>
              </a:spcAft>
              <a:buClr>
                <a:srgbClr val="000000"/>
              </a:buClr>
              <a:buSzPts val="1800"/>
              <a:buFont typeface="Times New Roman"/>
              <a:buChar char="■"/>
            </a:pPr>
            <a:r>
              <a:rPr lang="en-US" sz="1800" dirty="0">
                <a:solidFill>
                  <a:srgbClr val="000000"/>
                </a:solidFill>
                <a:latin typeface="Times New Roman"/>
                <a:ea typeface="Times New Roman"/>
                <a:cs typeface="Times New Roman"/>
                <a:sym typeface="Times New Roman"/>
              </a:rPr>
              <a:t>Usually range for contingency varies between 5% - 10% of project budget. Contingency is taken as 6.7% for the summer camp.</a:t>
            </a:r>
            <a:endParaRPr sz="1800" dirty="0">
              <a:solidFill>
                <a:srgbClr val="000000"/>
              </a:solidFill>
              <a:latin typeface="Times New Roman"/>
              <a:ea typeface="Times New Roman"/>
              <a:cs typeface="Times New Roman"/>
              <a:sym typeface="Times New Roman"/>
            </a:endParaRPr>
          </a:p>
          <a:p>
            <a:pPr marL="384048" lvl="0" indent="-371348" rtl="0">
              <a:lnSpc>
                <a:spcPct val="150000"/>
              </a:lnSpc>
              <a:spcBef>
                <a:spcPts val="0"/>
              </a:spcBef>
              <a:spcAft>
                <a:spcPts val="0"/>
              </a:spcAft>
              <a:buClr>
                <a:srgbClr val="000000"/>
              </a:buClr>
              <a:buSzPts val="1800"/>
              <a:buFont typeface="Times New Roman"/>
              <a:buChar char="■"/>
            </a:pPr>
            <a:r>
              <a:rPr lang="en-US" sz="1800" dirty="0">
                <a:latin typeface="Times New Roman"/>
                <a:ea typeface="Times New Roman"/>
                <a:cs typeface="Times New Roman"/>
                <a:sym typeface="Times New Roman"/>
              </a:rPr>
              <a:t>Serves as additional financial insurance on top of budget. Budget already includes funds to cover risk responses.  </a:t>
            </a:r>
            <a:endParaRPr sz="1800" dirty="0">
              <a:latin typeface="Times New Roman"/>
              <a:ea typeface="Times New Roman"/>
              <a:cs typeface="Times New Roman"/>
              <a:sym typeface="Times New Roman"/>
            </a:endParaRPr>
          </a:p>
          <a:p>
            <a:pPr marL="384048" marR="0" lvl="0" indent="-409447" algn="l" rtl="0">
              <a:lnSpc>
                <a:spcPct val="150000"/>
              </a:lnSpc>
              <a:spcBef>
                <a:spcPts val="1200"/>
              </a:spcBef>
              <a:spcAft>
                <a:spcPts val="0"/>
              </a:spcAft>
              <a:buClr>
                <a:schemeClr val="dk2"/>
              </a:buClr>
              <a:buSzPts val="1800"/>
              <a:buFont typeface="Times New Roman"/>
              <a:buChar char="■"/>
            </a:pPr>
            <a:r>
              <a:rPr lang="en-US" sz="1800" dirty="0">
                <a:latin typeface="Times New Roman"/>
                <a:ea typeface="Times New Roman"/>
                <a:cs typeface="Times New Roman"/>
                <a:sym typeface="Times New Roman"/>
              </a:rPr>
              <a:t>Sufficient for contingency funds for responses to secondary risks (if necessary)</a:t>
            </a:r>
            <a:endParaRPr sz="1800" dirty="0">
              <a:latin typeface="Times New Roman"/>
              <a:ea typeface="Times New Roman"/>
              <a:cs typeface="Times New Roman"/>
              <a:sym typeface="Times New Roman"/>
            </a:endParaRPr>
          </a:p>
          <a:p>
            <a:pPr marL="0" marR="0" lvl="0" indent="0" algn="l" rtl="0">
              <a:lnSpc>
                <a:spcPct val="74000"/>
              </a:lnSpc>
              <a:spcBef>
                <a:spcPts val="1200"/>
              </a:spcBef>
              <a:spcAft>
                <a:spcPts val="0"/>
              </a:spcAft>
              <a:buClr>
                <a:schemeClr val="dk2"/>
              </a:buClr>
              <a:buSzPts val="1400"/>
              <a:buFont typeface="Source Sans Pro"/>
              <a:buNone/>
            </a:pPr>
            <a:br>
              <a:rPr lang="en-US" sz="1400" i="0" u="none" strike="noStrike" cap="none" dirty="0">
                <a:solidFill>
                  <a:schemeClr val="dk2"/>
                </a:solidFill>
                <a:latin typeface="Times New Roman"/>
                <a:ea typeface="Times New Roman"/>
                <a:cs typeface="Times New Roman"/>
                <a:sym typeface="Times New Roman"/>
              </a:rPr>
            </a:br>
            <a:endParaRPr sz="140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r>
              <a:rPr lang="en-US" sz="2800" b="1" i="0" u="none" strike="noStrike" cap="none" dirty="0">
                <a:solidFill>
                  <a:schemeClr val="dk2"/>
                </a:solidFill>
                <a:latin typeface="Times New Roman"/>
                <a:ea typeface="Times New Roman"/>
                <a:cs typeface="Times New Roman"/>
                <a:sym typeface="Times New Roman"/>
              </a:rPr>
              <a:t>Risk Response development strategy</a:t>
            </a:r>
            <a:br>
              <a:rPr lang="en-US" sz="2800" b="1" i="0" u="none" strike="noStrike" cap="none" dirty="0">
                <a:solidFill>
                  <a:schemeClr val="dk2"/>
                </a:solidFill>
                <a:latin typeface="Times New Roman"/>
                <a:ea typeface="Times New Roman"/>
                <a:cs typeface="Times New Roman"/>
                <a:sym typeface="Times New Roman"/>
              </a:rPr>
            </a:br>
            <a:br>
              <a:rPr lang="en-US" sz="2800" b="1" i="0" u="none" strike="noStrike" cap="none" dirty="0">
                <a:solidFill>
                  <a:schemeClr val="dk2"/>
                </a:solidFill>
                <a:latin typeface="Times New Roman"/>
                <a:ea typeface="Times New Roman"/>
                <a:cs typeface="Times New Roman"/>
                <a:sym typeface="Times New Roman"/>
              </a:rPr>
            </a:br>
            <a:endParaRPr sz="2800" b="1" i="0" u="none" strike="noStrike" cap="none" dirty="0">
              <a:solidFill>
                <a:schemeClr val="dk2"/>
              </a:solidFill>
              <a:latin typeface="Times New Roman"/>
              <a:ea typeface="Times New Roman"/>
              <a:cs typeface="Times New Roman"/>
              <a:sym typeface="Times New Roman"/>
            </a:endParaRPr>
          </a:p>
        </p:txBody>
      </p:sp>
      <p:sp>
        <p:nvSpPr>
          <p:cNvPr id="141" name="Shape 141"/>
          <p:cNvSpPr txBox="1">
            <a:spLocks noGrp="1"/>
          </p:cNvSpPr>
          <p:nvPr>
            <p:ph type="body" idx="1"/>
          </p:nvPr>
        </p:nvSpPr>
        <p:spPr>
          <a:xfrm>
            <a:off x="1371600" y="1333041"/>
            <a:ext cx="9601200" cy="5524959"/>
          </a:xfrm>
          <a:prstGeom prst="rect">
            <a:avLst/>
          </a:prstGeom>
          <a:noFill/>
          <a:ln>
            <a:noFill/>
          </a:ln>
        </p:spPr>
        <p:txBody>
          <a:bodyPr spcFirstLastPara="1" wrap="square" lIns="91425" tIns="45700" rIns="91425" bIns="45700" anchor="t" anchorCtr="0">
            <a:noAutofit/>
          </a:bodyPr>
          <a:lstStyle/>
          <a:p>
            <a:pPr marL="0" marR="0" lvl="0" indent="0" algn="l" rtl="0">
              <a:lnSpc>
                <a:spcPct val="74000"/>
              </a:lnSpc>
              <a:spcBef>
                <a:spcPts val="0"/>
              </a:spcBef>
              <a:spcAft>
                <a:spcPts val="0"/>
              </a:spcAft>
              <a:buClr>
                <a:schemeClr val="dk2"/>
              </a:buClr>
              <a:buSzPts val="1375"/>
              <a:buFont typeface="Source Sans Pro"/>
              <a:buNone/>
            </a:pPr>
            <a:r>
              <a:rPr lang="en-US" sz="1800" b="1" dirty="0">
                <a:latin typeface="Times New Roman"/>
                <a:ea typeface="Times New Roman"/>
                <a:cs typeface="Times New Roman"/>
                <a:sym typeface="Times New Roman"/>
              </a:rPr>
              <a:t>STEPS:</a:t>
            </a:r>
            <a:endParaRPr sz="1800" b="1" i="0" u="none" strike="noStrike" cap="none" dirty="0">
              <a:solidFill>
                <a:schemeClr val="dk2"/>
              </a:solidFill>
              <a:latin typeface="Times New Roman"/>
              <a:ea typeface="Times New Roman"/>
              <a:cs typeface="Times New Roman"/>
              <a:sym typeface="Times New Roman"/>
            </a:endParaRPr>
          </a:p>
          <a:p>
            <a:pPr marL="0" marR="0" lvl="0" indent="0" algn="l" rtl="0">
              <a:lnSpc>
                <a:spcPct val="74000"/>
              </a:lnSpc>
              <a:spcBef>
                <a:spcPts val="0"/>
              </a:spcBef>
              <a:spcAft>
                <a:spcPts val="0"/>
              </a:spcAft>
              <a:buClr>
                <a:schemeClr val="dk2"/>
              </a:buClr>
              <a:buSzPts val="1375"/>
              <a:buFont typeface="Source Sans Pro"/>
              <a:buNone/>
            </a:pP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Based on Risk Rank (slide #5), decide whether a response is necessary or not</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dirty="0">
                <a:latin typeface="Times New Roman"/>
                <a:ea typeface="Times New Roman"/>
                <a:cs typeface="Times New Roman"/>
                <a:sym typeface="Times New Roman"/>
              </a:rPr>
              <a:t>Classify</a:t>
            </a:r>
            <a:r>
              <a:rPr lang="en-US" sz="1800" i="0" u="none" strike="noStrike" cap="none" dirty="0">
                <a:solidFill>
                  <a:schemeClr val="dk2"/>
                </a:solidFill>
                <a:latin typeface="Times New Roman"/>
                <a:ea typeface="Times New Roman"/>
                <a:cs typeface="Times New Roman"/>
                <a:sym typeface="Times New Roman"/>
              </a:rPr>
              <a:t> risks - negative or positive</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If negative, choose a strategy: </a:t>
            </a:r>
            <a:r>
              <a:rPr lang="en-US" sz="1800" i="1" u="none" strike="noStrike" cap="none" dirty="0">
                <a:solidFill>
                  <a:schemeClr val="dk2"/>
                </a:solidFill>
                <a:latin typeface="Times New Roman"/>
                <a:ea typeface="Times New Roman"/>
                <a:cs typeface="Times New Roman"/>
                <a:sym typeface="Times New Roman"/>
              </a:rPr>
              <a:t>AVOID</a:t>
            </a:r>
            <a:r>
              <a:rPr lang="en-US" sz="1800" i="1" dirty="0">
                <a:latin typeface="Times New Roman"/>
                <a:ea typeface="Times New Roman"/>
                <a:cs typeface="Times New Roman"/>
                <a:sym typeface="Times New Roman"/>
              </a:rPr>
              <a:t>/TRANSFER/MITIGATE/ACCEPT</a:t>
            </a:r>
            <a:endParaRPr sz="1800" i="1"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If positive, choose a strategy: </a:t>
            </a:r>
            <a:r>
              <a:rPr lang="en-US" sz="1800" i="1" dirty="0">
                <a:latin typeface="Times New Roman"/>
                <a:ea typeface="Times New Roman"/>
                <a:cs typeface="Times New Roman"/>
                <a:sym typeface="Times New Roman"/>
              </a:rPr>
              <a:t>EXPLOIT/SHARE/ENHANCE/ACCEPT</a:t>
            </a:r>
            <a:endParaRPr sz="1800" i="1"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dirty="0">
                <a:latin typeface="Times New Roman"/>
                <a:ea typeface="Times New Roman"/>
                <a:cs typeface="Times New Roman"/>
                <a:sym typeface="Times New Roman"/>
              </a:rPr>
              <a:t>Develop actual risk response plan</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Identify secondary risk</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Analyze secondary risk </a:t>
            </a:r>
            <a:r>
              <a:rPr lang="en-US" sz="1800" dirty="0">
                <a:latin typeface="Times New Roman"/>
                <a:ea typeface="Times New Roman"/>
                <a:cs typeface="Times New Roman"/>
                <a:sym typeface="Times New Roman"/>
              </a:rPr>
              <a:t>(Probability &amp; Impact)</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dirty="0">
                <a:latin typeface="Times New Roman"/>
                <a:ea typeface="Times New Roman"/>
                <a:cs typeface="Times New Roman"/>
                <a:sym typeface="Times New Roman"/>
              </a:rPr>
              <a:t>R</a:t>
            </a:r>
            <a:r>
              <a:rPr lang="en-US" sz="1800" i="0" u="none" strike="noStrike" cap="none" dirty="0">
                <a:solidFill>
                  <a:schemeClr val="dk2"/>
                </a:solidFill>
                <a:latin typeface="Times New Roman"/>
                <a:ea typeface="Times New Roman"/>
                <a:cs typeface="Times New Roman"/>
                <a:sym typeface="Times New Roman"/>
              </a:rPr>
              <a:t>esponse plan for secondary risk</a:t>
            </a:r>
            <a:endParaRPr sz="1800" dirty="0">
              <a:latin typeface="Times New Roman"/>
              <a:ea typeface="Times New Roman"/>
              <a:cs typeface="Times New Roman"/>
              <a:sym typeface="Times New Roman"/>
            </a:endParaRPr>
          </a:p>
          <a:p>
            <a:pPr marL="457200" marR="0" lvl="0" indent="-484187" algn="l" rtl="0">
              <a:lnSpc>
                <a:spcPct val="74000"/>
              </a:lnSpc>
              <a:spcBef>
                <a:spcPts val="1200"/>
              </a:spcBef>
              <a:spcAft>
                <a:spcPts val="0"/>
              </a:spcAft>
              <a:buClr>
                <a:schemeClr val="dk2"/>
              </a:buClr>
              <a:buSzPts val="1800"/>
              <a:buFont typeface="Times New Roman"/>
              <a:buAutoNum type="arabicPeriod"/>
            </a:pPr>
            <a:r>
              <a:rPr lang="en-US" sz="1800" i="0" u="none" strike="noStrike" cap="none" dirty="0">
                <a:solidFill>
                  <a:schemeClr val="dk2"/>
                </a:solidFill>
                <a:latin typeface="Times New Roman"/>
                <a:ea typeface="Times New Roman"/>
                <a:cs typeface="Times New Roman"/>
                <a:sym typeface="Times New Roman"/>
              </a:rPr>
              <a:t>Monitor and control risks</a:t>
            </a:r>
            <a:endParaRPr sz="1800" dirty="0">
              <a:latin typeface="Times New Roman"/>
              <a:ea typeface="Times New Roman"/>
              <a:cs typeface="Times New Roman"/>
              <a:sym typeface="Times New Roman"/>
            </a:endParaRPr>
          </a:p>
          <a:p>
            <a:pPr marL="384048" marR="0" lvl="0" indent="-314198" algn="l" rtl="0">
              <a:lnSpc>
                <a:spcPct val="74000"/>
              </a:lnSpc>
              <a:spcBef>
                <a:spcPts val="1200"/>
              </a:spcBef>
              <a:spcAft>
                <a:spcPts val="0"/>
              </a:spcAft>
              <a:buClr>
                <a:schemeClr val="dk2"/>
              </a:buClr>
              <a:buSzPts val="1100"/>
              <a:buFont typeface="Source Sans Pro"/>
              <a:buNone/>
            </a:pPr>
            <a:endParaRPr sz="140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790"/>
              <a:buFont typeface="Source Sans Pro"/>
              <a:buNone/>
            </a:pPr>
            <a:r>
              <a:rPr lang="en-US" sz="2790" b="0" i="0" u="none" strike="noStrike" cap="none" dirty="0">
                <a:solidFill>
                  <a:schemeClr val="dk2"/>
                </a:solidFill>
                <a:latin typeface="Source Sans Pro"/>
                <a:ea typeface="Source Sans Pro"/>
                <a:cs typeface="Source Sans Pro"/>
                <a:sym typeface="Source Sans Pro"/>
              </a:rPr>
              <a:t>Risk Control Strategy: Monitoring</a:t>
            </a:r>
            <a:br>
              <a:rPr lang="en-US" sz="3959" b="0" i="0" u="none" strike="noStrike" cap="none" dirty="0">
                <a:solidFill>
                  <a:schemeClr val="dk2"/>
                </a:solidFill>
                <a:latin typeface="Source Sans Pro"/>
                <a:ea typeface="Source Sans Pro"/>
                <a:cs typeface="Source Sans Pro"/>
                <a:sym typeface="Source Sans Pro"/>
              </a:rPr>
            </a:br>
            <a:endParaRPr sz="3959" b="0" i="0" u="none" strike="noStrike" cap="none" dirty="0">
              <a:solidFill>
                <a:schemeClr val="dk2"/>
              </a:solidFill>
              <a:latin typeface="Source Sans Pro"/>
              <a:ea typeface="Source Sans Pro"/>
              <a:cs typeface="Source Sans Pro"/>
              <a:sym typeface="Source Sans Pro"/>
            </a:endParaRPr>
          </a:p>
        </p:txBody>
      </p:sp>
      <p:sp>
        <p:nvSpPr>
          <p:cNvPr id="147" name="Shape 147"/>
          <p:cNvSpPr txBox="1">
            <a:spLocks noGrp="1"/>
          </p:cNvSpPr>
          <p:nvPr>
            <p:ph type="body" idx="1"/>
          </p:nvPr>
        </p:nvSpPr>
        <p:spPr>
          <a:xfrm>
            <a:off x="1371600" y="1656199"/>
            <a:ext cx="9601200" cy="42801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200000"/>
              </a:lnSpc>
              <a:spcBef>
                <a:spcPts val="0"/>
              </a:spcBef>
              <a:spcAft>
                <a:spcPts val="0"/>
              </a:spcAft>
              <a:buClr>
                <a:schemeClr val="dk2"/>
              </a:buClr>
              <a:buSzPts val="1800"/>
              <a:buFont typeface="Source Sans Pro"/>
              <a:buChar char="■"/>
            </a:pPr>
            <a:r>
              <a:rPr lang="en-US" sz="1800" b="0" i="0" u="none" strike="noStrike" cap="none" dirty="0">
                <a:solidFill>
                  <a:schemeClr val="dk2"/>
                </a:solidFill>
                <a:latin typeface="Times New Roman"/>
                <a:ea typeface="Times New Roman"/>
                <a:cs typeface="Times New Roman"/>
                <a:sym typeface="Times New Roman"/>
              </a:rPr>
              <a:t>Discuss potential risks/threats as a part of everyday team meetings</a:t>
            </a:r>
            <a:endParaRPr dirty="0"/>
          </a:p>
          <a:p>
            <a:pPr marL="384048" marR="0" lvl="0" indent="-384048" algn="l" rtl="0">
              <a:lnSpc>
                <a:spcPct val="200000"/>
              </a:lnSpc>
              <a:spcBef>
                <a:spcPts val="1200"/>
              </a:spcBef>
              <a:spcAft>
                <a:spcPts val="0"/>
              </a:spcAft>
              <a:buClr>
                <a:schemeClr val="dk2"/>
              </a:buClr>
              <a:buSzPts val="1800"/>
              <a:buFont typeface="Source Sans Pro"/>
              <a:buChar char="■"/>
            </a:pPr>
            <a:r>
              <a:rPr lang="en-US" sz="1800" dirty="0">
                <a:latin typeface="Times New Roman"/>
                <a:ea typeface="Times New Roman"/>
                <a:cs typeface="Times New Roman"/>
                <a:sym typeface="Times New Roman"/>
              </a:rPr>
              <a:t>Update risk status regularly</a:t>
            </a:r>
            <a:endParaRPr sz="1800" dirty="0">
              <a:latin typeface="Times New Roman"/>
              <a:ea typeface="Times New Roman"/>
              <a:cs typeface="Times New Roman"/>
              <a:sym typeface="Times New Roman"/>
            </a:endParaRPr>
          </a:p>
          <a:p>
            <a:pPr marL="384048" marR="0" lvl="0" indent="-384048" algn="l" rtl="0">
              <a:lnSpc>
                <a:spcPct val="200000"/>
              </a:lnSpc>
              <a:spcBef>
                <a:spcPts val="1200"/>
              </a:spcBef>
              <a:spcAft>
                <a:spcPts val="0"/>
              </a:spcAft>
              <a:buClr>
                <a:schemeClr val="dk2"/>
              </a:buClr>
              <a:buSzPts val="1800"/>
              <a:buFont typeface="Source Sans Pro"/>
              <a:buChar char="■"/>
            </a:pPr>
            <a:r>
              <a:rPr lang="en-US" sz="1800" dirty="0">
                <a:latin typeface="Times New Roman"/>
                <a:ea typeface="Times New Roman"/>
                <a:cs typeface="Times New Roman"/>
                <a:sym typeface="Times New Roman"/>
              </a:rPr>
              <a:t>Report updated risk status to key stakeholders</a:t>
            </a:r>
            <a:endParaRPr dirty="0"/>
          </a:p>
          <a:p>
            <a:pPr marL="384048" marR="0" lvl="0" indent="-384048" algn="l" rtl="0">
              <a:lnSpc>
                <a:spcPct val="200000"/>
              </a:lnSpc>
              <a:spcBef>
                <a:spcPts val="1200"/>
              </a:spcBef>
              <a:spcAft>
                <a:spcPts val="0"/>
              </a:spcAft>
              <a:buClr>
                <a:schemeClr val="dk2"/>
              </a:buClr>
              <a:buSzPts val="1800"/>
              <a:buFont typeface="Source Sans Pro"/>
              <a:buChar char="■"/>
            </a:pPr>
            <a:r>
              <a:rPr lang="en-US" sz="1800" b="0" i="0" u="none" strike="noStrike" cap="none" dirty="0">
                <a:solidFill>
                  <a:schemeClr val="dk2"/>
                </a:solidFill>
                <a:latin typeface="Times New Roman"/>
                <a:ea typeface="Times New Roman"/>
                <a:cs typeface="Times New Roman"/>
                <a:sym typeface="Times New Roman"/>
              </a:rPr>
              <a:t>Use contingency reserve (if necessary)</a:t>
            </a:r>
            <a:endParaRPr dirty="0"/>
          </a:p>
          <a:p>
            <a:pPr marL="384048" marR="0" lvl="0" indent="-384048" algn="l" rtl="0">
              <a:lnSpc>
                <a:spcPct val="200000"/>
              </a:lnSpc>
              <a:spcBef>
                <a:spcPts val="1200"/>
              </a:spcBef>
              <a:spcAft>
                <a:spcPts val="0"/>
              </a:spcAft>
              <a:buClr>
                <a:schemeClr val="dk2"/>
              </a:buClr>
              <a:buSzPts val="1800"/>
              <a:buFont typeface="Source Sans Pro"/>
              <a:buChar char="■"/>
            </a:pPr>
            <a:r>
              <a:rPr lang="en-US" sz="1800" b="0" i="0" u="none" strike="noStrike" cap="none" dirty="0">
                <a:solidFill>
                  <a:schemeClr val="dk2"/>
                </a:solidFill>
                <a:latin typeface="Times New Roman"/>
                <a:ea typeface="Times New Roman"/>
                <a:cs typeface="Times New Roman"/>
                <a:sym typeface="Times New Roman"/>
              </a:rPr>
              <a:t>Different teams should report to their team leaders on a daily basis</a:t>
            </a:r>
            <a:endParaRPr dirty="0"/>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371600" y="0"/>
            <a:ext cx="9601200" cy="1176000"/>
          </a:xfrm>
          <a:prstGeom prst="rect">
            <a:avLst/>
          </a:prstGeom>
          <a:noFill/>
          <a:ln>
            <a:noFill/>
          </a:ln>
        </p:spPr>
        <p:txBody>
          <a:bodyPr spcFirstLastPara="1" wrap="square" lIns="91425" tIns="45700" rIns="91425" bIns="45700" anchor="t" anchorCtr="0">
            <a:noAutofit/>
          </a:bodyPr>
          <a:lstStyle/>
          <a:p>
            <a:pPr marL="0" marR="0" lvl="0" indent="0" algn="ctr" rtl="0">
              <a:lnSpc>
                <a:spcPct val="89000"/>
              </a:lnSpc>
              <a:spcBef>
                <a:spcPts val="0"/>
              </a:spcBef>
              <a:spcAft>
                <a:spcPts val="0"/>
              </a:spcAft>
              <a:buClr>
                <a:schemeClr val="dk2"/>
              </a:buClr>
              <a:buSzPts val="2800"/>
              <a:buFont typeface="Times New Roman"/>
              <a:buNone/>
            </a:pPr>
            <a:br>
              <a:rPr lang="en-US" sz="2800" b="0" i="0" u="none" strike="noStrike" cap="none" dirty="0">
                <a:solidFill>
                  <a:schemeClr val="dk2"/>
                </a:solidFill>
                <a:latin typeface="Times New Roman"/>
                <a:ea typeface="Times New Roman"/>
                <a:cs typeface="Times New Roman"/>
                <a:sym typeface="Times New Roman"/>
              </a:rPr>
            </a:br>
            <a:r>
              <a:rPr lang="en-US" sz="2800" b="1" i="0" u="none" strike="noStrike" cap="none" dirty="0">
                <a:solidFill>
                  <a:schemeClr val="dk2"/>
                </a:solidFill>
                <a:latin typeface="Times New Roman"/>
                <a:ea typeface="Times New Roman"/>
                <a:cs typeface="Times New Roman"/>
                <a:sym typeface="Times New Roman"/>
              </a:rPr>
              <a:t>Value of Risk Management</a:t>
            </a:r>
            <a:br>
              <a:rPr lang="en-US" sz="2800" b="0" i="0" u="none" strike="noStrike" cap="none" dirty="0">
                <a:solidFill>
                  <a:schemeClr val="dk2"/>
                </a:solidFill>
                <a:latin typeface="Times New Roman"/>
                <a:ea typeface="Times New Roman"/>
                <a:cs typeface="Times New Roman"/>
                <a:sym typeface="Times New Roman"/>
              </a:rPr>
            </a:br>
            <a:br>
              <a:rPr lang="en-US" sz="2800" b="0" i="0" u="none" strike="noStrike" cap="none" dirty="0">
                <a:solidFill>
                  <a:schemeClr val="dk2"/>
                </a:solidFill>
                <a:latin typeface="Times New Roman"/>
                <a:ea typeface="Times New Roman"/>
                <a:cs typeface="Times New Roman"/>
                <a:sym typeface="Times New Roman"/>
              </a:rPr>
            </a:br>
            <a:br>
              <a:rPr lang="en-US" sz="2800" b="0" i="0" u="none" strike="noStrike" cap="none" dirty="0">
                <a:solidFill>
                  <a:schemeClr val="dk2"/>
                </a:solidFill>
                <a:latin typeface="Times New Roman"/>
                <a:ea typeface="Times New Roman"/>
                <a:cs typeface="Times New Roman"/>
                <a:sym typeface="Times New Roman"/>
              </a:rPr>
            </a:br>
            <a:br>
              <a:rPr lang="en-US" sz="2800" b="0" i="0" u="none" strike="noStrike" cap="none" dirty="0">
                <a:solidFill>
                  <a:schemeClr val="dk2"/>
                </a:solidFill>
                <a:latin typeface="Times New Roman"/>
                <a:ea typeface="Times New Roman"/>
                <a:cs typeface="Times New Roman"/>
                <a:sym typeface="Times New Roman"/>
              </a:rPr>
            </a:br>
            <a:endParaRPr sz="2800" b="0" i="0" u="none" strike="noStrike" cap="none" dirty="0">
              <a:solidFill>
                <a:schemeClr val="dk2"/>
              </a:solidFill>
              <a:latin typeface="Times New Roman"/>
              <a:ea typeface="Times New Roman"/>
              <a:cs typeface="Times New Roman"/>
              <a:sym typeface="Times New Roman"/>
            </a:endParaRPr>
          </a:p>
        </p:txBody>
      </p:sp>
      <p:sp>
        <p:nvSpPr>
          <p:cNvPr id="153" name="Shape 153"/>
          <p:cNvSpPr txBox="1">
            <a:spLocks noGrp="1"/>
          </p:cNvSpPr>
          <p:nvPr>
            <p:ph type="body" idx="1"/>
          </p:nvPr>
        </p:nvSpPr>
        <p:spPr>
          <a:xfrm>
            <a:off x="1371600" y="2000809"/>
            <a:ext cx="10820400" cy="4968600"/>
          </a:xfrm>
          <a:prstGeom prst="rect">
            <a:avLst/>
          </a:prstGeom>
          <a:noFill/>
          <a:ln>
            <a:noFill/>
          </a:ln>
        </p:spPr>
        <p:txBody>
          <a:bodyPr spcFirstLastPara="1" wrap="square" lIns="91425" tIns="45700" rIns="91425" bIns="45700" anchor="t" anchorCtr="0">
            <a:noAutofit/>
          </a:bodyPr>
          <a:lstStyle/>
          <a:p>
            <a:pPr marL="384048" marR="0" lvl="0" indent="-295148" algn="l" rtl="0">
              <a:lnSpc>
                <a:spcPct val="94000"/>
              </a:lnSpc>
              <a:spcBef>
                <a:spcPts val="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rgbClr val="FFFFFF"/>
              </a:buClr>
              <a:buSzPts val="1400"/>
              <a:buFont typeface="Source Sans Pro"/>
              <a:buChar char="■"/>
            </a:pPr>
            <a:r>
              <a:rPr lang="en-US" sz="1400" b="1" i="0" u="none" strike="noStrike" cap="none" dirty="0">
                <a:solidFill>
                  <a:srgbClr val="FFFFFF"/>
                </a:solidFill>
                <a:latin typeface="Arial"/>
                <a:ea typeface="Arial"/>
                <a:cs typeface="Arial"/>
                <a:sym typeface="Arial"/>
              </a:rPr>
              <a:t>l</a:t>
            </a: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i="0" u="none" strike="noStrike" cap="none" dirty="0">
              <a:solidFill>
                <a:schemeClr val="dk2"/>
              </a:solidFill>
              <a:latin typeface="Source Sans Pro"/>
              <a:ea typeface="Source Sans Pro"/>
              <a:cs typeface="Source Sans Pro"/>
              <a:sym typeface="Source Sans Pro"/>
            </a:endParaRPr>
          </a:p>
          <a:p>
            <a:pPr marL="384048" marR="0" lvl="0" indent="-295148" algn="l" rtl="0">
              <a:lnSpc>
                <a:spcPct val="94000"/>
              </a:lnSpc>
              <a:spcBef>
                <a:spcPts val="1200"/>
              </a:spcBef>
              <a:spcAft>
                <a:spcPts val="0"/>
              </a:spcAft>
              <a:buClr>
                <a:schemeClr val="dk2"/>
              </a:buClr>
              <a:buSzPts val="1400"/>
              <a:buFont typeface="Source Sans Pro"/>
              <a:buNone/>
            </a:pPr>
            <a:endParaRPr sz="1400" b="1" dirty="0"/>
          </a:p>
          <a:p>
            <a:pPr marL="88900" marR="0" lvl="0" indent="0" algn="l" rtl="0">
              <a:lnSpc>
                <a:spcPct val="94000"/>
              </a:lnSpc>
              <a:spcBef>
                <a:spcPts val="1200"/>
              </a:spcBef>
              <a:spcAft>
                <a:spcPts val="0"/>
              </a:spcAft>
              <a:buClr>
                <a:schemeClr val="dk2"/>
              </a:buClr>
              <a:buSzPts val="1400"/>
              <a:buFont typeface="Source Sans Pro"/>
              <a:buNone/>
            </a:pPr>
            <a:r>
              <a:rPr lang="en-US" sz="1800" b="1" dirty="0">
                <a:latin typeface="Times New Roman"/>
                <a:ea typeface="Times New Roman"/>
                <a:cs typeface="Times New Roman"/>
                <a:sym typeface="Times New Roman"/>
              </a:rPr>
              <a:t>To-do list:</a:t>
            </a:r>
            <a:endParaRPr sz="1800" b="1" dirty="0">
              <a:latin typeface="Times New Roman"/>
              <a:ea typeface="Times New Roman"/>
              <a:cs typeface="Times New Roman"/>
              <a:sym typeface="Times New Roman"/>
            </a:endParaRPr>
          </a:p>
          <a:p>
            <a:pPr marL="457200" marR="0" lvl="0" indent="-342900" algn="l" rtl="0">
              <a:lnSpc>
                <a:spcPct val="150000"/>
              </a:lnSpc>
              <a:spcBef>
                <a:spcPts val="1200"/>
              </a:spcBef>
              <a:spcAft>
                <a:spcPts val="0"/>
              </a:spcAft>
              <a:buSzPts val="1800"/>
              <a:buFont typeface="Times New Roman"/>
              <a:buChar char="■"/>
            </a:pPr>
            <a:r>
              <a:rPr lang="en-US" sz="1800" dirty="0">
                <a:latin typeface="Times New Roman"/>
                <a:ea typeface="Times New Roman"/>
                <a:cs typeface="Times New Roman"/>
                <a:sym typeface="Times New Roman"/>
              </a:rPr>
              <a:t>Continuous Monitoring of risks</a:t>
            </a:r>
            <a:endParaRPr sz="1800" dirty="0">
              <a:latin typeface="Times New Roman"/>
              <a:ea typeface="Times New Roman"/>
              <a:cs typeface="Times New Roman"/>
              <a:sym typeface="Times New Roman"/>
            </a:endParaRPr>
          </a:p>
          <a:p>
            <a:pPr marL="457200" marR="0" lvl="0" indent="-342900" algn="l"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Updating Risk Register regularly </a:t>
            </a:r>
            <a:endParaRPr sz="1800" dirty="0">
              <a:latin typeface="Times New Roman"/>
              <a:ea typeface="Times New Roman"/>
              <a:cs typeface="Times New Roman"/>
              <a:sym typeface="Times New Roman"/>
            </a:endParaRPr>
          </a:p>
          <a:p>
            <a:pPr marL="457200" marR="0" lvl="0" indent="-342900" algn="l"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Documentation of experiences in lessons learned document</a:t>
            </a:r>
            <a:endParaRPr sz="1800" dirty="0">
              <a:latin typeface="Times New Roman"/>
              <a:ea typeface="Times New Roman"/>
              <a:cs typeface="Times New Roman"/>
              <a:sym typeface="Times New Roman"/>
            </a:endParaRPr>
          </a:p>
          <a:p>
            <a:pPr marL="0" marR="0" lvl="0" indent="0" algn="ctr" rtl="0">
              <a:lnSpc>
                <a:spcPct val="94000"/>
              </a:lnSpc>
              <a:spcBef>
                <a:spcPts val="1200"/>
              </a:spcBef>
              <a:spcAft>
                <a:spcPts val="0"/>
              </a:spcAft>
              <a:buClr>
                <a:schemeClr val="dk2"/>
              </a:buClr>
              <a:buSzPts val="1400"/>
              <a:buFont typeface="Source Sans Pro"/>
              <a:buNone/>
            </a:pPr>
            <a:endParaRPr sz="1400" b="0" i="0" u="none" strike="noStrike" cap="none" dirty="0">
              <a:solidFill>
                <a:schemeClr val="dk2"/>
              </a:solidFill>
              <a:latin typeface="Times New Roman"/>
              <a:ea typeface="Times New Roman"/>
              <a:cs typeface="Times New Roman"/>
              <a:sym typeface="Times New Roman"/>
            </a:endParaRPr>
          </a:p>
          <a:p>
            <a:pPr marL="384048" marR="0" lvl="0" indent="-257048" algn="l" rtl="0">
              <a:lnSpc>
                <a:spcPct val="94000"/>
              </a:lnSpc>
              <a:spcBef>
                <a:spcPts val="1200"/>
              </a:spcBef>
              <a:spcAft>
                <a:spcPts val="0"/>
              </a:spcAft>
              <a:buClr>
                <a:schemeClr val="dk2"/>
              </a:buClr>
              <a:buSzPts val="2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p:txBody>
      </p:sp>
      <p:graphicFrame>
        <p:nvGraphicFramePr>
          <p:cNvPr id="154" name="Shape 154"/>
          <p:cNvGraphicFramePr/>
          <p:nvPr/>
        </p:nvGraphicFramePr>
        <p:xfrm>
          <a:off x="2033796" y="1176001"/>
          <a:ext cx="8939000" cy="3577995"/>
        </p:xfrm>
        <a:graphic>
          <a:graphicData uri="http://schemas.openxmlformats.org/drawingml/2006/table">
            <a:tbl>
              <a:tblPr>
                <a:noFill/>
                <a:tableStyleId>{50854587-24BD-4D26-A956-ED2965B8023B}</a:tableStyleId>
              </a:tblPr>
              <a:tblGrid>
                <a:gridCol w="1249675">
                  <a:extLst>
                    <a:ext uri="{9D8B030D-6E8A-4147-A177-3AD203B41FA5}">
                      <a16:colId xmlns:a16="http://schemas.microsoft.com/office/drawing/2014/main" val="20000"/>
                    </a:ext>
                  </a:extLst>
                </a:gridCol>
                <a:gridCol w="2383325">
                  <a:extLst>
                    <a:ext uri="{9D8B030D-6E8A-4147-A177-3AD203B41FA5}">
                      <a16:colId xmlns:a16="http://schemas.microsoft.com/office/drawing/2014/main" val="20001"/>
                    </a:ext>
                  </a:extLst>
                </a:gridCol>
                <a:gridCol w="5306000">
                  <a:extLst>
                    <a:ext uri="{9D8B030D-6E8A-4147-A177-3AD203B41FA5}">
                      <a16:colId xmlns:a16="http://schemas.microsoft.com/office/drawing/2014/main" val="20002"/>
                    </a:ext>
                  </a:extLst>
                </a:gridCol>
              </a:tblGrid>
              <a:tr h="231125">
                <a:tc>
                  <a:txBody>
                    <a:bodyPr/>
                    <a:lstStyle/>
                    <a:p>
                      <a:pPr marL="0" marR="0" lvl="0" indent="0" algn="ctr" rtl="0">
                        <a:spcBef>
                          <a:spcPts val="0"/>
                        </a:spcBef>
                        <a:spcAft>
                          <a:spcPts val="0"/>
                        </a:spcAft>
                        <a:buNone/>
                      </a:pPr>
                      <a:r>
                        <a:rPr lang="en-US" b="1" i="0" u="none" strike="noStrike" cap="none" dirty="0">
                          <a:solidFill>
                            <a:srgbClr val="FFFFFF"/>
                          </a:solidFill>
                          <a:latin typeface="Arial"/>
                          <a:ea typeface="Arial"/>
                          <a:cs typeface="Arial"/>
                          <a:sym typeface="Arial"/>
                        </a:rPr>
                        <a:t> </a:t>
                      </a:r>
                      <a:endParaRPr u="none" strike="noStrike" cap="none" dirty="0"/>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b="1" i="0" u="none" strike="noStrike" cap="none" dirty="0">
                          <a:solidFill>
                            <a:srgbClr val="FFFFFF"/>
                          </a:solidFill>
                          <a:latin typeface="Arial"/>
                          <a:ea typeface="Arial"/>
                          <a:cs typeface="Arial"/>
                          <a:sym typeface="Arial"/>
                        </a:rPr>
                        <a:t>Before</a:t>
                      </a:r>
                      <a:endParaRPr u="none" strike="noStrike" cap="none" dirty="0"/>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b="1" i="0" u="none" strike="noStrike" cap="none" dirty="0">
                          <a:solidFill>
                            <a:srgbClr val="FFFFFF"/>
                          </a:solidFill>
                          <a:latin typeface="Arial"/>
                          <a:ea typeface="Arial"/>
                          <a:cs typeface="Arial"/>
                          <a:sym typeface="Arial"/>
                        </a:rPr>
                        <a:t>After</a:t>
                      </a:r>
                      <a:endParaRPr u="none" strike="noStrike" cap="none" dirty="0"/>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435900">
                <a:tc>
                  <a:txBody>
                    <a:bodyPr/>
                    <a:lstStyle/>
                    <a:p>
                      <a:pPr marL="0" marR="0" lvl="0" indent="0" algn="ctr" rtl="0">
                        <a:spcBef>
                          <a:spcPts val="0"/>
                        </a:spcBef>
                        <a:spcAft>
                          <a:spcPts val="0"/>
                        </a:spcAft>
                        <a:buNone/>
                      </a:pPr>
                      <a:r>
                        <a:rPr lang="en-US" b="1" i="0" u="none" strike="noStrike" cap="none" dirty="0">
                          <a:solidFill>
                            <a:srgbClr val="FFFFFF"/>
                          </a:solidFill>
                          <a:latin typeface="Times New Roman"/>
                          <a:ea typeface="Times New Roman"/>
                          <a:cs typeface="Times New Roman"/>
                          <a:sym typeface="Times New Roman"/>
                        </a:rPr>
                        <a:t>Stakeholders communications</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Unclear stakeholder requirements</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Better communication with stakeholders</a:t>
                      </a:r>
                      <a:endParaRPr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1"/>
                  </a:ext>
                </a:extLst>
              </a:tr>
              <a:tr h="560425">
                <a:tc>
                  <a:txBody>
                    <a:bodyPr/>
                    <a:lstStyle/>
                    <a:p>
                      <a:pPr marL="0" marR="0" lvl="0" indent="0" algn="ctr" rtl="0">
                        <a:spcBef>
                          <a:spcPts val="0"/>
                        </a:spcBef>
                        <a:spcAft>
                          <a:spcPts val="0"/>
                        </a:spcAft>
                        <a:buNone/>
                      </a:pPr>
                      <a:r>
                        <a:rPr lang="en-US" b="1" i="0" u="none" strike="noStrike" cap="none" dirty="0">
                          <a:solidFill>
                            <a:srgbClr val="FFFFFF"/>
                          </a:solidFill>
                          <a:latin typeface="Times New Roman"/>
                          <a:ea typeface="Times New Roman"/>
                          <a:cs typeface="Times New Roman"/>
                          <a:sym typeface="Times New Roman"/>
                        </a:rPr>
                        <a:t>Contingency Planning</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Lack of contingency reserve</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Development of a contingency plan</a:t>
                      </a:r>
                      <a:endParaRPr dirty="0">
                        <a:latin typeface="Times New Roman"/>
                        <a:ea typeface="Times New Roman"/>
                        <a:cs typeface="Times New Roman"/>
                        <a:sym typeface="Times New Roman"/>
                      </a:endParaRPr>
                    </a:p>
                    <a:p>
                      <a:pPr marL="0" marR="0" lvl="0" indent="0" algn="ctr" rtl="0">
                        <a:spcBef>
                          <a:spcPts val="0"/>
                        </a:spcBef>
                        <a:spcAft>
                          <a:spcPts val="0"/>
                        </a:spcAft>
                        <a:buNone/>
                      </a:pPr>
                      <a:r>
                        <a:rPr lang="en-US" dirty="0">
                          <a:latin typeface="Times New Roman"/>
                          <a:ea typeface="Times New Roman"/>
                          <a:cs typeface="Times New Roman"/>
                          <a:sym typeface="Times New Roman"/>
                        </a:rPr>
                        <a:t>An estimated Contingency budget</a:t>
                      </a:r>
                      <a:endParaRPr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2"/>
                  </a:ext>
                </a:extLst>
              </a:tr>
              <a:tr h="385200">
                <a:tc>
                  <a:txBody>
                    <a:bodyPr/>
                    <a:lstStyle/>
                    <a:p>
                      <a:pPr marL="0" marR="0" lvl="0" indent="0" algn="ctr" rtl="0">
                        <a:spcBef>
                          <a:spcPts val="0"/>
                        </a:spcBef>
                        <a:spcAft>
                          <a:spcPts val="0"/>
                        </a:spcAft>
                        <a:buNone/>
                      </a:pPr>
                      <a:r>
                        <a:rPr lang="en-US" b="1" i="0" u="none" strike="noStrike" cap="none" dirty="0">
                          <a:solidFill>
                            <a:srgbClr val="FFFFFF"/>
                          </a:solidFill>
                          <a:latin typeface="Times New Roman"/>
                          <a:ea typeface="Times New Roman"/>
                          <a:cs typeface="Times New Roman"/>
                          <a:sym typeface="Times New Roman"/>
                        </a:rPr>
                        <a:t>Risk Prioritization </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All risks are treated equally</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Risk prioritization</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3"/>
                  </a:ext>
                </a:extLst>
              </a:tr>
              <a:tr h="560425">
                <a:tc>
                  <a:txBody>
                    <a:bodyPr/>
                    <a:lstStyle/>
                    <a:p>
                      <a:pPr marL="0" marR="0" lvl="0" indent="0" algn="ctr" rtl="0">
                        <a:spcBef>
                          <a:spcPts val="0"/>
                        </a:spcBef>
                        <a:spcAft>
                          <a:spcPts val="0"/>
                        </a:spcAft>
                        <a:buNone/>
                      </a:pPr>
                      <a:r>
                        <a:rPr lang="en-US" b="1" i="0" u="none" strike="noStrike" cap="none" dirty="0">
                          <a:solidFill>
                            <a:srgbClr val="FFFFFF"/>
                          </a:solidFill>
                          <a:latin typeface="Times New Roman"/>
                          <a:ea typeface="Times New Roman"/>
                          <a:cs typeface="Times New Roman"/>
                          <a:sym typeface="Times New Roman"/>
                        </a:rPr>
                        <a:t>Risk response planning</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Costs associated with risk response and secondary responses are not identified</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Effective risk response strategies</a:t>
                      </a:r>
                      <a:endParaRPr dirty="0">
                        <a:latin typeface="Times New Roman"/>
                        <a:ea typeface="Times New Roman"/>
                        <a:cs typeface="Times New Roman"/>
                        <a:sym typeface="Times New Roman"/>
                      </a:endParaRPr>
                    </a:p>
                    <a:p>
                      <a:pPr marL="0" marR="0" lvl="0" indent="0" algn="ctr" rtl="0">
                        <a:spcBef>
                          <a:spcPts val="0"/>
                        </a:spcBef>
                        <a:spcAft>
                          <a:spcPts val="0"/>
                        </a:spcAft>
                        <a:buNone/>
                      </a:pPr>
                      <a:r>
                        <a:rPr lang="en-US" dirty="0">
                          <a:latin typeface="Times New Roman"/>
                          <a:ea typeface="Times New Roman"/>
                          <a:cs typeface="Times New Roman"/>
                          <a:sym typeface="Times New Roman"/>
                        </a:rPr>
                        <a:t>Integration with project plan</a:t>
                      </a:r>
                      <a:endParaRPr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4"/>
                  </a:ext>
                </a:extLst>
              </a:tr>
              <a:tr h="560425">
                <a:tc>
                  <a:txBody>
                    <a:bodyPr/>
                    <a:lstStyle/>
                    <a:p>
                      <a:pPr marL="0" marR="0" lvl="0" indent="0" algn="ctr" rtl="0">
                        <a:spcBef>
                          <a:spcPts val="0"/>
                        </a:spcBef>
                        <a:spcAft>
                          <a:spcPts val="0"/>
                        </a:spcAft>
                        <a:buNone/>
                      </a:pPr>
                      <a:r>
                        <a:rPr lang="en-US" b="1" i="0" u="none" strike="noStrike" cap="none" dirty="0">
                          <a:solidFill>
                            <a:srgbClr val="FFFFFF"/>
                          </a:solidFill>
                          <a:latin typeface="Times New Roman"/>
                          <a:ea typeface="Times New Roman"/>
                          <a:cs typeface="Times New Roman"/>
                          <a:sym typeface="Times New Roman"/>
                        </a:rPr>
                        <a:t>Risk monitoring and control</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US" i="0" u="none" strike="noStrike" cap="none" dirty="0">
                          <a:solidFill>
                            <a:srgbClr val="000000"/>
                          </a:solidFill>
                          <a:latin typeface="Times New Roman"/>
                          <a:ea typeface="Times New Roman"/>
                          <a:cs typeface="Times New Roman"/>
                          <a:sym typeface="Times New Roman"/>
                        </a:rPr>
                        <a:t> Improvisation</a:t>
                      </a:r>
                      <a:endParaRPr dirty="0">
                        <a:latin typeface="Times New Roman"/>
                        <a:ea typeface="Times New Roman"/>
                        <a:cs typeface="Times New Roman"/>
                        <a:sym typeface="Times New Roman"/>
                      </a:endParaRPr>
                    </a:p>
                    <a:p>
                      <a:pPr marL="0" marR="0" lvl="0" indent="0" algn="ctr" rtl="0">
                        <a:spcBef>
                          <a:spcPts val="0"/>
                        </a:spcBef>
                        <a:spcAft>
                          <a:spcPts val="0"/>
                        </a:spcAft>
                        <a:buNone/>
                      </a:pPr>
                      <a:r>
                        <a:rPr lang="en-US" dirty="0">
                          <a:latin typeface="Times New Roman"/>
                          <a:ea typeface="Times New Roman"/>
                          <a:cs typeface="Times New Roman"/>
                          <a:sym typeface="Times New Roman"/>
                        </a:rPr>
                        <a:t>Reactive</a:t>
                      </a:r>
                      <a:r>
                        <a:rPr lang="en-US" i="0" u="none" strike="noStrike" cap="none" dirty="0">
                          <a:solidFill>
                            <a:srgbClr val="000000"/>
                          </a:solidFill>
                          <a:latin typeface="Times New Roman"/>
                          <a:ea typeface="Times New Roman"/>
                          <a:cs typeface="Times New Roman"/>
                          <a:sym typeface="Times New Roman"/>
                        </a:rPr>
                        <a:t> </a:t>
                      </a:r>
                      <a:r>
                        <a:rPr lang="en-US" dirty="0">
                          <a:latin typeface="Times New Roman"/>
                          <a:ea typeface="Times New Roman"/>
                          <a:cs typeface="Times New Roman"/>
                          <a:sym typeface="Times New Roman"/>
                        </a:rPr>
                        <a:t>approach</a:t>
                      </a:r>
                      <a:endParaRPr u="none" strike="noStrike" cap="none"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Plan-of-action</a:t>
                      </a:r>
                      <a:endParaRPr dirty="0">
                        <a:latin typeface="Times New Roman"/>
                        <a:ea typeface="Times New Roman"/>
                        <a:cs typeface="Times New Roman"/>
                        <a:sym typeface="Times New Roman"/>
                      </a:endParaRPr>
                    </a:p>
                    <a:p>
                      <a:pPr marL="0" marR="0" lvl="0" indent="0" algn="ctr" rtl="0">
                        <a:spcBef>
                          <a:spcPts val="0"/>
                        </a:spcBef>
                        <a:spcAft>
                          <a:spcPts val="0"/>
                        </a:spcAft>
                        <a:buNone/>
                      </a:pPr>
                      <a:r>
                        <a:rPr lang="en-US" dirty="0">
                          <a:latin typeface="Times New Roman"/>
                          <a:ea typeface="Times New Roman"/>
                          <a:cs typeface="Times New Roman"/>
                          <a:sym typeface="Times New Roman"/>
                        </a:rPr>
                        <a:t>Better preparedness</a:t>
                      </a:r>
                      <a:endParaRPr dirty="0">
                        <a:latin typeface="Times New Roman"/>
                        <a:ea typeface="Times New Roman"/>
                        <a:cs typeface="Times New Roman"/>
                        <a:sym typeface="Times New Roman"/>
                      </a:endParaRPr>
                    </a:p>
                    <a:p>
                      <a:pPr marL="0" marR="0" lvl="0" indent="0" algn="ctr" rtl="0">
                        <a:spcBef>
                          <a:spcPts val="0"/>
                        </a:spcBef>
                        <a:spcAft>
                          <a:spcPts val="0"/>
                        </a:spcAft>
                        <a:buNone/>
                      </a:pPr>
                      <a:r>
                        <a:rPr lang="en-US" dirty="0">
                          <a:latin typeface="Times New Roman"/>
                          <a:ea typeface="Times New Roman"/>
                          <a:cs typeface="Times New Roman"/>
                          <a:sym typeface="Times New Roman"/>
                        </a:rPr>
                        <a:t>Pro-active approach</a:t>
                      </a:r>
                      <a:endParaRPr dirty="0">
                        <a:latin typeface="Times New Roman"/>
                        <a:ea typeface="Times New Roman"/>
                        <a:cs typeface="Times New Roman"/>
                        <a:sym typeface="Times New Roman"/>
                      </a:endParaRPr>
                    </a:p>
                  </a:txBody>
                  <a:tcPr marL="38100" marR="38100" marT="45725" marB="45725">
                    <a:lnL w="12675" cap="flat" cmpd="sng">
                      <a:solidFill>
                        <a:srgbClr val="FFFFFF"/>
                      </a:solidFill>
                      <a:prstDash val="solid"/>
                      <a:round/>
                      <a:headEnd type="none" w="sm" len="sm"/>
                      <a:tailEnd type="none" w="sm" len="sm"/>
                    </a:lnL>
                    <a:lnR w="12675" cap="flat" cmpd="sng">
                      <a:solidFill>
                        <a:srgbClr val="FFFFFF"/>
                      </a:solidFill>
                      <a:prstDash val="solid"/>
                      <a:round/>
                      <a:headEnd type="none" w="sm" len="sm"/>
                      <a:tailEnd type="none" w="sm" len="sm"/>
                    </a:lnR>
                    <a:lnT w="12675" cap="flat" cmpd="sng">
                      <a:solidFill>
                        <a:srgbClr val="FFFFFF"/>
                      </a:solidFill>
                      <a:prstDash val="solid"/>
                      <a:round/>
                      <a:headEnd type="none" w="sm" len="sm"/>
                      <a:tailEnd type="none" w="sm" len="sm"/>
                    </a:lnT>
                    <a:lnB w="12675"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1157</Words>
  <Application>Microsoft Office PowerPoint</Application>
  <PresentationFormat>Widescreen</PresentationFormat>
  <Paragraphs>157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Arial</vt:lpstr>
      <vt:lpstr>Source Sans Pro</vt:lpstr>
      <vt:lpstr>Crop</vt:lpstr>
      <vt:lpstr>RISK MANAGEMENT PRESENTATION  SUMMER CAMP IN MAINE  </vt:lpstr>
      <vt:lpstr>Overview</vt:lpstr>
      <vt:lpstr>Key Components</vt:lpstr>
      <vt:lpstr>Risk Identification   </vt:lpstr>
      <vt:lpstr> Risk Prioritization </vt:lpstr>
      <vt:lpstr>Contingency Reserve  </vt:lpstr>
      <vt:lpstr>Risk Response development strategy  </vt:lpstr>
      <vt:lpstr>Risk Control Strategy: Monitoring </vt:lpstr>
      <vt:lpstr> Value of Risk Management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PRESENTATION  SUMMER CAMP IN MAINE</dc:title>
  <dc:creator>Zichao Zhou</dc:creator>
  <cp:lastModifiedBy>Rahul Iyer</cp:lastModifiedBy>
  <cp:revision>3</cp:revision>
  <dcterms:modified xsi:type="dcterms:W3CDTF">2018-12-01T18:16:49Z</dcterms:modified>
</cp:coreProperties>
</file>