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9"/>
  </p:notesMasterIdLst>
  <p:handoutMasterIdLst>
    <p:handoutMasterId r:id="rId10"/>
  </p:handoutMasterIdLst>
  <p:sldIdLst>
    <p:sldId id="866" r:id="rId3"/>
    <p:sldId id="859" r:id="rId4"/>
    <p:sldId id="860" r:id="rId5"/>
    <p:sldId id="865" r:id="rId6"/>
    <p:sldId id="863" r:id="rId7"/>
    <p:sldId id="864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D8F339"/>
    <a:srgbClr val="0000FF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91" autoAdjust="0"/>
    <p:restoredTop sz="92832" autoAdjust="0"/>
  </p:normalViewPr>
  <p:slideViewPr>
    <p:cSldViewPr>
      <p:cViewPr varScale="1">
        <p:scale>
          <a:sx n="68" d="100"/>
          <a:sy n="68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3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2F483-8636-4189-982D-389C72ED04E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4E674-0E61-4834-9D82-BF6BBD1C0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248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82138C-5025-4718-8B44-13D831053E52}" type="datetimeFigureOut">
              <a:rPr lang="en-IN" smtClean="0"/>
              <a:pPr/>
              <a:t>05-07-2019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D8DF38-ACB1-4783-A15A-DB92C798593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121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43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26252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PPT_Cover_Ima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0947" y="228600"/>
            <a:ext cx="8682105" cy="3441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302963" y="3810000"/>
            <a:ext cx="2610089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 descr="AT-logo_registered_smal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29279" y="4195642"/>
            <a:ext cx="2013546" cy="8835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7013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10" descr="PPT_Cover_Im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0188" y="228600"/>
            <a:ext cx="8683625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6302375" y="3810000"/>
            <a:ext cx="2611438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14" descr="AT-logo_registered_small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195763"/>
            <a:ext cx="20129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  <a:prstGeom prst="rect">
            <a:avLst/>
          </a:prstGeo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11927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9D42-2660-4805-97FC-A4C943C51EB9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July 5,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3E7E-2615-4201-A87F-18E2F7AD95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13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8F35F-2FE8-499D-9C93-5BF18B762BE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July 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6AF-486E-4D31-B7E2-90C7077BF1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03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28B7-8A3B-429B-98A3-2DB78EC92F0E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July 5,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838D-9AC8-400D-9EFB-4EF77FBC62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06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3E3-F21F-46EA-87F3-17847AFC0E84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July 5,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EABA-6D31-496D-AC4B-FA544013FF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04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47BAC-FCDE-40D1-829D-2AD6A22A32E6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July 5,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D5FC-E1FC-4070-8B9C-74E099B218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46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4B77-7F8C-4A06-AA18-084C7E7F4D3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July 5,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03758-80CF-462B-AFAA-32926CFC32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03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728662" y="3198813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B9174-0A02-493B-84F5-9CEAAFBD5402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July 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7BC3-733C-4281-A8C3-E632D01F4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721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5D71-63A2-4582-9CBF-051B53D1B3FA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Friday, July 5,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FCD2-BCE2-429B-81EE-FCEABEDB53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36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7584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729230" y="3199606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</p:spPr>
        <p:txBody>
          <a:bodyPr anchor="b"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0"/>
            <a:ext cx="16002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T-logo--A_registered_smal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0269" y="6240435"/>
            <a:ext cx="703742" cy="481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ct val="20000"/>
        </a:spcBef>
        <a:spcAft>
          <a:spcPts val="0"/>
        </a:spcAft>
        <a:buFont typeface="Arial"/>
        <a:buNone/>
        <a:defRPr sz="1800" b="1" i="0" u="none" kern="1200">
          <a:solidFill>
            <a:schemeClr val="accent5">
              <a:lumMod val="75000"/>
            </a:schemeClr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1"/>
        </a:buClr>
        <a:buSzPct val="130000"/>
        <a:buFont typeface="Arial Black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1"/>
        </a:buClr>
        <a:buSzPct val="130000"/>
        <a:buFont typeface="Arial Black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5"/>
        </a:buClr>
        <a:buSzPct val="130000"/>
        <a:buFont typeface="Arial Black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5">
            <a:lumMod val="60000"/>
            <a:lumOff val="40000"/>
          </a:schemeClr>
        </a:buClr>
        <a:buSzPct val="130000"/>
        <a:buFont typeface="Arial Black"/>
        <a:buChar char="›"/>
        <a:defRPr sz="15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12" descr="AT-logo--A_registered_small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289925" y="6240463"/>
            <a:ext cx="7048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20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6B757C"/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939BA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3C7"/>
        </a:buClr>
        <a:buSzPct val="130000"/>
        <a:buFont typeface="Arial Black" pitchFamily="34" charset="0"/>
        <a:buChar char="›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15410" y="3244334"/>
            <a:ext cx="429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Booktique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7554" y="4357694"/>
            <a:ext cx="5357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(Library </a:t>
            </a:r>
            <a:r>
              <a:rPr lang="en-US" sz="2800" b="1" dirty="0" smtClean="0">
                <a:solidFill>
                  <a:srgbClr val="FF0000"/>
                </a:solidFill>
              </a:rPr>
              <a:t>Management System)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1472" y="214290"/>
            <a:ext cx="7772400" cy="1000132"/>
          </a:xfrm>
          <a:prstGeom prst="rect">
            <a:avLst/>
          </a:prstGeom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smtClean="0">
                <a:cs typeface="Arial"/>
              </a:rPr>
              <a:t>Booktique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42910" y="714356"/>
            <a:ext cx="7772400" cy="11997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B757C"/>
                </a:solidFill>
                <a:effectLst/>
                <a:uLnTx/>
                <a:uFill>
                  <a:solidFill>
                    <a:schemeClr val="accent1"/>
                  </a:solidFill>
                </a:uFill>
                <a:latin typeface="Arial"/>
                <a:ea typeface="+mn-ea"/>
                <a:cs typeface="Arial"/>
              </a:rPr>
              <a:t>(Library Management System)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6B757C"/>
              </a:solidFill>
              <a:effectLst/>
              <a:uLnTx/>
              <a:uFill>
                <a:solidFill>
                  <a:schemeClr val="accent1"/>
                </a:solidFill>
              </a:u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5720" y="1142984"/>
          <a:ext cx="8643997" cy="51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6892"/>
                <a:gridCol w="2998987"/>
                <a:gridCol w="2288118"/>
              </a:tblGrid>
              <a:tr h="1144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Initiation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aseline="0" dirty="0" smtClean="0"/>
                        <a:t>Phase</a:t>
                      </a:r>
                    </a:p>
                    <a:p>
                      <a:pPr algn="ctr"/>
                      <a:r>
                        <a:rPr lang="en-US" baseline="0" dirty="0" smtClean="0"/>
                        <a:t>(1 – 2 weeks)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Coding</a:t>
                      </a:r>
                      <a:r>
                        <a:rPr lang="en-US" baseline="0" dirty="0" smtClean="0"/>
                        <a:t> and Development</a:t>
                      </a:r>
                      <a:endParaRPr lang="en-US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(3 –</a:t>
                      </a:r>
                      <a:r>
                        <a:rPr lang="en-US" baseline="0" dirty="0" smtClean="0"/>
                        <a:t> 8 weeks)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 Transition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Phase/Project Closure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(9-10 weeks)</a:t>
                      </a:r>
                      <a:endParaRPr lang="en-US" dirty="0"/>
                    </a:p>
                  </a:txBody>
                  <a:tcPr/>
                </a:tc>
              </a:tr>
              <a:tr h="13496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Finalizing</a:t>
                      </a:r>
                      <a:r>
                        <a:rPr lang="en-US" sz="1400" baseline="0" dirty="0" smtClean="0"/>
                        <a:t> the Project and </a:t>
                      </a:r>
                      <a:r>
                        <a:rPr lang="en-US" sz="1400" dirty="0" smtClean="0"/>
                        <a:t>Defining</a:t>
                      </a:r>
                      <a:r>
                        <a:rPr lang="en-US" sz="1400" baseline="0" dirty="0" smtClean="0"/>
                        <a:t> the Project </a:t>
                      </a:r>
                      <a:r>
                        <a:rPr lang="en-US" sz="1400" b="1" baseline="0" dirty="0" smtClean="0"/>
                        <a:t>Requirements</a:t>
                      </a:r>
                      <a:r>
                        <a:rPr lang="en-US" sz="1400" baseline="0" dirty="0" smtClean="0"/>
                        <a:t> and  </a:t>
                      </a:r>
                      <a:r>
                        <a:rPr lang="en-US" sz="1400" b="1" baseline="0" dirty="0" smtClean="0"/>
                        <a:t>Specifications</a:t>
                      </a:r>
                      <a:r>
                        <a:rPr lang="en-US" sz="1400" baseline="0" dirty="0" smtClean="0"/>
                        <a:t> by participating in sessions/discussions with Amit Sir and Shubham Sir.</a:t>
                      </a:r>
                      <a:endParaRPr lang="en-US" sz="1600" dirty="0" smtClean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Finalized the Database Structure(i.e. rows and columns) with the help of SRS (Software Requirement Specifications) document.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Completed</a:t>
                      </a:r>
                      <a:r>
                        <a:rPr lang="en-US" sz="1400" baseline="0" dirty="0" smtClean="0"/>
                        <a:t> the work of  Session Management and also completed the Librarians Panel.</a:t>
                      </a:r>
                      <a:endParaRPr lang="en-US" sz="1400" dirty="0"/>
                    </a:p>
                  </a:txBody>
                  <a:tcPr/>
                </a:tc>
              </a:tr>
              <a:tr h="13203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Deciding</a:t>
                      </a:r>
                      <a:r>
                        <a:rPr lang="en-US" sz="1400" baseline="0" dirty="0" smtClean="0"/>
                        <a:t> the Technology Stack used in the Project for development and created a small working </a:t>
                      </a:r>
                      <a:r>
                        <a:rPr lang="en-US" sz="1400" b="1" baseline="0" dirty="0" smtClean="0"/>
                        <a:t>prototype</a:t>
                      </a:r>
                      <a:r>
                        <a:rPr lang="en-US" sz="1400" baseline="0" dirty="0" smtClean="0"/>
                        <a:t> in Java, to find the expected outcome </a:t>
                      </a:r>
                      <a:endParaRPr lang="en-US" sz="1400" dirty="0" smtClean="0"/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Created Admin </a:t>
                      </a:r>
                      <a:r>
                        <a:rPr lang="en-US" sz="1400" baseline="0" dirty="0" smtClean="0"/>
                        <a:t>Portal, which </a:t>
                      </a:r>
                      <a:r>
                        <a:rPr lang="en-US" sz="1400" baseline="0" dirty="0" smtClean="0"/>
                        <a:t>have </a:t>
                      </a:r>
                      <a:r>
                        <a:rPr lang="en-US" sz="1400" baseline="0" dirty="0" smtClean="0"/>
                        <a:t>basically </a:t>
                      </a:r>
                      <a:r>
                        <a:rPr lang="en-US" sz="1400" baseline="0" smtClean="0"/>
                        <a:t>4 panels i.e</a:t>
                      </a:r>
                      <a:r>
                        <a:rPr lang="en-US" sz="1400" baseline="0" dirty="0" smtClean="0"/>
                        <a:t>. Member, Librarian, Books and Transactions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New</a:t>
                      </a:r>
                      <a:r>
                        <a:rPr lang="en-US" sz="1400" baseline="0" dirty="0" smtClean="0"/>
                        <a:t> Intern </a:t>
                      </a:r>
                      <a:r>
                        <a:rPr lang="en-US" sz="1400" b="1" baseline="0" dirty="0" smtClean="0"/>
                        <a:t>Vasudha</a:t>
                      </a:r>
                      <a:r>
                        <a:rPr lang="en-US" sz="1400" baseline="0" dirty="0" smtClean="0"/>
                        <a:t> joined, discussed the technology stack with her and also shared the code through </a:t>
                      </a:r>
                      <a:r>
                        <a:rPr lang="en-US" sz="1400" b="1" baseline="0" dirty="0" smtClean="0"/>
                        <a:t>GitHub </a:t>
                      </a:r>
                      <a:r>
                        <a:rPr lang="en-US" sz="1400" b="0" baseline="0" dirty="0" smtClean="0"/>
                        <a:t>(Version Control).</a:t>
                      </a:r>
                      <a:endParaRPr lang="en-US" sz="1400" b="0" dirty="0"/>
                    </a:p>
                  </a:txBody>
                  <a:tcPr/>
                </a:tc>
              </a:tr>
              <a:tr h="11149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With</a:t>
                      </a:r>
                      <a:r>
                        <a:rPr lang="en-US" sz="1400" baseline="0" dirty="0" smtClean="0"/>
                        <a:t> the help of  mentors and using different tutorials learnt about  working of JSP /Ajax and MySQL.</a:t>
                      </a:r>
                      <a:endParaRPr lang="en-US" sz="1400" dirty="0" smtClean="0"/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Added</a:t>
                      </a:r>
                      <a:r>
                        <a:rPr lang="en-US" sz="1400" baseline="0" dirty="0" smtClean="0"/>
                        <a:t> some features like Pop Up Modal Box, Download as CSV, Mark as Deleted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Doing  KT Sessions</a:t>
                      </a:r>
                      <a:r>
                        <a:rPr lang="en-US" sz="1400" baseline="0" dirty="0" smtClean="0"/>
                        <a:t> with Vasudha and learnt about the JSON/Google API’s for </a:t>
                      </a:r>
                      <a:r>
                        <a:rPr lang="en-US" sz="1400" b="1" baseline="0" dirty="0" smtClean="0"/>
                        <a:t>creating/generating </a:t>
                      </a:r>
                      <a:r>
                        <a:rPr lang="en-US" sz="1400" baseline="0" dirty="0" smtClean="0"/>
                        <a:t>reports.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26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2910" y="214290"/>
            <a:ext cx="7429552" cy="571504"/>
          </a:xfrm>
          <a:prstGeom prst="rect">
            <a:avLst/>
          </a:prstGeom>
        </p:spPr>
        <p:txBody>
          <a:bodyPr/>
          <a:lstStyle/>
          <a:p>
            <a:pPr lvl="0"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 smtClean="0">
                <a:cs typeface="Arial"/>
              </a:rPr>
              <a:t>Booktique</a:t>
            </a:r>
            <a:endParaRPr lang="en-US" sz="2000" b="1" dirty="0"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71802" y="714355"/>
          <a:ext cx="2714644" cy="53982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4644"/>
              </a:tblGrid>
              <a:tr h="642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Key Features</a:t>
                      </a:r>
                      <a:endParaRPr lang="en-US" sz="2000" dirty="0" smtClean="0"/>
                    </a:p>
                  </a:txBody>
                  <a:tcPr/>
                </a:tc>
              </a:tr>
              <a:tr h="17144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Dynamic</a:t>
                      </a:r>
                      <a:r>
                        <a:rPr lang="en-US" sz="1600" baseline="0" dirty="0" smtClean="0"/>
                        <a:t> Modal Box using Bootstrap for Add functionality.</a:t>
                      </a:r>
                    </a:p>
                    <a:p>
                      <a:pPr 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 (Pop Up Box)</a:t>
                      </a:r>
                      <a:endParaRPr lang="en-US" sz="1600" dirty="0"/>
                    </a:p>
                  </a:txBody>
                  <a:tcPr/>
                </a:tc>
              </a:tr>
              <a:tr h="519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Download</a:t>
                      </a:r>
                      <a:r>
                        <a:rPr lang="en-US" sz="1600" baseline="0" dirty="0" smtClean="0"/>
                        <a:t> As CSV </a:t>
                      </a:r>
                      <a:endParaRPr lang="en-US" sz="1600" dirty="0"/>
                    </a:p>
                  </a:txBody>
                  <a:tcPr/>
                </a:tc>
              </a:tr>
              <a:tr h="6157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 smtClean="0"/>
                        <a:t>Session Management</a:t>
                      </a:r>
                      <a:endParaRPr lang="en-US" sz="1600" dirty="0"/>
                    </a:p>
                  </a:txBody>
                  <a:tcPr/>
                </a:tc>
              </a:tr>
              <a:tr h="12196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Mark</a:t>
                      </a:r>
                      <a:r>
                        <a:rPr lang="en-US" sz="1600" baseline="0" dirty="0" smtClean="0"/>
                        <a:t> As Deleted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aseline="0" dirty="0" smtClean="0"/>
                        <a:t>(Creates an archive deleted entity)</a:t>
                      </a:r>
                    </a:p>
                  </a:txBody>
                  <a:tcPr/>
                </a:tc>
              </a:tr>
              <a:tr h="6858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 smtClean="0"/>
                        <a:t>Search</a:t>
                      </a:r>
                      <a:r>
                        <a:rPr lang="en-US" sz="1600" baseline="0" dirty="0" smtClean="0"/>
                        <a:t> Panel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714356"/>
          <a:ext cx="2714676" cy="55007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4676"/>
              </a:tblGrid>
              <a:tr h="6986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Applications</a:t>
                      </a:r>
                    </a:p>
                  </a:txBody>
                  <a:tcPr/>
                </a:tc>
              </a:tr>
              <a:tr h="804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Login through EID</a:t>
                      </a:r>
                      <a:r>
                        <a:rPr lang="en-US" sz="1600" baseline="0" dirty="0" smtClean="0"/>
                        <a:t> and Password</a:t>
                      </a:r>
                      <a:endParaRPr lang="en-US" sz="1600" dirty="0"/>
                    </a:p>
                  </a:txBody>
                  <a:tcPr/>
                </a:tc>
              </a:tr>
              <a:tr h="1055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Database</a:t>
                      </a:r>
                      <a:r>
                        <a:rPr lang="en-US" sz="1600" baseline="0" dirty="0" smtClean="0"/>
                        <a:t> connection is done through JDBC API for MySql connector.</a:t>
                      </a:r>
                      <a:endParaRPr lang="en-US" sz="1600" dirty="0"/>
                    </a:p>
                  </a:txBody>
                  <a:tcPr/>
                </a:tc>
              </a:tr>
              <a:tr h="813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Librarian</a:t>
                      </a:r>
                      <a:r>
                        <a:rPr lang="en-US" sz="1600" baseline="0" dirty="0" smtClean="0"/>
                        <a:t> Add/Update/Mark as Delete</a:t>
                      </a:r>
                      <a:endParaRPr lang="en-US" sz="1600" dirty="0"/>
                    </a:p>
                  </a:txBody>
                  <a:tcPr/>
                </a:tc>
              </a:tr>
              <a:tr h="8224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Member </a:t>
                      </a:r>
                      <a:r>
                        <a:rPr lang="en-US" sz="1600" baseline="0" dirty="0" smtClean="0"/>
                        <a:t>Add/Update/Mark as Delete</a:t>
                      </a:r>
                      <a:endParaRPr lang="en-US" sz="1600" dirty="0" smtClean="0"/>
                    </a:p>
                  </a:txBody>
                  <a:tcPr/>
                </a:tc>
              </a:tr>
              <a:tr h="653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Transaction Issue Book  and Return Book</a:t>
                      </a:r>
                      <a:endParaRPr lang="en-US" sz="1600" dirty="0"/>
                    </a:p>
                  </a:txBody>
                  <a:tcPr/>
                </a:tc>
              </a:tr>
              <a:tr h="652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Show Updated Records All Through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43636" y="714356"/>
          <a:ext cx="2714644" cy="5429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4644"/>
              </a:tblGrid>
              <a:tr h="7619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Technology Learnt</a:t>
                      </a:r>
                    </a:p>
                  </a:txBody>
                  <a:tcPr/>
                </a:tc>
              </a:tr>
              <a:tr h="86956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Font typeface="Arial" pitchFamily="34" charset="0"/>
                        <a:buNone/>
                      </a:pPr>
                      <a:r>
                        <a:rPr lang="en-US" sz="1600" dirty="0" smtClean="0"/>
                        <a:t>HTML</a:t>
                      </a:r>
                      <a:r>
                        <a:rPr lang="en-US" sz="1600" baseline="0" dirty="0" smtClean="0"/>
                        <a:t> 5/CSS/Javascript</a:t>
                      </a:r>
                    </a:p>
                    <a:p>
                      <a:pPr 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US" sz="1600" baseline="0" dirty="0" smtClean="0"/>
                        <a:t>(for Web Development)</a:t>
                      </a:r>
                      <a:endParaRPr lang="en-US" sz="1600" dirty="0"/>
                    </a:p>
                  </a:txBody>
                  <a:tcPr/>
                </a:tc>
              </a:tr>
              <a:tr h="859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JSP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aseline="0" dirty="0" smtClean="0"/>
                        <a:t>(for designing web pages)</a:t>
                      </a:r>
                    </a:p>
                  </a:txBody>
                  <a:tcPr/>
                </a:tc>
              </a:tr>
              <a:tr h="12832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JSP</a:t>
                      </a:r>
                      <a:r>
                        <a:rPr lang="en-US" sz="1600" baseline="0" dirty="0" smtClean="0"/>
                        <a:t> Implicit Objects (Request, Response, Session)</a:t>
                      </a:r>
                      <a:endParaRPr lang="en-US" sz="1600" dirty="0"/>
                    </a:p>
                  </a:txBody>
                  <a:tcPr/>
                </a:tc>
              </a:tr>
              <a:tr h="821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Ajax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(Search panel)</a:t>
                      </a:r>
                      <a:endParaRPr lang="en-US" sz="1600" dirty="0"/>
                    </a:p>
                  </a:txBody>
                  <a:tcPr/>
                </a:tc>
              </a:tr>
              <a:tr h="8321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JSON/ Google Chart API’s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(for Report Generation)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 Diagram</a:t>
            </a:r>
            <a:endParaRPr lang="en-US" dirty="0"/>
          </a:p>
        </p:txBody>
      </p:sp>
      <p:pic>
        <p:nvPicPr>
          <p:cNvPr id="1027" name="Picture 3" descr="C:\Users\Rahul Chandra\Downloads\My First Docum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790591" cy="452596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Pane(Member) DFD 1</a:t>
            </a:r>
            <a:r>
              <a:rPr lang="en-US" baseline="30000" dirty="0" smtClean="0"/>
              <a:t>st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2050" name="Picture 2" descr="C:\Users\Rahul Chandra\Downloads\admin me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58" y="1071546"/>
            <a:ext cx="7786742" cy="502749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Panel(Transaction) DFD – 1</a:t>
            </a:r>
            <a:r>
              <a:rPr lang="en-US" baseline="30000" dirty="0" smtClean="0"/>
              <a:t>st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2053" name="Picture 5" descr="C:\Users\Rahul Chandra\Downloads\admin transac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6629624" cy="41606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Theme">
  <a:themeElements>
    <a:clrScheme name="American Tower NEW">
      <a:dk1>
        <a:srgbClr val="000000"/>
      </a:dk1>
      <a:lt1>
        <a:srgbClr val="FFFFFF"/>
      </a:lt1>
      <a:dk2>
        <a:srgbClr val="003F5F"/>
      </a:dk2>
      <a:lt2>
        <a:srgbClr val="CFD4D8"/>
      </a:lt2>
      <a:accent1>
        <a:srgbClr val="D11242"/>
      </a:accent1>
      <a:accent2>
        <a:srgbClr val="0069AA"/>
      </a:accent2>
      <a:accent3>
        <a:srgbClr val="00703C"/>
      </a:accent3>
      <a:accent4>
        <a:srgbClr val="EEB211"/>
      </a:accent4>
      <a:accent5>
        <a:srgbClr val="939BA1"/>
      </a:accent5>
      <a:accent6>
        <a:srgbClr val="F47B20"/>
      </a:accent6>
      <a:hlink>
        <a:srgbClr val="00AFDB"/>
      </a:hlink>
      <a:folHlink>
        <a:srgbClr val="A042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35703</TotalTime>
  <Words>337</Words>
  <Application>Microsoft Office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1_Office Theme</vt:lpstr>
      <vt:lpstr>2_Office Theme</vt:lpstr>
      <vt:lpstr>Slide 1</vt:lpstr>
      <vt:lpstr>Slide 2</vt:lpstr>
      <vt:lpstr>Slide 3</vt:lpstr>
      <vt:lpstr>System Flow Diagram</vt:lpstr>
      <vt:lpstr>Admin Pane(Member) DFD 1st Level</vt:lpstr>
      <vt:lpstr>Admin Panel(Transaction) DFD – 1st Level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 – Airtel Partnership : An Overview</dc:title>
  <dc:creator>omprakash.singh</dc:creator>
  <cp:lastModifiedBy>Rahul Chandra</cp:lastModifiedBy>
  <cp:revision>1849</cp:revision>
  <cp:lastPrinted>2017-06-07T05:12:30Z</cp:lastPrinted>
  <dcterms:created xsi:type="dcterms:W3CDTF">2012-07-09T18:35:56Z</dcterms:created>
  <dcterms:modified xsi:type="dcterms:W3CDTF">2019-07-05T09:40:23Z</dcterms:modified>
</cp:coreProperties>
</file>