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10287000" cx="18288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JetBrains Mono Medium"/>
      <p:regular r:id="rId33"/>
      <p:bold r:id="rId34"/>
      <p:italic r:id="rId35"/>
      <p:boldItalic r:id="rId36"/>
    </p:embeddedFont>
    <p:embeddedFont>
      <p:font typeface="Poppins Medium"/>
      <p:regular r:id="rId37"/>
      <p:bold r:id="rId38"/>
      <p:italic r:id="rId39"/>
      <p:boldItalic r:id="rId40"/>
    </p:embeddedFont>
    <p:embeddedFont>
      <p:font typeface="Work Sans"/>
      <p:regular r:id="rId41"/>
      <p:bold r:id="rId42"/>
      <p:italic r:id="rId43"/>
      <p:boldItalic r:id="rId44"/>
    </p:embeddedFont>
    <p:embeddedFont>
      <p:font typeface="JetBrains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Italic.fntdata"/><Relationship Id="rId20" Type="http://schemas.openxmlformats.org/officeDocument/2006/relationships/slide" Target="slides/slide14.xml"/><Relationship Id="rId42" Type="http://schemas.openxmlformats.org/officeDocument/2006/relationships/font" Target="fonts/WorkSans-bold.fntdata"/><Relationship Id="rId41" Type="http://schemas.openxmlformats.org/officeDocument/2006/relationships/font" Target="fonts/WorkSans-regular.fntdata"/><Relationship Id="rId22" Type="http://schemas.openxmlformats.org/officeDocument/2006/relationships/slide" Target="slides/slide16.xml"/><Relationship Id="rId44" Type="http://schemas.openxmlformats.org/officeDocument/2006/relationships/font" Target="fonts/Work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WorkSans-italic.fntdata"/><Relationship Id="rId24" Type="http://schemas.openxmlformats.org/officeDocument/2006/relationships/slide" Target="slides/slide18.xml"/><Relationship Id="rId46" Type="http://schemas.openxmlformats.org/officeDocument/2006/relationships/font" Target="fonts/JetBrainsMono-bold.fntdata"/><Relationship Id="rId23" Type="http://schemas.openxmlformats.org/officeDocument/2006/relationships/slide" Target="slides/slide17.xml"/><Relationship Id="rId45" Type="http://schemas.openxmlformats.org/officeDocument/2006/relationships/font" Target="fonts/JetBrainsMon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JetBrains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JetBrains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JetBrainsMonoMedium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schemas.openxmlformats.org/officeDocument/2006/relationships/font" Target="fonts/JetBrainsMonoMedium-italic.fntdata"/><Relationship Id="rId12" Type="http://schemas.openxmlformats.org/officeDocument/2006/relationships/slide" Target="slides/slide6.xml"/><Relationship Id="rId34" Type="http://schemas.openxmlformats.org/officeDocument/2006/relationships/font" Target="fonts/JetBrainsMonoMedium-bold.fntdata"/><Relationship Id="rId15" Type="http://schemas.openxmlformats.org/officeDocument/2006/relationships/slide" Target="slides/slide9.xml"/><Relationship Id="rId37" Type="http://schemas.openxmlformats.org/officeDocument/2006/relationships/font" Target="fonts/Poppi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JetBrainsMono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PoppinsMedium-italic.fntdata"/><Relationship Id="rId16" Type="http://schemas.openxmlformats.org/officeDocument/2006/relationships/slide" Target="slides/slide10.xml"/><Relationship Id="rId38" Type="http://schemas.openxmlformats.org/officeDocument/2006/relationships/font" Target="fonts/Poppins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b51a70d4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5" name="Google Shape;245;g24b51a70d47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b51a70d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4" name="Google Shape;254;g24b51a70d4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b51a70d4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3" name="Google Shape;263;g24b51a70d4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b51a70d4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2" name="Google Shape;272;g24b51a70d47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b51a70d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5" name="Google Shape;285;g24b51a70d47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b51a70d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8" name="Google Shape;298;g24b51a70d47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b51a70d4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0" name="Google Shape;310;g24b51a70d47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b51a70d4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22" name="Google Shape;322;g24b51a70d47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b51a70d4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34" name="Google Shape;334;g24b51a70d47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b51a70d4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3" name="Google Shape;343;g24b51a70d47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b51a70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2" name="Google Shape;352;g24b51a70d47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b51a70d4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61" name="Google Shape;361;g24b51a70d47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0155de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230155de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53b1b4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4b53b1b48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51a70d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g24b51a70d4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51a70d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4b51a70d4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b51a70d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g24b51a70d4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51a70d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7" name="Google Shape;227;g24b51a70d4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b51a70d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6" name="Google Shape;236;g24b51a70d47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785150"/>
            <a:ext cx="69087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 container properties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grid-column-gap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1657800" y="1690200"/>
            <a:ext cx="127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grid-column-gap is a CSS property that defines the size of the gap or space between the columns of a grid. It is used to create space between the columns and make the grid more visually appealing.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1734000" y="2679875"/>
            <a:ext cx="4508700" cy="1919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auto auto auto;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rid-column-gap: 20px;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11746"/>
          <a:stretch/>
        </p:blipFill>
        <p:spPr>
          <a:xfrm>
            <a:off x="1734000" y="4955375"/>
            <a:ext cx="8936001" cy="1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grid-row-gap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1657800" y="1690200"/>
            <a:ext cx="127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grid-row-gap is a CSS property that defines the size of the gap or space between the rows of a grid. It is used to create space between the rows and make the grid more visually appealing.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1734000" y="2679875"/>
            <a:ext cx="4508700" cy="1919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auto auto auto;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grid-row-gap: 20px;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0" r="0" t="9403"/>
          <a:stretch/>
        </p:blipFill>
        <p:spPr>
          <a:xfrm>
            <a:off x="1734000" y="4908800"/>
            <a:ext cx="8797775" cy="1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grid-gap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1657800" y="1690200"/>
            <a:ext cx="127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grid-gap property sets the size of the gap between grid items, both horizontally and vertically. It’s a shorthand property for grid-column-gap and grid-row-gap properties.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734000" y="2679875"/>
            <a:ext cx="4508700" cy="1919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grid-template: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repeat(2, 1fr) / repeat(3, 1fr);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grid-gap:20px;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4">
            <a:alphaModFix/>
          </a:blip>
          <a:srcRect b="0" l="0" r="0" t="8273"/>
          <a:stretch/>
        </p:blipFill>
        <p:spPr>
          <a:xfrm>
            <a:off x="1657800" y="4897900"/>
            <a:ext cx="10032825" cy="15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justify-content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1657800" y="1690200"/>
            <a:ext cx="1270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justify-content property in CSS Grid is used to horizontally align grid items within a grid container. It controls how the grid tracks (the columns or rows) are aligned along the horizontal axis of the grid container.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734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justify-content: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light-blue;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6687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.container2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justify-content: start;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light-blue;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17162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.container3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justify-content: end;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light-blue;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7162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.container4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justify-content: space-between;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light-blue;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11716200" y="75566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.container5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justify-content: space-around;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light-blue;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0" l="0" r="0" t="2742"/>
          <a:stretch/>
        </p:blipFill>
        <p:spPr>
          <a:xfrm>
            <a:off x="1796125" y="5194475"/>
            <a:ext cx="9698076" cy="412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align-content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1657800" y="1690200"/>
            <a:ext cx="12705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align-content is a CSS property used to set how the browser distributes the space between rows in a grid container, when there is extra space available. It only applies when there is extra space in the cross-axis.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1734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align-content: flex-start;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6687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.container2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align-content: flex-end;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117162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.container3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align-content: center;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1734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.container4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align-content: space-between;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6687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.container5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align-content: space-around;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17162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.container6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grid-template-rows: repeat(2, 30px);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grid-row-gap: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align-content: stretch;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height: 120px;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border: 1px solid red;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align-content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 rotWithShape="1">
          <a:blip r:embed="rId4">
            <a:alphaModFix/>
          </a:blip>
          <a:srcRect b="67522" l="0" r="0" t="0"/>
          <a:stretch/>
        </p:blipFill>
        <p:spPr>
          <a:xfrm>
            <a:off x="1801812" y="2051150"/>
            <a:ext cx="6219973" cy="158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 rotWithShape="1">
          <a:blip r:embed="rId4">
            <a:alphaModFix/>
          </a:blip>
          <a:srcRect b="34703" l="0" r="0" t="34366"/>
          <a:stretch/>
        </p:blipFill>
        <p:spPr>
          <a:xfrm>
            <a:off x="8272428" y="2170185"/>
            <a:ext cx="6887571" cy="1672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 rotWithShape="1">
          <a:blip r:embed="rId4">
            <a:alphaModFix/>
          </a:blip>
          <a:srcRect b="1200" l="0" r="0" t="67121"/>
          <a:stretch/>
        </p:blipFill>
        <p:spPr>
          <a:xfrm>
            <a:off x="1801812" y="3993844"/>
            <a:ext cx="6219973" cy="154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 rotWithShape="1">
          <a:blip r:embed="rId5">
            <a:alphaModFix/>
          </a:blip>
          <a:srcRect b="68728" l="0" r="0" t="-824"/>
          <a:stretch/>
        </p:blipFill>
        <p:spPr>
          <a:xfrm>
            <a:off x="8262034" y="3899371"/>
            <a:ext cx="6887571" cy="169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 rotWithShape="1">
          <a:blip r:embed="rId5">
            <a:alphaModFix/>
          </a:blip>
          <a:srcRect b="34318" l="0" r="0" t="33177"/>
          <a:stretch/>
        </p:blipFill>
        <p:spPr>
          <a:xfrm>
            <a:off x="1723350" y="5897559"/>
            <a:ext cx="6376899" cy="159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5">
            <a:alphaModFix/>
          </a:blip>
          <a:srcRect b="0" l="0" r="0" t="67640"/>
          <a:stretch/>
        </p:blipFill>
        <p:spPr>
          <a:xfrm>
            <a:off x="8366147" y="5860758"/>
            <a:ext cx="6700133" cy="167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justify-items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1657800" y="1690200"/>
            <a:ext cx="12705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justify-items property aligns grid items horizontally within their grid cell. The values are  start , end , center , and stretch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1734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justify-items: start;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font-size: 36px;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margin-bottom: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6687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.container2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justify-items: end;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font-size: 36px;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margin-bottom: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1734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justify-items: stretch;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font-size: 36px;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margin-bottom: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6687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3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justify-items: center;</a:t>
            </a:r>
            <a:endParaRPr b="1" sz="13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font-size: 36px;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margin-bottom: 10px;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4">
            <a:alphaModFix/>
          </a:blip>
          <a:srcRect b="-9" l="0" r="0" t="3260"/>
          <a:stretch/>
        </p:blipFill>
        <p:spPr>
          <a:xfrm>
            <a:off x="11640000" y="2832275"/>
            <a:ext cx="5908836" cy="45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align-items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1657800" y="1690200"/>
            <a:ext cx="127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align-items property aligns grid items vertically within their grid cell.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1734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50px 50px;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r>
              <a:rPr lang="en" sz="1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align-items: start;</a:t>
            </a:r>
            <a:endParaRPr sz="13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6687000" y="28322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50px 50px;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r>
              <a:rPr lang="en" sz="1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align-items: end;</a:t>
            </a:r>
            <a:endParaRPr sz="13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1734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50px 50px;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lang="en" sz="1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align-items: stretch;</a:t>
            </a:r>
            <a:endParaRPr sz="13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6687000" y="5194475"/>
            <a:ext cx="48072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50px 50px;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r>
              <a:rPr lang="en" sz="1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align-items: center;</a:t>
            </a:r>
            <a:endParaRPr sz="13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blue;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0000" y="2832275"/>
            <a:ext cx="5466478" cy="456750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grid-auto-rows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/>
        </p:nvSpPr>
        <p:spPr>
          <a:xfrm>
            <a:off x="1657800" y="1690200"/>
            <a:ext cx="1270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grid-auto-rows property specifies the height of rows that are automatically created when there is no explicit row definition. grid-auto-rows property specifies the height of rows that are automatically created when there is no explicit row definition.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1723350" y="3171050"/>
            <a:ext cx="6318900" cy="2205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100px;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grid-auto-rows: 250px;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750" y="3171050"/>
            <a:ext cx="8031475" cy="3962375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grid-auto-columns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1657800" y="1690200"/>
            <a:ext cx="12705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grid-auto-columns property specifies the width of columns that are automatically created when there is no explicit column definition.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723350" y="2790050"/>
            <a:ext cx="6318900" cy="2406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grid-template-areas: "name email phone";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100px 100px;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200px 200px;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grid-auto-columns: 350px;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49" name="Google Shape;349;p43"/>
          <p:cNvPicPr preferRelativeResize="0"/>
          <p:nvPr/>
        </p:nvPicPr>
        <p:blipFill rotWithShape="1">
          <a:blip r:embed="rId4">
            <a:alphaModFix/>
          </a:blip>
          <a:srcRect b="14573" l="0" r="0" t="0"/>
          <a:stretch/>
        </p:blipFill>
        <p:spPr>
          <a:xfrm>
            <a:off x="8189125" y="2790050"/>
            <a:ext cx="9261425" cy="2957075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 container properties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grid-auto-flow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1657800" y="1690200"/>
            <a:ext cx="127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grid-auto-flow property controls the placement of grid items when they do not fit into the explicit grid.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1723350" y="2790050"/>
            <a:ext cx="7558500" cy="36549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.container1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grid-template: repeat(4, 1fr) / repeat(2, 1fr);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</a:t>
            </a:r>
            <a:r>
              <a:rPr lang="en" sz="18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grid-auto-flow: column;</a:t>
            </a:r>
            <a:endParaRPr sz="18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.container2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grid-template: repeat(4, 1fr) / repeat(2, 1fr);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grid-auto-flow: row;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0275" y="2790050"/>
            <a:ext cx="8696596" cy="3654900"/>
          </a:xfrm>
          <a:prstGeom prst="rect">
            <a:avLst/>
          </a:prstGeom>
          <a:noFill/>
          <a:ln cap="flat" cmpd="sng" w="127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 txBox="1"/>
          <p:nvPr/>
        </p:nvSpPr>
        <p:spPr>
          <a:xfrm>
            <a:off x="1657800" y="1690200"/>
            <a:ext cx="12705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 is the  shorthand property can be used to set a combination of grid properties, such as </a:t>
            </a: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grid-template-rows, grid-template-columns, and grid-gap.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1723350" y="2790050"/>
            <a:ext cx="5616600" cy="1630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grid: 1fr 2fr / repeat(3, 1fr);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750" y="2790050"/>
            <a:ext cx="7980500" cy="2213856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3" name="Google Shape;373;p46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6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051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grid container is an HTML element that defines a grid layout. To control the layout of the grid items within the container, various CSS properties can be applied to the container itself.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723350" y="6926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Now we will understand different grid container properties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657800" y="2223600"/>
            <a:ext cx="105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Below is sample HTML we will use in later slides,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657800" y="2985600"/>
            <a:ext cx="3630300" cy="3349200"/>
          </a:xfrm>
          <a:prstGeom prst="rect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class="container"&gt;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&lt;div&gt;1&lt;/div&gt;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&lt;div&gt;2&lt;/div&gt;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&lt;div&gt;3&lt;/div&gt;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&lt;div&gt;4&lt;/div&gt;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&lt;div&gt;5&lt;/div&gt;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&lt;div&gt;6&lt;/div&gt;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 container properties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657800" y="1690200"/>
            <a:ext cx="10515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display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 property is set to "grid" to define the container as a grid container.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734000" y="2985600"/>
            <a:ext cx="3630300" cy="142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display: grid;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723350" y="6926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grid-template-columns: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657800" y="1690200"/>
            <a:ext cx="1051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grid-template-columns property specifies the number and size of columns in the grid. You can use values like pixels, percentages, or fractions to define the column widths.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734000" y="2984675"/>
            <a:ext cx="6225600" cy="142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grid-template-columns: repeat(3, 1fr);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734000" y="4584875"/>
            <a:ext cx="6225600" cy="142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grid-template-columns: repeat(3, 1fr);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734000" y="6185075"/>
            <a:ext cx="6225600" cy="142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grid-template-columns: repeat(3, 1fr);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0" l="0" r="0" t="5267"/>
          <a:stretch/>
        </p:blipFill>
        <p:spPr>
          <a:xfrm>
            <a:off x="8290100" y="3729513"/>
            <a:ext cx="9610551" cy="2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grid-template-rows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657800" y="1690200"/>
            <a:ext cx="1051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grid-template-rows property specifies the number and size of rows in the grid. You can use values like pixels, percentages, or fractions to define the row heights.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734000" y="2984675"/>
            <a:ext cx="6225600" cy="1725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8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grid-template-rows: 100px 200px;</a:t>
            </a:r>
            <a:endParaRPr b="1" sz="18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repeat(3, 1fr);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400" y="2949350"/>
            <a:ext cx="4316025" cy="2236875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grid-template-areas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1657800" y="1690200"/>
            <a:ext cx="1051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grid-template-areas property defines named grid areas within the grid container. Each area can be assigned a name and then referenced in the CSS rules for the grid items.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1734000" y="2679875"/>
            <a:ext cx="4508700" cy="6999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grid-template-areas: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"header header header "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"sidebar main main"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"footer footer footer";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height: 90vh;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.header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header;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.sidebar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sidebar;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lightgreen;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.main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main;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yellow;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.footer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footer;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lightpink;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833" r="0" t="0"/>
          <a:stretch/>
        </p:blipFill>
        <p:spPr>
          <a:xfrm>
            <a:off x="6589750" y="2679875"/>
            <a:ext cx="9494875" cy="5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grid-template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1657800" y="1690200"/>
            <a:ext cx="127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grid-template is a shorthand property that combines grid-template-rows and grid-template-columns into a single property. It allows you to specify both the rows and columns of the grid in a single line.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1734000" y="2679875"/>
            <a:ext cx="4508700" cy="1919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grid-template: 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repeat(2, 1fr)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/ repeat(3, 1fr);</a:t>
            </a:r>
            <a:endParaRPr b="1" sz="1600">
              <a:solidFill>
                <a:srgbClr val="AA81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525" y="2679875"/>
            <a:ext cx="8392875" cy="1575400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