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JetBrains Mono Medium"/>
      <p:regular r:id="rId20"/>
      <p:bold r:id="rId21"/>
      <p:italic r:id="rId22"/>
      <p:boldItalic r:id="rId23"/>
    </p:embeddedFont>
    <p:embeddedFont>
      <p:font typeface="Poppins Medium"/>
      <p:regular r:id="rId24"/>
      <p:bold r:id="rId25"/>
      <p:italic r:id="rId26"/>
      <p:boldItalic r:id="rId27"/>
    </p:embeddedFont>
    <p:embeddedFont>
      <p:font typeface="Work Sans"/>
      <p:regular r:id="rId28"/>
      <p:bold r:id="rId29"/>
      <p:italic r:id="rId30"/>
      <p:boldItalic r:id="rId31"/>
    </p:embeddedFont>
    <p:embeddedFont>
      <p:font typeface="JetBrains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etBrainsMonoMedium-regular.fntdata"/><Relationship Id="rId22" Type="http://schemas.openxmlformats.org/officeDocument/2006/relationships/font" Target="fonts/JetBrainsMonoMedium-italic.fntdata"/><Relationship Id="rId21" Type="http://schemas.openxmlformats.org/officeDocument/2006/relationships/font" Target="fonts/JetBrainsMonoMedium-bold.fntdata"/><Relationship Id="rId24" Type="http://schemas.openxmlformats.org/officeDocument/2006/relationships/font" Target="fonts/PoppinsMedium-regular.fntdata"/><Relationship Id="rId23" Type="http://schemas.openxmlformats.org/officeDocument/2006/relationships/font" Target="fonts/JetBrainsMon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italic.fntdata"/><Relationship Id="rId25" Type="http://schemas.openxmlformats.org/officeDocument/2006/relationships/font" Target="fonts/PoppinsMedium-bold.fntdata"/><Relationship Id="rId28" Type="http://schemas.openxmlformats.org/officeDocument/2006/relationships/font" Target="fonts/WorkSans-regular.fntdata"/><Relationship Id="rId27" Type="http://schemas.openxmlformats.org/officeDocument/2006/relationships/font" Target="fonts/Poppins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boldItalic.fntdata"/><Relationship Id="rId30" Type="http://schemas.openxmlformats.org/officeDocument/2006/relationships/font" Target="fonts/WorkSans-italic.fntdata"/><Relationship Id="rId11" Type="http://schemas.openxmlformats.org/officeDocument/2006/relationships/slide" Target="slides/slide5.xml"/><Relationship Id="rId33" Type="http://schemas.openxmlformats.org/officeDocument/2006/relationships/font" Target="fonts/JetBrainsMono-bold.fntdata"/><Relationship Id="rId10" Type="http://schemas.openxmlformats.org/officeDocument/2006/relationships/slide" Target="slides/slide4.xml"/><Relationship Id="rId32" Type="http://schemas.openxmlformats.org/officeDocument/2006/relationships/font" Target="fonts/JetBrainsMono-regular.fntdata"/><Relationship Id="rId13" Type="http://schemas.openxmlformats.org/officeDocument/2006/relationships/slide" Target="slides/slide7.xml"/><Relationship Id="rId35" Type="http://schemas.openxmlformats.org/officeDocument/2006/relationships/font" Target="fonts/JetBrainsMono-boldItalic.fntdata"/><Relationship Id="rId12" Type="http://schemas.openxmlformats.org/officeDocument/2006/relationships/slide" Target="slides/slide6.xml"/><Relationship Id="rId34" Type="http://schemas.openxmlformats.org/officeDocument/2006/relationships/font" Target="fonts/JetBrains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98c75f7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398c75f7e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bb53173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4bb531739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bb7d6d9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2" name="Google Shape;192;g24bb7d6d9e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cd112fb0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5" name="Google Shape;205;g24cd112fb08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cd112fb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7" name="Google Shape;217;g24cd112fb08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cd112fb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9" name="Google Shape;229;g24cd112fb08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cd112fb0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8" name="Google Shape;238;g24cd112fb08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716300"/>
            <a:ext cx="73629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CSS Custom Properties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3700" y="1880950"/>
            <a:ext cx="8015276" cy="7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657800" y="16902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Understanding CSS custom properties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Example of CSS Custom properties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Understanding CSS Custom properties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657800" y="1690200"/>
            <a:ext cx="130911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CSS custom properties which are sometimes referred to as CSS variables or cascading variables are entities defined by CSS authors that contain specific values to be reused throughout a document.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They are set using custom property notation example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2229775" y="3376175"/>
            <a:ext cx="8690700" cy="2201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/*declaring CSS variable */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--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main-color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:black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/*var() function is used to accessed the color.  */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color: var(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--main-color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)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of CSS Custom properties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1657800" y="1690200"/>
            <a:ext cx="119205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CSS custom properties example can be of Variable Color, Variable Dimensions and much more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Variable Color Example</a:t>
            </a:r>
            <a:endParaRPr b="1" sz="18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734000" y="3843475"/>
            <a:ext cx="4669500" cy="13554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class="container"&gt;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&lt;h1&gt;Custom properties Demo&lt;/h1&gt;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734000" y="3381775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6839400" y="3843475"/>
            <a:ext cx="4669500" cy="3069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:root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--red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: #b00;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--blue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: #4679bd;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--grey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: #ddd;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color: var(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--red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background: var(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--grey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border: 1px solid var(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--red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6839400" y="3381775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11944800" y="3381775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4803" y="3843475"/>
            <a:ext cx="4526674" cy="1238050"/>
          </a:xfrm>
          <a:prstGeom prst="rect">
            <a:avLst/>
          </a:prstGeom>
          <a:noFill/>
          <a:ln cap="flat" cmpd="sng" w="12700">
            <a:solidFill>
              <a:srgbClr val="B7B7B7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Variable Dimensions Example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1734000" y="2624275"/>
            <a:ext cx="4958700" cy="13419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&lt;div class="container"&gt;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&lt;h1&gt;Custom properties Demo&lt;/h1&gt;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734000" y="2162575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6991800" y="2624275"/>
            <a:ext cx="4669500" cy="3069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:root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--w200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: 300px;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--m10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: 40px;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--red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: #b00;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.container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border: 1px solid var(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--red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width: var(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--w200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margin: var(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--m10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); 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6991800" y="2162575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12097200" y="2162575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7200" y="2649386"/>
            <a:ext cx="4958700" cy="2427068"/>
          </a:xfrm>
          <a:prstGeom prst="rect">
            <a:avLst/>
          </a:prstGeom>
          <a:noFill/>
          <a:ln cap="flat" cmpd="sng" w="12700">
            <a:solidFill>
              <a:srgbClr val="9999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of Variable Cascading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1734000" y="2624275"/>
            <a:ext cx="7176000" cy="16860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&lt;body&gt;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&lt;a class="button" href="#"&gt; Button Green&lt;/a&gt;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&lt;a class="button btn_red" href="#"&gt; Button Red&lt;/a&gt;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&lt;a class="button" href="#"&gt; Button Hover On&lt;/a&gt;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&lt;/body&gt;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1734000" y="2162575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9430200" y="2624275"/>
            <a:ext cx="5029500" cy="37794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.button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--color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: green;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padding: 0.5rem;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border: 1px solid var(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--color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color: var(-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-color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.button:hover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--color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: blue;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.btn_red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b="1" lang="en" sz="16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--color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: red;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9430200" y="2162575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734000" y="6803425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000" y="7265125"/>
            <a:ext cx="6522775" cy="1492625"/>
          </a:xfrm>
          <a:prstGeom prst="rect">
            <a:avLst/>
          </a:prstGeom>
          <a:noFill/>
          <a:ln cap="flat" cmpd="sng" w="12700">
            <a:solidFill>
              <a:srgbClr val="B7B7B7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cal() func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1657800" y="1690200"/>
            <a:ext cx="1309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 can utilize the calc() CSS function to execute calculations while defining values for CSS properties.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4997750" y="2343350"/>
            <a:ext cx="4338900" cy="6864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property: calc(expression)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1657800" y="3366600"/>
            <a:ext cx="13091100" cy="25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expression can be any simple expression combining the following operators, using standard operator precedence rules: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+ Addition.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Subtraction.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* Multiplication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/ Division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cal() Example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1734000" y="2624275"/>
            <a:ext cx="4463100" cy="34074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&lt;style&gt;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#container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width: calc(100% - 100px);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height: 50vh;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background-color: blue;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&lt;/style&gt;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&lt;div id="container"&gt;&lt;/div&gt;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&lt;/body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1734000" y="2162575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Code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6992700" y="2162575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2700" y="2624275"/>
            <a:ext cx="6133050" cy="3331415"/>
          </a:xfrm>
          <a:prstGeom prst="rect">
            <a:avLst/>
          </a:prstGeom>
          <a:noFill/>
          <a:ln cap="flat" cmpd="sng" w="12700">
            <a:solidFill>
              <a:srgbClr val="9999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1" name="Google Shape;251;p33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3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