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10287000" cx="18288000"/>
  <p:notesSz cx="6858000" cy="9144000"/>
  <p:embeddedFontLst>
    <p:embeddedFont>
      <p:font typeface="Poppins"/>
      <p:regular r:id="rId16"/>
      <p:bold r:id="rId17"/>
      <p:italic r:id="rId18"/>
      <p:boldItalic r:id="rId19"/>
    </p:embeddedFont>
    <p:embeddedFont>
      <p:font typeface="JetBrains Mono Medium"/>
      <p:regular r:id="rId20"/>
      <p:bold r:id="rId21"/>
      <p:italic r:id="rId22"/>
      <p:boldItalic r:id="rId23"/>
    </p:embeddedFont>
    <p:embeddedFont>
      <p:font typeface="Poppins Medium"/>
      <p:regular r:id="rId24"/>
      <p:bold r:id="rId25"/>
      <p:italic r:id="rId26"/>
      <p:boldItalic r:id="rId27"/>
    </p:embeddedFont>
    <p:embeddedFont>
      <p:font typeface="Work Sans"/>
      <p:regular r:id="rId28"/>
      <p:bold r:id="rId29"/>
      <p:italic r:id="rId30"/>
      <p:boldItalic r:id="rId31"/>
    </p:embeddedFont>
    <p:embeddedFont>
      <p:font typeface="JetBrains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2EF96F-49F6-4562-B056-9B61DD300B5A}">
  <a:tblStyle styleId="{3C2EF96F-49F6-4562-B056-9B61DD300B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etBrainsMonoMedium-regular.fntdata"/><Relationship Id="rId22" Type="http://schemas.openxmlformats.org/officeDocument/2006/relationships/font" Target="fonts/JetBrainsMonoMedium-italic.fntdata"/><Relationship Id="rId21" Type="http://schemas.openxmlformats.org/officeDocument/2006/relationships/font" Target="fonts/JetBrainsMonoMedium-bold.fntdata"/><Relationship Id="rId24" Type="http://schemas.openxmlformats.org/officeDocument/2006/relationships/font" Target="fonts/PoppinsMedium-regular.fntdata"/><Relationship Id="rId23" Type="http://schemas.openxmlformats.org/officeDocument/2006/relationships/font" Target="fonts/JetBrainsMon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WorkSans-regular.fntdata"/><Relationship Id="rId27" Type="http://schemas.openxmlformats.org/officeDocument/2006/relationships/font" Target="fonts/Poppins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Work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boldItalic.fntdata"/><Relationship Id="rId30" Type="http://schemas.openxmlformats.org/officeDocument/2006/relationships/font" Target="fonts/WorkSans-italic.fntdata"/><Relationship Id="rId11" Type="http://schemas.openxmlformats.org/officeDocument/2006/relationships/slide" Target="slides/slide4.xml"/><Relationship Id="rId33" Type="http://schemas.openxmlformats.org/officeDocument/2006/relationships/font" Target="fonts/JetBrainsMono-bold.fntdata"/><Relationship Id="rId10" Type="http://schemas.openxmlformats.org/officeDocument/2006/relationships/slide" Target="slides/slide3.xml"/><Relationship Id="rId32" Type="http://schemas.openxmlformats.org/officeDocument/2006/relationships/font" Target="fonts/JetBrainsMono-regular.fntdata"/><Relationship Id="rId13" Type="http://schemas.openxmlformats.org/officeDocument/2006/relationships/slide" Target="slides/slide6.xml"/><Relationship Id="rId35" Type="http://schemas.openxmlformats.org/officeDocument/2006/relationships/font" Target="fonts/JetBrainsMono-boldItalic.fntdata"/><Relationship Id="rId12" Type="http://schemas.openxmlformats.org/officeDocument/2006/relationships/slide" Target="slides/slide5.xml"/><Relationship Id="rId34" Type="http://schemas.openxmlformats.org/officeDocument/2006/relationships/font" Target="fonts/JetBrainsMon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8c75f7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398c75f7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bb531739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4bb531739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cd112fba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4cd112fba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cd112fba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4cd112fba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bb7d6d9e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5" name="Google Shape;205;g24bb7d6d9e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cd112fba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6" name="Google Shape;216;g24cd112fba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060575"/>
            <a:ext cx="73629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CSS Webkit</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a:blip r:embed="rId4">
            <a:alphaModFix/>
          </a:blip>
          <a:stretch>
            <a:fillRect/>
          </a:stretch>
        </p:blipFill>
        <p:spPr>
          <a:xfrm>
            <a:off x="9833700" y="1880950"/>
            <a:ext cx="8015276" cy="777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Topics</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657800" y="1690200"/>
            <a:ext cx="9290100" cy="1708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Introduction to CSS Webkit</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Comparison between  Standard CSS and Webkit CSS</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 Common Properties</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 example</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Introduction to CSS Webkit</a:t>
            </a:r>
            <a:endParaRPr b="1" sz="4000">
              <a:solidFill>
                <a:srgbClr val="AA81E9"/>
              </a:solidFill>
              <a:latin typeface="Poppins"/>
              <a:ea typeface="Poppins"/>
              <a:cs typeface="Poppins"/>
              <a:sym typeface="Poppins"/>
            </a:endParaRPr>
          </a:p>
        </p:txBody>
      </p:sp>
      <p:pic>
        <p:nvPicPr>
          <p:cNvPr id="187" name="Google Shape;187;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8" name="Google Shape;188;p27"/>
          <p:cNvSpPr txBox="1"/>
          <p:nvPr/>
        </p:nvSpPr>
        <p:spPr>
          <a:xfrm>
            <a:off x="1657800" y="1690200"/>
            <a:ext cx="10433100" cy="1992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CSS Webkit is a CSS extension that is used by Webkit-based browsers, such as Safari and Google Chrome. Webkit is the rendering engine that powers these browsers, and CSS  Webkit provides additional CSS properties that can be used to style web pages.</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These extensions are generally prefixed with -webkit-. </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Most -webkit- prefixed properties also work with an -apple- prefix.</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Comparison between standard CSS and Webkit CSS</a:t>
            </a:r>
            <a:endParaRPr b="1" sz="4000">
              <a:solidFill>
                <a:srgbClr val="AA81E9"/>
              </a:solidFill>
              <a:latin typeface="Poppins"/>
              <a:ea typeface="Poppins"/>
              <a:cs typeface="Poppins"/>
              <a:sym typeface="Poppins"/>
            </a:endParaRPr>
          </a:p>
        </p:txBody>
      </p:sp>
      <p:pic>
        <p:nvPicPr>
          <p:cNvPr id="194" name="Google Shape;194;p28"/>
          <p:cNvPicPr preferRelativeResize="0"/>
          <p:nvPr/>
        </p:nvPicPr>
        <p:blipFill>
          <a:blip r:embed="rId3">
            <a:alphaModFix/>
          </a:blip>
          <a:stretch>
            <a:fillRect/>
          </a:stretch>
        </p:blipFill>
        <p:spPr>
          <a:xfrm>
            <a:off x="193325" y="364800"/>
            <a:ext cx="1217599" cy="1171476"/>
          </a:xfrm>
          <a:prstGeom prst="rect">
            <a:avLst/>
          </a:prstGeom>
          <a:noFill/>
          <a:ln>
            <a:noFill/>
          </a:ln>
        </p:spPr>
      </p:pic>
      <p:graphicFrame>
        <p:nvGraphicFramePr>
          <p:cNvPr id="195" name="Google Shape;195;p28"/>
          <p:cNvGraphicFramePr/>
          <p:nvPr/>
        </p:nvGraphicFramePr>
        <p:xfrm>
          <a:off x="1723350" y="1957075"/>
          <a:ext cx="3000000" cy="3000000"/>
        </p:xfrm>
        <a:graphic>
          <a:graphicData uri="http://schemas.openxmlformats.org/drawingml/2006/table">
            <a:tbl>
              <a:tblPr>
                <a:noFill/>
                <a:tableStyleId>{3C2EF96F-49F6-4562-B056-9B61DD300B5A}</a:tableStyleId>
              </a:tblPr>
              <a:tblGrid>
                <a:gridCol w="4564925"/>
                <a:gridCol w="4564925"/>
              </a:tblGrid>
              <a:tr h="565500">
                <a:tc>
                  <a:txBody>
                    <a:bodyPr/>
                    <a:lstStyle/>
                    <a:p>
                      <a:pPr indent="0" lvl="0" marL="0" rtl="0" algn="ctr">
                        <a:spcBef>
                          <a:spcPts val="0"/>
                        </a:spcBef>
                        <a:spcAft>
                          <a:spcPts val="0"/>
                        </a:spcAft>
                        <a:buNone/>
                      </a:pPr>
                      <a:r>
                        <a:rPr b="1" lang="en" sz="1800">
                          <a:solidFill>
                            <a:schemeClr val="lt1"/>
                          </a:solidFill>
                          <a:latin typeface="Poppins"/>
                          <a:ea typeface="Poppins"/>
                          <a:cs typeface="Poppins"/>
                          <a:sym typeface="Poppins"/>
                        </a:rPr>
                        <a:t>Standard CSS</a:t>
                      </a:r>
                      <a:endParaRPr b="1" sz="1800">
                        <a:solidFill>
                          <a:schemeClr val="lt1"/>
                        </a:solidFill>
                        <a:latin typeface="Poppins"/>
                        <a:ea typeface="Poppins"/>
                        <a:cs typeface="Poppins"/>
                        <a:sym typeface="Poppi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A81E9"/>
                    </a:solidFill>
                  </a:tcPr>
                </a:tc>
                <a:tc>
                  <a:txBody>
                    <a:bodyPr/>
                    <a:lstStyle/>
                    <a:p>
                      <a:pPr indent="0" lvl="0" marL="0" rtl="0" algn="ctr">
                        <a:spcBef>
                          <a:spcPts val="0"/>
                        </a:spcBef>
                        <a:spcAft>
                          <a:spcPts val="0"/>
                        </a:spcAft>
                        <a:buNone/>
                      </a:pPr>
                      <a:r>
                        <a:rPr b="1" lang="en" sz="1800">
                          <a:solidFill>
                            <a:schemeClr val="lt1"/>
                          </a:solidFill>
                          <a:latin typeface="Poppins"/>
                          <a:ea typeface="Poppins"/>
                          <a:cs typeface="Poppins"/>
                          <a:sym typeface="Poppins"/>
                        </a:rPr>
                        <a:t>Webkit CSS</a:t>
                      </a:r>
                      <a:endParaRPr b="1" sz="1800">
                        <a:solidFill>
                          <a:schemeClr val="lt1"/>
                        </a:solidFill>
                        <a:latin typeface="Poppins"/>
                        <a:ea typeface="Poppins"/>
                        <a:cs typeface="Poppins"/>
                        <a:sym typeface="Poppi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A81E9"/>
                    </a:solidFill>
                  </a:tcPr>
                </a:tc>
              </a:tr>
              <a:tr h="1005800">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CSS is a language used to style web pages.</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WebKit is a rendering engine used by some web browsers, including Safari and Chrome.</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1828775">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Normal CSS, also known as standard CSS, is the set of styles that work in all modern browsers, including Firefox, Edge, and Chrome.</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WebKit CSS, on the other hand, includes a set of properties and values that are specific to WebKit-based browsers, such as Safari and Chrome</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1280125">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It includes a large set of properties and values that are defined in the official CSS specifications.</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solidFill>
                            <a:schemeClr val="dk1"/>
                          </a:solidFill>
                          <a:latin typeface="Poppins Medium"/>
                          <a:ea typeface="Poppins Medium"/>
                          <a:cs typeface="Poppins Medium"/>
                          <a:sym typeface="Poppins Medium"/>
                        </a:rPr>
                        <a:t>These properties and values are not part of the official CSS specifications and may not work in other browsers.</a:t>
                      </a:r>
                      <a:endParaRPr sz="1800">
                        <a:solidFill>
                          <a:schemeClr val="dk1"/>
                        </a:solidFill>
                        <a:latin typeface="Poppins Medium"/>
                        <a:ea typeface="Poppins Medium"/>
                        <a:cs typeface="Poppins Medium"/>
                        <a:sym typeface="Poppins Medium"/>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Common Webkit Properties</a:t>
            </a:r>
            <a:endParaRPr b="1" sz="4000">
              <a:solidFill>
                <a:srgbClr val="AA81E9"/>
              </a:solidFill>
              <a:latin typeface="Poppins"/>
              <a:ea typeface="Poppins"/>
              <a:cs typeface="Poppins"/>
              <a:sym typeface="Poppins"/>
            </a:endParaRPr>
          </a:p>
        </p:txBody>
      </p:sp>
      <p:pic>
        <p:nvPicPr>
          <p:cNvPr id="201" name="Google Shape;201;p29"/>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02" name="Google Shape;202;p29"/>
          <p:cNvSpPr txBox="1"/>
          <p:nvPr/>
        </p:nvSpPr>
        <p:spPr>
          <a:xfrm>
            <a:off x="1657800" y="1690200"/>
            <a:ext cx="92901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-webkit-border-radius </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-webkit-box-shadow </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-webkit-transition </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-webkit-transform</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-webkit-overflow-scrolling</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 of Webkit</a:t>
            </a:r>
            <a:endParaRPr b="1" sz="4000">
              <a:solidFill>
                <a:srgbClr val="AA81E9"/>
              </a:solidFill>
              <a:latin typeface="Poppins"/>
              <a:ea typeface="Poppins"/>
              <a:cs typeface="Poppins"/>
              <a:sym typeface="Poppins"/>
            </a:endParaRPr>
          </a:p>
        </p:txBody>
      </p:sp>
      <p:pic>
        <p:nvPicPr>
          <p:cNvPr id="208" name="Google Shape;208;p30"/>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09" name="Google Shape;209;p30"/>
          <p:cNvSpPr txBox="1"/>
          <p:nvPr/>
        </p:nvSpPr>
        <p:spPr>
          <a:xfrm>
            <a:off x="1657800" y="1690200"/>
            <a:ext cx="11920500" cy="154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1800">
                <a:solidFill>
                  <a:srgbClr val="FFFFFF"/>
                </a:solidFill>
                <a:latin typeface="Poppins Medium"/>
                <a:ea typeface="Poppins Medium"/>
                <a:cs typeface="Poppins Medium"/>
                <a:sym typeface="Poppins Medium"/>
              </a:rPr>
              <a:t>An example is the scrollbar property. </a:t>
            </a:r>
            <a:endParaRPr sz="18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Standard CSS does not provide any way to style scrollbars, but WebKit-based browsers support a number of </a:t>
            </a:r>
            <a:r>
              <a:rPr b="1" lang="en" sz="1800">
                <a:solidFill>
                  <a:srgbClr val="AA81E9"/>
                </a:solidFill>
                <a:latin typeface="Poppins"/>
                <a:ea typeface="Poppins"/>
                <a:cs typeface="Poppins"/>
                <a:sym typeface="Poppins"/>
              </a:rPr>
              <a:t>-webkit-</a:t>
            </a:r>
            <a:r>
              <a:rPr lang="en" sz="1800">
                <a:solidFill>
                  <a:srgbClr val="FFFFFF"/>
                </a:solidFill>
                <a:latin typeface="Poppins Medium"/>
                <a:ea typeface="Poppins Medium"/>
                <a:cs typeface="Poppins Medium"/>
                <a:sym typeface="Poppins Medium"/>
              </a:rPr>
              <a:t> properties that allow developers to customize the appearance of scrollbars on their web pages.</a:t>
            </a:r>
            <a:endParaRPr sz="1800">
              <a:solidFill>
                <a:srgbClr val="FFFFFF"/>
              </a:solidFill>
              <a:latin typeface="Poppins Medium"/>
              <a:ea typeface="Poppins Medium"/>
              <a:cs typeface="Poppins Medium"/>
              <a:sym typeface="Poppins Medium"/>
            </a:endParaRPr>
          </a:p>
        </p:txBody>
      </p:sp>
      <p:sp>
        <p:nvSpPr>
          <p:cNvPr id="210" name="Google Shape;210;p30"/>
          <p:cNvSpPr txBox="1"/>
          <p:nvPr/>
        </p:nvSpPr>
        <p:spPr>
          <a:xfrm>
            <a:off x="1734000" y="3843475"/>
            <a:ext cx="4669500" cy="13554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&lt;body&gt;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&lt;div class="box"&gt;&lt;/div&gt;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&lt;/body&gt;</a:t>
            </a:r>
            <a:endParaRPr sz="1600">
              <a:solidFill>
                <a:srgbClr val="FFFFFF"/>
              </a:solidFill>
              <a:latin typeface="JetBrains Mono Medium"/>
              <a:ea typeface="JetBrains Mono Medium"/>
              <a:cs typeface="JetBrains Mono Medium"/>
              <a:sym typeface="JetBrains Mono Medium"/>
            </a:endParaRPr>
          </a:p>
        </p:txBody>
      </p:sp>
      <p:sp>
        <p:nvSpPr>
          <p:cNvPr id="211" name="Google Shape;211;p30"/>
          <p:cNvSpPr txBox="1"/>
          <p:nvPr/>
        </p:nvSpPr>
        <p:spPr>
          <a:xfrm>
            <a:off x="1734000" y="33817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HTML</a:t>
            </a:r>
            <a:endParaRPr b="1" sz="1800">
              <a:solidFill>
                <a:schemeClr val="lt1"/>
              </a:solidFill>
              <a:latin typeface="Poppins"/>
              <a:ea typeface="Poppins"/>
              <a:cs typeface="Poppins"/>
              <a:sym typeface="Poppins"/>
            </a:endParaRPr>
          </a:p>
        </p:txBody>
      </p:sp>
      <p:sp>
        <p:nvSpPr>
          <p:cNvPr id="212" name="Google Shape;212;p30"/>
          <p:cNvSpPr txBox="1"/>
          <p:nvPr/>
        </p:nvSpPr>
        <p:spPr>
          <a:xfrm>
            <a:off x="6839400" y="3843475"/>
            <a:ext cx="6105300" cy="53556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.box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width: 100px;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height: 200vh;</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background-color: blueviolet;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a:t>
            </a:r>
            <a:r>
              <a:rPr b="1" lang="en" sz="1600">
                <a:solidFill>
                  <a:srgbClr val="AA81E9"/>
                </a:solidFill>
                <a:latin typeface="JetBrains Mono"/>
                <a:ea typeface="JetBrains Mono"/>
                <a:cs typeface="JetBrains Mono"/>
                <a:sym typeface="JetBrains Mono"/>
              </a:rPr>
              <a:t>select the scroll bar and apply width</a:t>
            </a: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::-webkit-scrollbar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width: 8px;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 </a:t>
            </a:r>
            <a:r>
              <a:rPr b="1" lang="en" sz="1600">
                <a:solidFill>
                  <a:srgbClr val="AA81E9"/>
                </a:solidFill>
                <a:latin typeface="JetBrains Mono"/>
                <a:ea typeface="JetBrains Mono"/>
                <a:cs typeface="JetBrains Mono"/>
                <a:sym typeface="JetBrains Mono"/>
              </a:rPr>
              <a:t>change the color of the scroll bar thumb</a:t>
            </a: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::-webkit-scrollbar-thumb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background-color: #333;</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border-radius: 2px;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a:t>
            </a:r>
            <a:r>
              <a:rPr b="1" lang="en" sz="1600">
                <a:solidFill>
                  <a:srgbClr val="AA81E9"/>
                </a:solidFill>
                <a:latin typeface="JetBrains Mono"/>
                <a:ea typeface="JetBrains Mono"/>
                <a:cs typeface="JetBrains Mono"/>
                <a:sym typeface="JetBrains Mono"/>
              </a:rPr>
              <a:t>change color of scrollbar thum on hover</a:t>
            </a: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::-webkit-scrollbar-thumb:hover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background-color: #555;</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15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p:txBody>
      </p:sp>
      <p:sp>
        <p:nvSpPr>
          <p:cNvPr id="213" name="Google Shape;213;p30"/>
          <p:cNvSpPr txBox="1"/>
          <p:nvPr/>
        </p:nvSpPr>
        <p:spPr>
          <a:xfrm>
            <a:off x="6839400" y="3381775"/>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CSS</a:t>
            </a:r>
            <a:endParaRPr b="1" sz="18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 Output</a:t>
            </a:r>
            <a:endParaRPr b="1" sz="4000">
              <a:solidFill>
                <a:srgbClr val="AA81E9"/>
              </a:solidFill>
              <a:latin typeface="Poppins"/>
              <a:ea typeface="Poppins"/>
              <a:cs typeface="Poppins"/>
              <a:sym typeface="Poppins"/>
            </a:endParaRPr>
          </a:p>
        </p:txBody>
      </p:sp>
      <p:pic>
        <p:nvPicPr>
          <p:cNvPr id="219" name="Google Shape;219;p31"/>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20" name="Google Shape;220;p31"/>
          <p:cNvSpPr txBox="1"/>
          <p:nvPr/>
        </p:nvSpPr>
        <p:spPr>
          <a:xfrm>
            <a:off x="1734000" y="1963350"/>
            <a:ext cx="1289100" cy="461700"/>
          </a:xfrm>
          <a:prstGeom prst="rect">
            <a:avLst/>
          </a:prstGeom>
          <a:solidFill>
            <a:srgbClr val="AA81E9"/>
          </a:solid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b="1" lang="en" sz="1800">
                <a:solidFill>
                  <a:schemeClr val="lt1"/>
                </a:solidFill>
                <a:latin typeface="Poppins"/>
                <a:ea typeface="Poppins"/>
                <a:cs typeface="Poppins"/>
                <a:sym typeface="Poppins"/>
              </a:rPr>
              <a:t>Output</a:t>
            </a:r>
            <a:endParaRPr b="1" sz="1800">
              <a:solidFill>
                <a:schemeClr val="lt1"/>
              </a:solidFill>
              <a:latin typeface="Poppins"/>
              <a:ea typeface="Poppins"/>
              <a:cs typeface="Poppins"/>
              <a:sym typeface="Poppins"/>
            </a:endParaRPr>
          </a:p>
        </p:txBody>
      </p:sp>
      <p:pic>
        <p:nvPicPr>
          <p:cNvPr id="221" name="Google Shape;221;p31"/>
          <p:cNvPicPr preferRelativeResize="0"/>
          <p:nvPr/>
        </p:nvPicPr>
        <p:blipFill rotWithShape="1">
          <a:blip r:embed="rId4">
            <a:alphaModFix/>
          </a:blip>
          <a:srcRect b="0" l="0" r="0" t="5517"/>
          <a:stretch/>
        </p:blipFill>
        <p:spPr>
          <a:xfrm>
            <a:off x="1723350" y="2489474"/>
            <a:ext cx="3940650" cy="3528500"/>
          </a:xfrm>
          <a:prstGeom prst="rect">
            <a:avLst/>
          </a:prstGeom>
          <a:noFill/>
          <a:ln cap="flat" cmpd="sng" w="12700">
            <a:solidFill>
              <a:srgbClr val="CCCCCC"/>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7" name="Google Shape;227;p32"/>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9" name="Google Shape;229;p32"/>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