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0287000" cx="18288000"/>
  <p:notesSz cx="6858000" cy="9144000"/>
  <p:embeddedFontLst>
    <p:embeddedFont>
      <p:font typeface="Poppins"/>
      <p:regular r:id="rId22"/>
      <p:bold r:id="rId23"/>
      <p:italic r:id="rId24"/>
      <p:boldItalic r:id="rId25"/>
    </p:embeddedFont>
    <p:embeddedFont>
      <p:font typeface="JetBrains Mono Medium"/>
      <p:regular r:id="rId26"/>
      <p:bold r:id="rId27"/>
      <p:italic r:id="rId28"/>
      <p:boldItalic r:id="rId29"/>
    </p:embeddedFont>
    <p:embeddedFont>
      <p:font typeface="Poppins Medium"/>
      <p:regular r:id="rId30"/>
      <p:bold r:id="rId31"/>
      <p:italic r:id="rId32"/>
      <p:boldItalic r:id="rId33"/>
    </p:embeddedFont>
    <p:embeddedFont>
      <p:font typeface="Work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065">
          <p15:clr>
            <a:srgbClr val="9AA0A6"/>
          </p15:clr>
        </p15:guide>
        <p15:guide id="3" pos="936">
          <p15:clr>
            <a:srgbClr val="747775"/>
          </p15:clr>
        </p15:guide>
        <p15:guide id="4" orient="horz" pos="2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065" orient="horz"/>
        <p:guide pos="936"/>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oppins-regular.fntdata"/><Relationship Id="rId21" Type="http://schemas.openxmlformats.org/officeDocument/2006/relationships/slide" Target="slides/slide15.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JetBrainsMonoMedium-regular.fntdata"/><Relationship Id="rId25" Type="http://schemas.openxmlformats.org/officeDocument/2006/relationships/font" Target="fonts/Poppins-boldItalic.fntdata"/><Relationship Id="rId28" Type="http://schemas.openxmlformats.org/officeDocument/2006/relationships/font" Target="fonts/JetBrainsMonoMedium-italic.fntdata"/><Relationship Id="rId27" Type="http://schemas.openxmlformats.org/officeDocument/2006/relationships/font" Target="fonts/JetBrainsMono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JetBrainsMon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Medium-bold.fntdata"/><Relationship Id="rId30" Type="http://schemas.openxmlformats.org/officeDocument/2006/relationships/font" Target="fonts/PoppinsMedium-regular.fntdata"/><Relationship Id="rId11" Type="http://schemas.openxmlformats.org/officeDocument/2006/relationships/slide" Target="slides/slide5.xml"/><Relationship Id="rId33" Type="http://schemas.openxmlformats.org/officeDocument/2006/relationships/font" Target="fonts/PoppinsMedium-boldItalic.fntdata"/><Relationship Id="rId10" Type="http://schemas.openxmlformats.org/officeDocument/2006/relationships/slide" Target="slides/slide4.xml"/><Relationship Id="rId32" Type="http://schemas.openxmlformats.org/officeDocument/2006/relationships/font" Target="fonts/PoppinsMedium-italic.fntdata"/><Relationship Id="rId13" Type="http://schemas.openxmlformats.org/officeDocument/2006/relationships/slide" Target="slides/slide7.xml"/><Relationship Id="rId35" Type="http://schemas.openxmlformats.org/officeDocument/2006/relationships/font" Target="fonts/WorkSans-bold.fntdata"/><Relationship Id="rId12" Type="http://schemas.openxmlformats.org/officeDocument/2006/relationships/slide" Target="slides/slide6.xml"/><Relationship Id="rId34" Type="http://schemas.openxmlformats.org/officeDocument/2006/relationships/font" Target="fonts/WorkSans-regular.fntdata"/><Relationship Id="rId15" Type="http://schemas.openxmlformats.org/officeDocument/2006/relationships/slide" Target="slides/slide9.xml"/><Relationship Id="rId37" Type="http://schemas.openxmlformats.org/officeDocument/2006/relationships/font" Target="fonts/WorkSans-boldItalic.fntdata"/><Relationship Id="rId14" Type="http://schemas.openxmlformats.org/officeDocument/2006/relationships/slide" Target="slides/slide8.xml"/><Relationship Id="rId36" Type="http://schemas.openxmlformats.org/officeDocument/2006/relationships/font" Target="fonts/Work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bb7d6d9e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53" name="Google Shape;253;g24bb7d6d9ea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bb7d6d9ea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64" name="Google Shape;264;g24bb7d6d9ea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bb7d6d9ea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71" name="Google Shape;271;g24bb7d6d9ea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bb7d6d9e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82" name="Google Shape;282;g24bb7d6d9ea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bb7d6d9ea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93" name="Google Shape;293;g24bb7d6d9ea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8c75f7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398c75f7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bb531739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4bb531739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bb7d6d9e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4bb7d6d9e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bb7d6d9e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4bb7d6d9e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bb7d6d9e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1" name="Google Shape;211;g24bb7d6d9e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bb7d6d9ea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2" name="Google Shape;222;g24bb7d6d9e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bb7d6d9e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3" name="Google Shape;233;g24bb7d6d9e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bb7d6d9ea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42" name="Google Shape;242;g24bb7d6d9ea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427100"/>
            <a:ext cx="73629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Css gradient</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a:blip r:embed="rId4">
            <a:alphaModFix/>
          </a:blip>
          <a:stretch>
            <a:fillRect/>
          </a:stretch>
        </p:blipFill>
        <p:spPr>
          <a:xfrm>
            <a:off x="9833700" y="1880950"/>
            <a:ext cx="8015276" cy="777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Examples</a:t>
            </a:r>
            <a:endParaRPr b="1" sz="4000">
              <a:solidFill>
                <a:srgbClr val="AA81E9"/>
              </a:solidFill>
              <a:latin typeface="Poppins"/>
              <a:ea typeface="Poppins"/>
              <a:cs typeface="Poppins"/>
              <a:sym typeface="Poppins"/>
            </a:endParaRPr>
          </a:p>
        </p:txBody>
      </p:sp>
      <p:pic>
        <p:nvPicPr>
          <p:cNvPr id="256" name="Google Shape;256;p34"/>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57" name="Google Shape;257;p34"/>
          <p:cNvSpPr txBox="1"/>
          <p:nvPr/>
        </p:nvSpPr>
        <p:spPr>
          <a:xfrm>
            <a:off x="1657800" y="1690200"/>
            <a:ext cx="98547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CSS radial-gradient  (differently spaced color stops):</a:t>
            </a:r>
            <a:r>
              <a:rPr lang="en" sz="1800">
                <a:solidFill>
                  <a:srgbClr val="FFFFFF"/>
                </a:solidFill>
                <a:latin typeface="Poppins Medium"/>
                <a:ea typeface="Poppins Medium"/>
                <a:cs typeface="Poppins Medium"/>
                <a:sym typeface="Poppins Medium"/>
              </a:rPr>
              <a:t> Can adjust the spacing between color stops in a CSS radial gradient by specifying position values for each color stop.</a:t>
            </a:r>
            <a:endParaRPr sz="1800">
              <a:solidFill>
                <a:srgbClr val="FFFFFF"/>
              </a:solidFill>
              <a:latin typeface="Poppins Medium"/>
              <a:ea typeface="Poppins Medium"/>
              <a:cs typeface="Poppins Medium"/>
              <a:sym typeface="Poppins Medium"/>
            </a:endParaRPr>
          </a:p>
        </p:txBody>
      </p:sp>
      <p:sp>
        <p:nvSpPr>
          <p:cNvPr id="258" name="Google Shape;258;p34"/>
          <p:cNvSpPr txBox="1"/>
          <p:nvPr/>
        </p:nvSpPr>
        <p:spPr>
          <a:xfrm>
            <a:off x="1734000" y="3614875"/>
            <a:ext cx="8153700" cy="29265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width: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radial-gradient(white 20px, yellow 30px, orange 40px);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 background-image: radial-gradient(white 20%, yellow 30%, orange 40%);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59" name="Google Shape;259;p34"/>
          <p:cNvSpPr txBox="1"/>
          <p:nvPr/>
        </p:nvSpPr>
        <p:spPr>
          <a:xfrm>
            <a:off x="1734000"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60" name="Google Shape;260;p34"/>
          <p:cNvSpPr txBox="1"/>
          <p:nvPr/>
        </p:nvSpPr>
        <p:spPr>
          <a:xfrm>
            <a:off x="10931225"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61" name="Google Shape;261;p34"/>
          <p:cNvPicPr preferRelativeResize="0"/>
          <p:nvPr/>
        </p:nvPicPr>
        <p:blipFill>
          <a:blip r:embed="rId4">
            <a:alphaModFix/>
          </a:blip>
          <a:stretch>
            <a:fillRect/>
          </a:stretch>
        </p:blipFill>
        <p:spPr>
          <a:xfrm>
            <a:off x="10931225" y="3614875"/>
            <a:ext cx="2839850" cy="28398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Set Shape </a:t>
            </a:r>
            <a:endParaRPr b="1" sz="4000">
              <a:solidFill>
                <a:srgbClr val="AA81E9"/>
              </a:solidFill>
              <a:latin typeface="Poppins"/>
              <a:ea typeface="Poppins"/>
              <a:cs typeface="Poppins"/>
              <a:sym typeface="Poppins"/>
            </a:endParaRPr>
          </a:p>
        </p:txBody>
      </p:sp>
      <p:pic>
        <p:nvPicPr>
          <p:cNvPr id="267" name="Google Shape;267;p35"/>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68" name="Google Shape;268;p35"/>
          <p:cNvSpPr txBox="1"/>
          <p:nvPr/>
        </p:nvSpPr>
        <p:spPr>
          <a:xfrm>
            <a:off x="1657800" y="1690200"/>
            <a:ext cx="92901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The shape parameter defines the shape. The default value is an ellipse. Here are the different values you can use for the "</a:t>
            </a:r>
            <a:r>
              <a:rPr b="1" lang="en" sz="1800">
                <a:solidFill>
                  <a:srgbClr val="AA81E9"/>
                </a:solidFill>
                <a:latin typeface="Poppins"/>
                <a:ea typeface="Poppins"/>
                <a:cs typeface="Poppins"/>
                <a:sym typeface="Poppins"/>
              </a:rPr>
              <a:t>shape size</a:t>
            </a:r>
            <a:r>
              <a:rPr lang="en" sz="1800">
                <a:solidFill>
                  <a:srgbClr val="FFFFFF"/>
                </a:solidFill>
                <a:latin typeface="Poppins Medium"/>
                <a:ea typeface="Poppins Medium"/>
                <a:cs typeface="Poppins Medium"/>
                <a:sym typeface="Poppins Medium"/>
              </a:rPr>
              <a:t>" parameter:</a:t>
            </a:r>
            <a:endParaRPr sz="18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“circle”</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“ellipse”</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“closest-side”</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“closest-corner”</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“farthest-side”</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“farthest-corner”</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Radial gradient examples with shape parameter</a:t>
            </a:r>
            <a:endParaRPr b="1" sz="4000">
              <a:solidFill>
                <a:srgbClr val="AA81E9"/>
              </a:solidFill>
              <a:latin typeface="Poppins"/>
              <a:ea typeface="Poppins"/>
              <a:cs typeface="Poppins"/>
              <a:sym typeface="Poppins"/>
            </a:endParaRPr>
          </a:p>
        </p:txBody>
      </p:sp>
      <p:pic>
        <p:nvPicPr>
          <p:cNvPr id="274" name="Google Shape;274;p3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75" name="Google Shape;275;p36"/>
          <p:cNvSpPr txBox="1"/>
          <p:nvPr/>
        </p:nvSpPr>
        <p:spPr>
          <a:xfrm>
            <a:off x="1657800" y="1690200"/>
            <a:ext cx="98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Circle: </a:t>
            </a:r>
            <a:r>
              <a:rPr lang="en" sz="1800">
                <a:solidFill>
                  <a:srgbClr val="FFFFFF"/>
                </a:solidFill>
                <a:latin typeface="Poppins Medium"/>
                <a:ea typeface="Poppins Medium"/>
                <a:cs typeface="Poppins Medium"/>
                <a:sym typeface="Poppins Medium"/>
              </a:rPr>
              <a:t>This value creates a circular shape for the gradient</a:t>
            </a:r>
            <a:endParaRPr sz="1800">
              <a:solidFill>
                <a:srgbClr val="FFFFFF"/>
              </a:solidFill>
              <a:latin typeface="Poppins Medium"/>
              <a:ea typeface="Poppins Medium"/>
              <a:cs typeface="Poppins Medium"/>
              <a:sym typeface="Poppins Medium"/>
            </a:endParaRPr>
          </a:p>
        </p:txBody>
      </p:sp>
      <p:sp>
        <p:nvSpPr>
          <p:cNvPr id="276" name="Google Shape;276;p36"/>
          <p:cNvSpPr txBox="1"/>
          <p:nvPr/>
        </p:nvSpPr>
        <p:spPr>
          <a:xfrm>
            <a:off x="1734000" y="3005275"/>
            <a:ext cx="8153700" cy="20865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width: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radial-gradient(circle, pink, violet,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77" name="Google Shape;277;p36"/>
          <p:cNvSpPr txBox="1"/>
          <p:nvPr/>
        </p:nvSpPr>
        <p:spPr>
          <a:xfrm>
            <a:off x="1734000" y="25435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78" name="Google Shape;278;p36"/>
          <p:cNvSpPr txBox="1"/>
          <p:nvPr/>
        </p:nvSpPr>
        <p:spPr>
          <a:xfrm>
            <a:off x="10931225" y="25435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79" name="Google Shape;279;p36"/>
          <p:cNvPicPr preferRelativeResize="0"/>
          <p:nvPr/>
        </p:nvPicPr>
        <p:blipFill>
          <a:blip r:embed="rId4">
            <a:alphaModFix/>
          </a:blip>
          <a:stretch>
            <a:fillRect/>
          </a:stretch>
        </p:blipFill>
        <p:spPr>
          <a:xfrm>
            <a:off x="10931225" y="3062425"/>
            <a:ext cx="2233925" cy="21914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Radial gradient examples with shape parameter</a:t>
            </a:r>
            <a:endParaRPr b="1" sz="4000">
              <a:solidFill>
                <a:srgbClr val="AA81E9"/>
              </a:solidFill>
              <a:latin typeface="Poppins"/>
              <a:ea typeface="Poppins"/>
              <a:cs typeface="Poppins"/>
              <a:sym typeface="Poppins"/>
            </a:endParaRPr>
          </a:p>
        </p:txBody>
      </p:sp>
      <p:pic>
        <p:nvPicPr>
          <p:cNvPr id="285" name="Google Shape;285;p3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86" name="Google Shape;286;p37"/>
          <p:cNvSpPr txBox="1"/>
          <p:nvPr/>
        </p:nvSpPr>
        <p:spPr>
          <a:xfrm>
            <a:off x="1657800" y="1690200"/>
            <a:ext cx="98547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closest-corner: </a:t>
            </a:r>
            <a:r>
              <a:rPr lang="en" sz="1800">
                <a:solidFill>
                  <a:srgbClr val="FFFFFF"/>
                </a:solidFill>
                <a:latin typeface="Poppins Medium"/>
                <a:ea typeface="Poppins Medium"/>
                <a:cs typeface="Poppins Medium"/>
                <a:sym typeface="Poppins Medium"/>
              </a:rPr>
              <a:t>This value creates a shape that is a circle or ellipse, depending on the aspect ratio of the element, with its size set to the smallest distance from the center of the gradient to the corners of the element.</a:t>
            </a:r>
            <a:endParaRPr sz="1800">
              <a:solidFill>
                <a:srgbClr val="FFFFFF"/>
              </a:solidFill>
              <a:latin typeface="Poppins Medium"/>
              <a:ea typeface="Poppins Medium"/>
              <a:cs typeface="Poppins Medium"/>
              <a:sym typeface="Poppins Medium"/>
            </a:endParaRPr>
          </a:p>
        </p:txBody>
      </p:sp>
      <p:sp>
        <p:nvSpPr>
          <p:cNvPr id="287" name="Google Shape;287;p37"/>
          <p:cNvSpPr txBox="1"/>
          <p:nvPr/>
        </p:nvSpPr>
        <p:spPr>
          <a:xfrm>
            <a:off x="1734000" y="3614875"/>
            <a:ext cx="8153700" cy="20865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width: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radial-gradient(closest-corner at 70% 55%, pink, violet,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88" name="Google Shape;288;p37"/>
          <p:cNvSpPr txBox="1"/>
          <p:nvPr/>
        </p:nvSpPr>
        <p:spPr>
          <a:xfrm>
            <a:off x="1734000"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89" name="Google Shape;289;p37"/>
          <p:cNvSpPr txBox="1"/>
          <p:nvPr/>
        </p:nvSpPr>
        <p:spPr>
          <a:xfrm>
            <a:off x="10931225"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90" name="Google Shape;290;p37"/>
          <p:cNvPicPr preferRelativeResize="0"/>
          <p:nvPr/>
        </p:nvPicPr>
        <p:blipFill>
          <a:blip r:embed="rId4">
            <a:alphaModFix/>
          </a:blip>
          <a:stretch>
            <a:fillRect/>
          </a:stretch>
        </p:blipFill>
        <p:spPr>
          <a:xfrm>
            <a:off x="10931225" y="3614875"/>
            <a:ext cx="2729699" cy="2708250"/>
          </a:xfrm>
          <a:prstGeom prst="rect">
            <a:avLst/>
          </a:prstGeom>
          <a:noFill/>
          <a:ln cap="flat" cmpd="sng" w="9525">
            <a:solidFill>
              <a:srgbClr val="1A1A1A"/>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Radial gradient examples with shape parameter</a:t>
            </a:r>
            <a:endParaRPr b="1" sz="4000">
              <a:solidFill>
                <a:srgbClr val="AA81E9"/>
              </a:solidFill>
              <a:latin typeface="Poppins"/>
              <a:ea typeface="Poppins"/>
              <a:cs typeface="Poppins"/>
              <a:sym typeface="Poppins"/>
            </a:endParaRPr>
          </a:p>
        </p:txBody>
      </p:sp>
      <p:pic>
        <p:nvPicPr>
          <p:cNvPr id="296" name="Google Shape;296;p38"/>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97" name="Google Shape;297;p38"/>
          <p:cNvSpPr txBox="1"/>
          <p:nvPr/>
        </p:nvSpPr>
        <p:spPr>
          <a:xfrm>
            <a:off x="1657800" y="1690200"/>
            <a:ext cx="98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Set the size of the shape by using a length or percentage value.</a:t>
            </a:r>
            <a:endParaRPr sz="1800">
              <a:solidFill>
                <a:srgbClr val="FFFFFF"/>
              </a:solidFill>
              <a:latin typeface="Poppins Medium"/>
              <a:ea typeface="Poppins Medium"/>
              <a:cs typeface="Poppins Medium"/>
              <a:sym typeface="Poppins Medium"/>
            </a:endParaRPr>
          </a:p>
        </p:txBody>
      </p:sp>
      <p:sp>
        <p:nvSpPr>
          <p:cNvPr id="298" name="Google Shape;298;p38"/>
          <p:cNvSpPr txBox="1"/>
          <p:nvPr/>
        </p:nvSpPr>
        <p:spPr>
          <a:xfrm>
            <a:off x="1734000" y="3081475"/>
            <a:ext cx="8153700" cy="27300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width: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radial-gradient(70% 30%, pink,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radial-gradient(70px 30px, pink,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99" name="Google Shape;299;p38"/>
          <p:cNvSpPr txBox="1"/>
          <p:nvPr/>
        </p:nvSpPr>
        <p:spPr>
          <a:xfrm>
            <a:off x="1734000" y="26197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300" name="Google Shape;300;p38"/>
          <p:cNvSpPr txBox="1"/>
          <p:nvPr/>
        </p:nvSpPr>
        <p:spPr>
          <a:xfrm>
            <a:off x="10931225" y="26197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301" name="Google Shape;301;p38"/>
          <p:cNvPicPr preferRelativeResize="0"/>
          <p:nvPr/>
        </p:nvPicPr>
        <p:blipFill>
          <a:blip r:embed="rId4">
            <a:alphaModFix/>
          </a:blip>
          <a:stretch>
            <a:fillRect/>
          </a:stretch>
        </p:blipFill>
        <p:spPr>
          <a:xfrm>
            <a:off x="10931225" y="3171300"/>
            <a:ext cx="3223298" cy="27300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07" name="Google Shape;307;p39"/>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9"/>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9" name="Google Shape;309;p39"/>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Topics</a:t>
            </a:r>
            <a:endParaRPr b="1" sz="4000">
              <a:solidFill>
                <a:srgbClr val="AA81E9"/>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1" name="Google Shape;181;p26"/>
          <p:cNvSpPr txBox="1"/>
          <p:nvPr/>
        </p:nvSpPr>
        <p:spPr>
          <a:xfrm>
            <a:off x="1657800" y="1690200"/>
            <a:ext cx="92901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Css gradient.</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Css linear gradient.</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Css radial gradient.</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CSS Gradient</a:t>
            </a:r>
            <a:endParaRPr b="1" sz="4000">
              <a:solidFill>
                <a:srgbClr val="AA81E9"/>
              </a:solidFill>
              <a:latin typeface="Poppins"/>
              <a:ea typeface="Poppins"/>
              <a:cs typeface="Poppins"/>
              <a:sym typeface="Poppins"/>
            </a:endParaRPr>
          </a:p>
        </p:txBody>
      </p:sp>
      <p:pic>
        <p:nvPicPr>
          <p:cNvPr id="187" name="Google Shape;187;p2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8" name="Google Shape;188;p27"/>
          <p:cNvSpPr txBox="1"/>
          <p:nvPr/>
        </p:nvSpPr>
        <p:spPr>
          <a:xfrm>
            <a:off x="1657800" y="1690200"/>
            <a:ext cx="13091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CSS gradients let you display smooth transitions between two or more specified colors</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CSS Linear Gradient</a:t>
            </a:r>
            <a:endParaRPr b="1" sz="4000">
              <a:solidFill>
                <a:srgbClr val="AA81E9"/>
              </a:solidFill>
              <a:latin typeface="Poppins"/>
              <a:ea typeface="Poppins"/>
              <a:cs typeface="Poppins"/>
              <a:sym typeface="Poppins"/>
            </a:endParaRPr>
          </a:p>
        </p:txBody>
      </p:sp>
      <p:pic>
        <p:nvPicPr>
          <p:cNvPr id="194" name="Google Shape;194;p28"/>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95" name="Google Shape;195;p28"/>
          <p:cNvSpPr txBox="1"/>
          <p:nvPr/>
        </p:nvSpPr>
        <p:spPr>
          <a:xfrm>
            <a:off x="1657800" y="1690200"/>
            <a:ext cx="9854700" cy="122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It includes the smooth color transitions to going up, down, left, right, and diagonally. The minimum two-color required to create a linear gradient.</a:t>
            </a:r>
            <a:endParaRPr sz="18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Syntax:</a:t>
            </a:r>
            <a:endParaRPr b="1" sz="1800">
              <a:solidFill>
                <a:srgbClr val="AA81E9"/>
              </a:solidFill>
              <a:latin typeface="Poppins"/>
              <a:ea typeface="Poppins"/>
              <a:cs typeface="Poppins"/>
              <a:sym typeface="Poppins"/>
            </a:endParaRPr>
          </a:p>
        </p:txBody>
      </p:sp>
      <p:sp>
        <p:nvSpPr>
          <p:cNvPr id="196" name="Google Shape;196;p28"/>
          <p:cNvSpPr txBox="1"/>
          <p:nvPr/>
        </p:nvSpPr>
        <p:spPr>
          <a:xfrm>
            <a:off x="1734000" y="3015775"/>
            <a:ext cx="10536000" cy="7437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rgbClr val="FFFFFF"/>
                </a:solidFill>
                <a:latin typeface="JetBrains Mono Medium"/>
                <a:ea typeface="JetBrains Mono Medium"/>
                <a:cs typeface="JetBrains Mono Medium"/>
                <a:sym typeface="JetBrains Mono Medium"/>
              </a:rPr>
              <a:t>background-image: linear-gradient(direction, color-stop1, color-stop2,...); </a:t>
            </a:r>
            <a:endParaRPr sz="1800">
              <a:solidFill>
                <a:srgbClr val="FFFFFF"/>
              </a:solidFill>
              <a:latin typeface="JetBrains Mono Medium"/>
              <a:ea typeface="JetBrains Mono Medium"/>
              <a:cs typeface="JetBrains Mono Medium"/>
              <a:sym typeface="JetBrains Mono Medium"/>
            </a:endParaRPr>
          </a:p>
        </p:txBody>
      </p:sp>
      <p:sp>
        <p:nvSpPr>
          <p:cNvPr id="197" name="Google Shape;197;p28"/>
          <p:cNvSpPr txBox="1"/>
          <p:nvPr/>
        </p:nvSpPr>
        <p:spPr>
          <a:xfrm>
            <a:off x="1657800" y="3976200"/>
            <a:ext cx="9854700" cy="199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Direction parameter :</a:t>
            </a:r>
            <a:r>
              <a:rPr lang="en" sz="1800">
                <a:solidFill>
                  <a:srgbClr val="FFFFFF"/>
                </a:solidFill>
                <a:latin typeface="Poppins Medium"/>
                <a:ea typeface="Poppins Medium"/>
                <a:cs typeface="Poppins Medium"/>
                <a:sym typeface="Poppins Medium"/>
              </a:rPr>
              <a:t> It can take values such as "to right", "to left", "to top", "to bottom", "to top left", "to top right", "to bottom left", or "to bottom right".</a:t>
            </a:r>
            <a:endParaRPr sz="18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18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Color-stop parameters:</a:t>
            </a:r>
            <a:r>
              <a:rPr lang="en" sz="1800">
                <a:solidFill>
                  <a:srgbClr val="FFFFFF"/>
                </a:solidFill>
                <a:latin typeface="Poppins Medium"/>
                <a:ea typeface="Poppins Medium"/>
                <a:cs typeface="Poppins Medium"/>
                <a:sym typeface="Poppins Medium"/>
              </a:rPr>
              <a:t> specify the colors and positions of the gradient stops, You can specify as many color stops as you like, separated by commas. </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Examples</a:t>
            </a:r>
            <a:endParaRPr b="1" sz="4000">
              <a:solidFill>
                <a:srgbClr val="AA81E9"/>
              </a:solidFill>
              <a:latin typeface="Poppins"/>
              <a:ea typeface="Poppins"/>
              <a:cs typeface="Poppins"/>
              <a:sym typeface="Poppins"/>
            </a:endParaRPr>
          </a:p>
        </p:txBody>
      </p:sp>
      <p:pic>
        <p:nvPicPr>
          <p:cNvPr id="203" name="Google Shape;203;p29"/>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04" name="Google Shape;204;p29"/>
          <p:cNvSpPr txBox="1"/>
          <p:nvPr/>
        </p:nvSpPr>
        <p:spPr>
          <a:xfrm>
            <a:off x="1657800" y="1690200"/>
            <a:ext cx="98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Top to bottom:</a:t>
            </a:r>
            <a:endParaRPr sz="1800">
              <a:solidFill>
                <a:srgbClr val="FFFFFF"/>
              </a:solidFill>
              <a:latin typeface="Poppins Medium"/>
              <a:ea typeface="Poppins Medium"/>
              <a:cs typeface="Poppins Medium"/>
              <a:sym typeface="Poppins Medium"/>
            </a:endParaRPr>
          </a:p>
        </p:txBody>
      </p:sp>
      <p:sp>
        <p:nvSpPr>
          <p:cNvPr id="205" name="Google Shape;205;p29"/>
          <p:cNvSpPr txBox="1"/>
          <p:nvPr/>
        </p:nvSpPr>
        <p:spPr>
          <a:xfrm>
            <a:off x="1734000" y="2852875"/>
            <a:ext cx="6129300" cy="23802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50px;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linear-gradient(pink,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linear-gradient(to bottom, pink,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06" name="Google Shape;206;p29"/>
          <p:cNvSpPr txBox="1"/>
          <p:nvPr/>
        </p:nvSpPr>
        <p:spPr>
          <a:xfrm>
            <a:off x="1734000" y="2391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07" name="Google Shape;207;p29"/>
          <p:cNvSpPr txBox="1"/>
          <p:nvPr/>
        </p:nvSpPr>
        <p:spPr>
          <a:xfrm>
            <a:off x="8287200" y="2391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08" name="Google Shape;208;p29"/>
          <p:cNvPicPr preferRelativeResize="0"/>
          <p:nvPr/>
        </p:nvPicPr>
        <p:blipFill>
          <a:blip r:embed="rId4">
            <a:alphaModFix/>
          </a:blip>
          <a:stretch>
            <a:fillRect/>
          </a:stretch>
        </p:blipFill>
        <p:spPr>
          <a:xfrm>
            <a:off x="8287200" y="2852875"/>
            <a:ext cx="8069200" cy="22011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Examples</a:t>
            </a:r>
            <a:endParaRPr b="1" sz="4000">
              <a:solidFill>
                <a:srgbClr val="AA81E9"/>
              </a:solidFill>
              <a:latin typeface="Poppins"/>
              <a:ea typeface="Poppins"/>
              <a:cs typeface="Poppins"/>
              <a:sym typeface="Poppins"/>
            </a:endParaRPr>
          </a:p>
        </p:txBody>
      </p:sp>
      <p:pic>
        <p:nvPicPr>
          <p:cNvPr id="214" name="Google Shape;214;p30"/>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15" name="Google Shape;215;p30"/>
          <p:cNvSpPr txBox="1"/>
          <p:nvPr/>
        </p:nvSpPr>
        <p:spPr>
          <a:xfrm>
            <a:off x="1657800" y="1690200"/>
            <a:ext cx="98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Left to right:</a:t>
            </a:r>
            <a:endParaRPr sz="1800">
              <a:solidFill>
                <a:srgbClr val="FFFFFF"/>
              </a:solidFill>
              <a:latin typeface="Poppins Medium"/>
              <a:ea typeface="Poppins Medium"/>
              <a:cs typeface="Poppins Medium"/>
              <a:sym typeface="Poppins Medium"/>
            </a:endParaRPr>
          </a:p>
        </p:txBody>
      </p:sp>
      <p:sp>
        <p:nvSpPr>
          <p:cNvPr id="216" name="Google Shape;216;p30"/>
          <p:cNvSpPr txBox="1"/>
          <p:nvPr/>
        </p:nvSpPr>
        <p:spPr>
          <a:xfrm>
            <a:off x="1734000" y="2852875"/>
            <a:ext cx="6129300" cy="18843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50px;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linear-gradient(to right, pink,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17" name="Google Shape;217;p30"/>
          <p:cNvSpPr txBox="1"/>
          <p:nvPr/>
        </p:nvSpPr>
        <p:spPr>
          <a:xfrm>
            <a:off x="1734000" y="2391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18" name="Google Shape;218;p30"/>
          <p:cNvSpPr txBox="1"/>
          <p:nvPr/>
        </p:nvSpPr>
        <p:spPr>
          <a:xfrm>
            <a:off x="8287200" y="2391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19" name="Google Shape;219;p30"/>
          <p:cNvPicPr preferRelativeResize="0"/>
          <p:nvPr/>
        </p:nvPicPr>
        <p:blipFill rotWithShape="1">
          <a:blip r:embed="rId4">
            <a:alphaModFix/>
          </a:blip>
          <a:srcRect b="4389" l="1499" r="1158" t="4352"/>
          <a:stretch/>
        </p:blipFill>
        <p:spPr>
          <a:xfrm>
            <a:off x="8287200" y="2921025"/>
            <a:ext cx="6896341" cy="18161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Examples</a:t>
            </a:r>
            <a:endParaRPr b="1" sz="4000">
              <a:solidFill>
                <a:srgbClr val="AA81E9"/>
              </a:solidFill>
              <a:latin typeface="Poppins"/>
              <a:ea typeface="Poppins"/>
              <a:cs typeface="Poppins"/>
              <a:sym typeface="Poppins"/>
            </a:endParaRPr>
          </a:p>
        </p:txBody>
      </p:sp>
      <p:pic>
        <p:nvPicPr>
          <p:cNvPr id="225" name="Google Shape;225;p31"/>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26" name="Google Shape;226;p31"/>
          <p:cNvSpPr txBox="1"/>
          <p:nvPr/>
        </p:nvSpPr>
        <p:spPr>
          <a:xfrm>
            <a:off x="1657800" y="1690200"/>
            <a:ext cx="98547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Diagonal :</a:t>
            </a:r>
            <a:r>
              <a:rPr lang="en" sz="1800">
                <a:solidFill>
                  <a:srgbClr val="FFFFFF"/>
                </a:solidFill>
                <a:latin typeface="Poppins Medium"/>
                <a:ea typeface="Poppins Medium"/>
                <a:cs typeface="Poppins Medium"/>
                <a:sym typeface="Poppins Medium"/>
              </a:rPr>
              <a:t> gradient that transitions smoothly between two or more colors diagonally instead of in a straight line.  It can take the value such as </a:t>
            </a:r>
            <a:r>
              <a:rPr b="1" lang="en" sz="1800">
                <a:solidFill>
                  <a:srgbClr val="AA81E9"/>
                </a:solidFill>
                <a:latin typeface="Poppins"/>
                <a:ea typeface="Poppins"/>
                <a:cs typeface="Poppins"/>
                <a:sym typeface="Poppins"/>
              </a:rPr>
              <a:t>“to top left", “to bottom left ”, “to bottom right”, “to top right”. </a:t>
            </a:r>
            <a:endParaRPr b="1" sz="1800">
              <a:solidFill>
                <a:srgbClr val="AA81E9"/>
              </a:solidFill>
              <a:latin typeface="Poppins"/>
              <a:ea typeface="Poppins"/>
              <a:cs typeface="Poppins"/>
              <a:sym typeface="Poppins"/>
            </a:endParaRPr>
          </a:p>
        </p:txBody>
      </p:sp>
      <p:sp>
        <p:nvSpPr>
          <p:cNvPr id="227" name="Google Shape;227;p31"/>
          <p:cNvSpPr txBox="1"/>
          <p:nvPr/>
        </p:nvSpPr>
        <p:spPr>
          <a:xfrm>
            <a:off x="1734000" y="3614875"/>
            <a:ext cx="6129300" cy="18843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50px;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 from bottom left to top right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linear-gradient(to top right, pink, violet,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28" name="Google Shape;228;p31"/>
          <p:cNvSpPr txBox="1"/>
          <p:nvPr/>
        </p:nvSpPr>
        <p:spPr>
          <a:xfrm>
            <a:off x="1734000"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29" name="Google Shape;229;p31"/>
          <p:cNvSpPr txBox="1"/>
          <p:nvPr/>
        </p:nvSpPr>
        <p:spPr>
          <a:xfrm>
            <a:off x="8287200"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30" name="Google Shape;230;p31"/>
          <p:cNvPicPr preferRelativeResize="0"/>
          <p:nvPr/>
        </p:nvPicPr>
        <p:blipFill>
          <a:blip r:embed="rId4">
            <a:alphaModFix/>
          </a:blip>
          <a:stretch>
            <a:fillRect/>
          </a:stretch>
        </p:blipFill>
        <p:spPr>
          <a:xfrm>
            <a:off x="8287197" y="3680301"/>
            <a:ext cx="5986760" cy="18188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CSS radial gradient</a:t>
            </a:r>
            <a:endParaRPr b="1" sz="4000">
              <a:solidFill>
                <a:srgbClr val="AA81E9"/>
              </a:solidFill>
              <a:latin typeface="Poppins"/>
              <a:ea typeface="Poppins"/>
              <a:cs typeface="Poppins"/>
              <a:sym typeface="Poppins"/>
            </a:endParaRPr>
          </a:p>
        </p:txBody>
      </p:sp>
      <p:pic>
        <p:nvPicPr>
          <p:cNvPr id="236" name="Google Shape;236;p32"/>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37" name="Google Shape;237;p32"/>
          <p:cNvSpPr txBox="1"/>
          <p:nvPr/>
        </p:nvSpPr>
        <p:spPr>
          <a:xfrm>
            <a:off x="1657800" y="1690200"/>
            <a:ext cx="98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Radial gradient color transition start from the center.</a:t>
            </a:r>
            <a:endParaRPr sz="1800">
              <a:solidFill>
                <a:srgbClr val="FFFFFF"/>
              </a:solidFill>
              <a:latin typeface="Poppins Medium"/>
              <a:ea typeface="Poppins Medium"/>
              <a:cs typeface="Poppins Medium"/>
              <a:sym typeface="Poppins Medium"/>
            </a:endParaRPr>
          </a:p>
        </p:txBody>
      </p:sp>
      <p:sp>
        <p:nvSpPr>
          <p:cNvPr id="238" name="Google Shape;238;p32"/>
          <p:cNvSpPr txBox="1"/>
          <p:nvPr/>
        </p:nvSpPr>
        <p:spPr>
          <a:xfrm>
            <a:off x="1734000" y="2320400"/>
            <a:ext cx="11155800" cy="6156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background-image: radial-gradient(shape size at position, start-color, ..., last-color);</a:t>
            </a:r>
            <a:endParaRPr sz="1600">
              <a:solidFill>
                <a:srgbClr val="FFFFFF"/>
              </a:solidFill>
              <a:latin typeface="JetBrains Mono Medium"/>
              <a:ea typeface="JetBrains Mono Medium"/>
              <a:cs typeface="JetBrains Mono Medium"/>
              <a:sym typeface="JetBrains Mono Medium"/>
            </a:endParaRPr>
          </a:p>
        </p:txBody>
      </p:sp>
      <p:sp>
        <p:nvSpPr>
          <p:cNvPr id="239" name="Google Shape;239;p32"/>
          <p:cNvSpPr txBox="1"/>
          <p:nvPr/>
        </p:nvSpPr>
        <p:spPr>
          <a:xfrm>
            <a:off x="1657800" y="3290400"/>
            <a:ext cx="11232000" cy="167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shape size parameter :</a:t>
            </a:r>
            <a:r>
              <a:rPr lang="en" sz="1800">
                <a:solidFill>
                  <a:srgbClr val="FFFFFF"/>
                </a:solidFill>
                <a:latin typeface="Poppins Medium"/>
                <a:ea typeface="Poppins Medium"/>
                <a:cs typeface="Poppins Medium"/>
                <a:sym typeface="Poppins Medium"/>
              </a:rPr>
              <a:t> Specifies the shape and side of the gradient, It can take values such as "circle", "ellipse", "closest-side", "closest-corner", "farthest-side", or farthest-corner. </a:t>
            </a:r>
            <a:endParaRPr sz="18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18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You can also specify the size of the shape by using a length value or a percentage value.</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Examples</a:t>
            </a:r>
            <a:endParaRPr b="1" sz="4000">
              <a:solidFill>
                <a:srgbClr val="AA81E9"/>
              </a:solidFill>
              <a:latin typeface="Poppins"/>
              <a:ea typeface="Poppins"/>
              <a:cs typeface="Poppins"/>
              <a:sym typeface="Poppins"/>
            </a:endParaRPr>
          </a:p>
        </p:txBody>
      </p:sp>
      <p:pic>
        <p:nvPicPr>
          <p:cNvPr id="245" name="Google Shape;245;p33"/>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46" name="Google Shape;246;p33"/>
          <p:cNvSpPr txBox="1"/>
          <p:nvPr/>
        </p:nvSpPr>
        <p:spPr>
          <a:xfrm>
            <a:off x="1657800" y="1690200"/>
            <a:ext cx="98547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rgbClr val="AA81E9"/>
                </a:solidFill>
                <a:latin typeface="Poppins"/>
                <a:ea typeface="Poppins"/>
                <a:cs typeface="Poppins"/>
                <a:sym typeface="Poppins"/>
              </a:rPr>
              <a:t>CSS radial-gradient (evenly spaced color stops) :</a:t>
            </a:r>
            <a:r>
              <a:rPr lang="en" sz="1800">
                <a:solidFill>
                  <a:srgbClr val="FFFFFF"/>
                </a:solidFill>
                <a:latin typeface="Poppins Medium"/>
                <a:ea typeface="Poppins Medium"/>
                <a:cs typeface="Poppins Medium"/>
                <a:sym typeface="Poppins Medium"/>
              </a:rPr>
              <a:t> The fade happens at an equal rate, by default, its shape is an eclipse.</a:t>
            </a:r>
            <a:endParaRPr sz="1800">
              <a:solidFill>
                <a:srgbClr val="FFFFFF"/>
              </a:solidFill>
              <a:latin typeface="Poppins Medium"/>
              <a:ea typeface="Poppins Medium"/>
              <a:cs typeface="Poppins Medium"/>
              <a:sym typeface="Poppins Medium"/>
            </a:endParaRPr>
          </a:p>
        </p:txBody>
      </p:sp>
      <p:sp>
        <p:nvSpPr>
          <p:cNvPr id="247" name="Google Shape;247;p33"/>
          <p:cNvSpPr txBox="1"/>
          <p:nvPr/>
        </p:nvSpPr>
        <p:spPr>
          <a:xfrm>
            <a:off x="1734000" y="3614875"/>
            <a:ext cx="6129300" cy="18843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height: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width: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background-image: radial-gradient(pink, purple);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48" name="Google Shape;248;p33"/>
          <p:cNvSpPr txBox="1"/>
          <p:nvPr/>
        </p:nvSpPr>
        <p:spPr>
          <a:xfrm>
            <a:off x="1734000"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
        <p:nvSpPr>
          <p:cNvPr id="249" name="Google Shape;249;p33"/>
          <p:cNvSpPr txBox="1"/>
          <p:nvPr/>
        </p:nvSpPr>
        <p:spPr>
          <a:xfrm>
            <a:off x="8287200" y="31531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50" name="Google Shape;250;p33"/>
          <p:cNvPicPr preferRelativeResize="0"/>
          <p:nvPr/>
        </p:nvPicPr>
        <p:blipFill rotWithShape="1">
          <a:blip r:embed="rId4">
            <a:alphaModFix/>
          </a:blip>
          <a:srcRect b="4657" l="2910" r="2901" t="1997"/>
          <a:stretch/>
        </p:blipFill>
        <p:spPr>
          <a:xfrm>
            <a:off x="8287200" y="3668600"/>
            <a:ext cx="2151275" cy="20975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