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JetBrains Mono Medium"/>
      <p:regular r:id="rId22"/>
      <p:bold r:id="rId23"/>
      <p:italic r:id="rId24"/>
      <p:boldItalic r:id="rId25"/>
    </p:embeddedFont>
    <p:embeddedFont>
      <p:font typeface="Poppins Medium"/>
      <p:regular r:id="rId26"/>
      <p:bold r:id="rId27"/>
      <p:italic r:id="rId28"/>
      <p:boldItalic r:id="rId29"/>
    </p:embeddedFont>
    <p:embeddedFont>
      <p:font typeface="Work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JetBrainsMono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JetBrainsMonoMedium-italic.fntdata"/><Relationship Id="rId23" Type="http://schemas.openxmlformats.org/officeDocument/2006/relationships/font" Target="fonts/JetBrains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regular.fntdata"/><Relationship Id="rId25" Type="http://schemas.openxmlformats.org/officeDocument/2006/relationships/font" Target="fonts/JetBrainsMonoMedium-boldItalic.fntdata"/><Relationship Id="rId28" Type="http://schemas.openxmlformats.org/officeDocument/2006/relationships/font" Target="fonts/PoppinsMedium-italic.fntdata"/><Relationship Id="rId27" Type="http://schemas.openxmlformats.org/officeDocument/2006/relationships/font" Target="fonts/Poppins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bold.fntdata"/><Relationship Id="rId30" Type="http://schemas.openxmlformats.org/officeDocument/2006/relationships/font" Target="fonts/WorkSans-regular.fntdata"/><Relationship Id="rId11" Type="http://schemas.openxmlformats.org/officeDocument/2006/relationships/slide" Target="slides/slide5.xml"/><Relationship Id="rId33" Type="http://schemas.openxmlformats.org/officeDocument/2006/relationships/font" Target="fonts/WorkSans-boldItalic.fntdata"/><Relationship Id="rId10" Type="http://schemas.openxmlformats.org/officeDocument/2006/relationships/slide" Target="slides/slide4.xml"/><Relationship Id="rId32" Type="http://schemas.openxmlformats.org/officeDocument/2006/relationships/font" Target="fonts/Work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ce76d8ac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6" name="Google Shape;266;g24ce76d8acc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98c75f7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398c75f7e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bb531739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4bb531739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bb7d6d9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2" name="Google Shape;192;g24bb7d6d9e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bb7d6d9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1" name="Google Shape;201;g24bb7d6d9e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ce76d8ac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4" name="Google Shape;214;g24ce76d8acc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ce76d8ac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7" name="Google Shape;227;g24ce76d8acc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ce76d8a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0" name="Google Shape;240;g24ce76d8acc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ce76d8ac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53" name="Google Shape;253;g24ce76d8acc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5081363"/>
            <a:ext cx="7362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Filter</a:t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3700" y="1880950"/>
            <a:ext cx="8015276" cy="77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Combining Multiple Filters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 txBox="1"/>
          <p:nvPr/>
        </p:nvSpPr>
        <p:spPr>
          <a:xfrm>
            <a:off x="1657800" y="1690200"/>
            <a:ext cx="98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Duration of the transition in seconds or milliseconds.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1723350" y="3037325"/>
            <a:ext cx="3693000" cy="41928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&lt;!DOCTYPE html&gt;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&lt;html lang="en"&gt;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&lt;head&gt;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&lt;title&gt;Filter&lt;/title&gt;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&lt;/head&gt;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&lt;body&gt;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&lt;img src="./assets/css.png" alt="image" width="200px" /&gt;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&lt;/body&gt;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&lt;/html&gt;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723350" y="25756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6271293" y="3037325"/>
            <a:ext cx="4295400" cy="23922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img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filter: </a:t>
            </a:r>
            <a:r>
              <a:rPr lang="en" sz="16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drop-shadow(30px 10px 2px #3fb1e2)</a:t>
            </a:r>
            <a:endParaRPr sz="1600">
              <a:solidFill>
                <a:srgbClr val="AA81E9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</a:t>
            </a:r>
            <a:r>
              <a:rPr lang="en" sz="1600">
                <a:solidFill>
                  <a:srgbClr val="4A86E8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lang="en" sz="1600">
                <a:solidFill>
                  <a:schemeClr val="lt1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hue-rotate(90deg)</a:t>
            </a:r>
            <a:endParaRPr sz="1600">
              <a:solidFill>
                <a:schemeClr val="lt1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drop-shadow(30px 10px 2px #3fb1e2);</a:t>
            </a:r>
            <a:endParaRPr sz="1600">
              <a:solidFill>
                <a:schemeClr val="lt1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chemeClr val="lt1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6271293" y="25756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11321650" y="25756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1650" y="3037325"/>
            <a:ext cx="2671078" cy="2392200"/>
          </a:xfrm>
          <a:prstGeom prst="rect">
            <a:avLst/>
          </a:prstGeom>
          <a:noFill/>
          <a:ln cap="flat" cmpd="sng" w="12700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2" name="Google Shape;282;p35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5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 Covered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657800" y="1690200"/>
            <a:ext cx="9290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a filter?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Syntax of filter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Common Filter functions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Combining multiple filters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a filter?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657800" y="1690200"/>
            <a:ext cx="1309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Apply various graphical effects</a:t>
            </a:r>
            <a:r>
              <a:rPr b="1" lang="en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such as colour shift or blur to an element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351" y="2533850"/>
            <a:ext cx="6829200" cy="3259800"/>
          </a:xfrm>
          <a:prstGeom prst="roundRect">
            <a:avLst>
              <a:gd fmla="val 5209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Syntax of filter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1657800" y="1690200"/>
            <a:ext cx="98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apply filters, we use following syntax,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723350" y="2392050"/>
            <a:ext cx="4065600" cy="9534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filter : &lt;filter-function&gt;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1723350" y="3639675"/>
            <a:ext cx="9854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where, filter-functions are predefined functions used to apply various visual effects to elements on a web page.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Filter functions - Blur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1657800" y="1690200"/>
            <a:ext cx="98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Duration of the transition in seconds or milliseconds.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1723350" y="2884925"/>
            <a:ext cx="3693000" cy="50415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&lt;!DOCTYPE html&gt;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&lt;html lang="en"&gt;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&lt;head&gt;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&lt;title&gt;Filter&lt;/title&gt;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&lt;/head&gt;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&lt;body&gt;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&lt;img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src="./assets/css.png"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alt="image"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width="100%"    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/&gt;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&lt;/body&gt;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&lt;/html&gt;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1723350" y="24232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6554475" y="2884925"/>
            <a:ext cx="3693000" cy="3137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div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border: 1px solid black;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width: 200px;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height: 200px;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img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lang="en" sz="1600">
                <a:solidFill>
                  <a:srgbClr val="FF00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</a:t>
            </a:r>
            <a:r>
              <a:rPr lang="en" sz="16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filter: blur(10px);</a:t>
            </a:r>
            <a:endParaRPr sz="1600">
              <a:solidFill>
                <a:srgbClr val="AA81E9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6554475" y="24232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1321650" y="24232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1650" y="2884925"/>
            <a:ext cx="3092085" cy="31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Filter functions - Brightness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1657800" y="1690200"/>
            <a:ext cx="98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Duration of the transition in seconds or milliseconds.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1723350" y="3037325"/>
            <a:ext cx="3693000" cy="45240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&lt;!DOCTYPE html&gt;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&lt;html lang="en"&gt;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&lt;head&gt;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&lt;title&gt;Filter&lt;/title&gt;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&lt;/head&gt;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&lt;body&gt;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&lt;img src="./assets/css.png" alt="image" width="100%"    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/&gt;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&lt;/body&gt;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&lt;/html&gt;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1723350" y="25756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6554475" y="3037325"/>
            <a:ext cx="3693000" cy="3137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div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border: 1px solid black;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width: 200px;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height: 200px;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img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filter: brightness(0.4);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6554475" y="25756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11321650" y="25756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1650" y="3037332"/>
            <a:ext cx="3169609" cy="31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Filter functions - Grayscale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/>
        </p:nvSpPr>
        <p:spPr>
          <a:xfrm>
            <a:off x="1657800" y="1690200"/>
            <a:ext cx="98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Duration of the transition in seconds or milliseconds.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1723350" y="3113525"/>
            <a:ext cx="3693000" cy="43998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&lt;!DOCTYPE html&gt;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&lt;html lang="en"&gt;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&lt;head&gt;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&lt;title&gt;Filter&lt;/title&gt;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&lt;/head&gt;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&lt;body&gt;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&lt;img src="./assets/css.png" alt="image" width="100%" /&gt;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&lt;/body&gt;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&lt;/html&gt;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1723350" y="26518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6554475" y="3113525"/>
            <a:ext cx="3693000" cy="3137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div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border: 1px solid black;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width: 200px;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height: 200px;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img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filter: grayscale(0.8);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6554475" y="26518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11321650" y="26518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1650" y="3113524"/>
            <a:ext cx="3166695" cy="31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Filter functions - Hue Rotate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1657800" y="1690200"/>
            <a:ext cx="98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Duration of the transition in seconds or milliseconds.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1723350" y="3113525"/>
            <a:ext cx="3693000" cy="43998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&lt;!DOCTYPE html&gt;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&lt;html lang="en"&gt;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&lt;head&gt;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&lt;title&gt;Filter&lt;/title&gt;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&lt;/head&gt;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&lt;body&gt;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&lt;img src="./assets/css.png" alt="image" width="100%" /&gt;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&lt;/body&gt;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&lt;/html&gt;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1723350" y="26518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6554475" y="3113525"/>
            <a:ext cx="3693000" cy="3137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div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border: 1px solid black;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width: 200px;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height: 200px;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img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filter: hue-rotate(90deg);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6554475" y="26518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11321650" y="26518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1650" y="3113531"/>
            <a:ext cx="3268420" cy="31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Filter functions - Drop Shadow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 txBox="1"/>
          <p:nvPr/>
        </p:nvSpPr>
        <p:spPr>
          <a:xfrm>
            <a:off x="1657800" y="1690200"/>
            <a:ext cx="98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Duration of the transition in seconds or milliseconds.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1723350" y="3113525"/>
            <a:ext cx="3693000" cy="41928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&lt;!DOCTYPE html&gt;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&lt;html lang="en"&gt;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&lt;head&gt;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&lt;title&gt;Filter&lt;/title&gt;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&lt;/head&gt;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&lt;body&gt;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&lt;h1&gt;Filter is Easy&lt;/h1&gt;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&lt;/body&gt;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&lt;/html</a:t>
            </a: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1723350" y="26518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6271293" y="3113525"/>
            <a:ext cx="4295400" cy="23922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h1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color: rgb(71, 76, 167);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</a:t>
            </a:r>
            <a:r>
              <a:rPr lang="en" sz="16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filter: drop-shadow(30px 30px 0 rgb(103, 97, 97));</a:t>
            </a:r>
            <a:endParaRPr sz="1600">
              <a:solidFill>
                <a:srgbClr val="AA81E9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6271293" y="26518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11321650" y="26518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1650" y="3113525"/>
            <a:ext cx="4096050" cy="1833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