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regular r:id="rId17"/>
      <p:bold r:id="rId18"/>
      <p:italic r:id="rId19"/>
      <p:boldItalic r:id="rId20"/>
    </p:embeddedFont>
    <p:embeddedFont>
      <p:font typeface="JetBrains Mono Medium"/>
      <p:regular r:id="rId21"/>
      <p:bold r:id="rId22"/>
      <p:italic r:id="rId23"/>
      <p:boldItalic r:id="rId24"/>
    </p:embeddedFont>
    <p:embeddedFont>
      <p:font typeface="Poppins Medium"/>
      <p:regular r:id="rId25"/>
      <p:bold r:id="rId26"/>
      <p:italic r:id="rId27"/>
      <p:boldItalic r:id="rId28"/>
    </p:embeddedFont>
    <p:embeddedFont>
      <p:font typeface="Work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orient="horz" pos="1065">
          <p15:clr>
            <a:srgbClr val="9AA0A6"/>
          </p15:clr>
        </p15:guide>
        <p15:guide id="3" pos="936">
          <p15:clr>
            <a:srgbClr val="747775"/>
          </p15:clr>
        </p15:guide>
        <p15:guide id="4" orient="horz" pos="28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1065" orient="horz"/>
        <p:guide pos="936"/>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JetBrainsMonoMedium-bold.fntdata"/><Relationship Id="rId21" Type="http://schemas.openxmlformats.org/officeDocument/2006/relationships/font" Target="fonts/JetBrainsMonoMedium-regular.fntdata"/><Relationship Id="rId24" Type="http://schemas.openxmlformats.org/officeDocument/2006/relationships/font" Target="fonts/JetBrainsMonoMedium-boldItalic.fntdata"/><Relationship Id="rId23" Type="http://schemas.openxmlformats.org/officeDocument/2006/relationships/font" Target="fonts/JetBrainsMon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Work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WorkSans-italic.fntdata"/><Relationship Id="rId30" Type="http://schemas.openxmlformats.org/officeDocument/2006/relationships/font" Target="fonts/Work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Work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regular.fntdata"/><Relationship Id="rId16" Type="http://schemas.openxmlformats.org/officeDocument/2006/relationships/slide" Target="slides/slide10.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98c75f7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398c75f7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30155de0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230155de0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bb5eda21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4bb5eda21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bb5eda0f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4bb5eda0f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4bb5eda21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06" name="Google Shape;206;g24bb5eda21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bb5eda21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14" name="Google Shape;214;g24bb5eda21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bb5eda21e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21" name="Google Shape;221;g24bb5eda21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bb5eda21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234" name="Google Shape;234;g24bb5eda21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Poppins"/>
                <a:ea typeface="Poppins"/>
                <a:cs typeface="Poppins"/>
                <a:sym typeface="Poppins"/>
              </a:rPr>
              <a:t>PW  SKILLS</a:t>
            </a:r>
            <a:endParaRPr b="1" sz="2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4785150"/>
            <a:ext cx="6908700" cy="23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Introduction to Media Queries</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a:blip r:embed="rId4">
            <a:alphaModFix/>
          </a:blip>
          <a:stretch>
            <a:fillRect/>
          </a:stretch>
        </p:blipFill>
        <p:spPr>
          <a:xfrm>
            <a:off x="9833700" y="1880950"/>
            <a:ext cx="8015276" cy="777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44" name="Google Shape;244;p34"/>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4"/>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p34"/>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Topics</a:t>
            </a:r>
            <a:endParaRPr b="1" sz="4000">
              <a:solidFill>
                <a:srgbClr val="AA81E9"/>
              </a:solidFill>
              <a:latin typeface="Poppins"/>
              <a:ea typeface="Poppins"/>
              <a:cs typeface="Poppins"/>
              <a:sym typeface="Poppins"/>
            </a:endParaRPr>
          </a:p>
        </p:txBody>
      </p:sp>
      <p:pic>
        <p:nvPicPr>
          <p:cNvPr id="180" name="Google Shape;180;p26"/>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1" name="Google Shape;181;p26"/>
          <p:cNvSpPr txBox="1"/>
          <p:nvPr/>
        </p:nvSpPr>
        <p:spPr>
          <a:xfrm>
            <a:off x="1657800" y="1690200"/>
            <a:ext cx="92901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What is the media query in CSS?</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Anatomy of a Media Query</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Do we really need media queries?</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What is the media query in CSS?</a:t>
            </a:r>
            <a:endParaRPr b="1" sz="4000">
              <a:solidFill>
                <a:srgbClr val="AA81E9"/>
              </a:solidFill>
              <a:latin typeface="Poppins"/>
              <a:ea typeface="Poppins"/>
              <a:cs typeface="Poppins"/>
              <a:sym typeface="Poppins"/>
            </a:endParaRPr>
          </a:p>
        </p:txBody>
      </p:sp>
      <p:pic>
        <p:nvPicPr>
          <p:cNvPr id="187" name="Google Shape;187;p27"/>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188" name="Google Shape;188;p27"/>
          <p:cNvSpPr txBox="1"/>
          <p:nvPr/>
        </p:nvSpPr>
        <p:spPr>
          <a:xfrm>
            <a:off x="1657800" y="1690200"/>
            <a:ext cx="105159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Media queries in CSS allow you to define different styles for different device types, screen sizes, and orientations. This is particularly useful for creating responsive web designs that adapt to different devices and screen sizes.</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Anatomy of a Media Query</a:t>
            </a:r>
            <a:endParaRPr b="1" sz="4000">
              <a:solidFill>
                <a:srgbClr val="AA81E9"/>
              </a:solidFill>
              <a:latin typeface="Poppins"/>
              <a:ea typeface="Poppins"/>
              <a:cs typeface="Poppins"/>
              <a:sym typeface="Poppins"/>
            </a:endParaRPr>
          </a:p>
        </p:txBody>
      </p:sp>
      <p:pic>
        <p:nvPicPr>
          <p:cNvPr id="194" name="Google Shape;194;p28"/>
          <p:cNvPicPr preferRelativeResize="0"/>
          <p:nvPr/>
        </p:nvPicPr>
        <p:blipFill>
          <a:blip r:embed="rId3">
            <a:alphaModFix/>
          </a:blip>
          <a:stretch>
            <a:fillRect/>
          </a:stretch>
        </p:blipFill>
        <p:spPr>
          <a:xfrm>
            <a:off x="193325" y="364800"/>
            <a:ext cx="1217599" cy="1171476"/>
          </a:xfrm>
          <a:prstGeom prst="rect">
            <a:avLst/>
          </a:prstGeom>
          <a:noFill/>
          <a:ln>
            <a:noFill/>
          </a:ln>
        </p:spPr>
      </p:pic>
      <p:pic>
        <p:nvPicPr>
          <p:cNvPr descr="Syntax for CSS media queries." id="195" name="Google Shape;195;p28"/>
          <p:cNvPicPr preferRelativeResize="0"/>
          <p:nvPr/>
        </p:nvPicPr>
        <p:blipFill>
          <a:blip r:embed="rId4">
            <a:alphaModFix/>
          </a:blip>
          <a:stretch>
            <a:fillRect/>
          </a:stretch>
        </p:blipFill>
        <p:spPr>
          <a:xfrm>
            <a:off x="1723350" y="2038225"/>
            <a:ext cx="14468211" cy="117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Media:</a:t>
            </a:r>
            <a:endParaRPr b="1" sz="4000">
              <a:solidFill>
                <a:srgbClr val="AA81E9"/>
              </a:solidFill>
              <a:latin typeface="Poppins"/>
              <a:ea typeface="Poppins"/>
              <a:cs typeface="Poppins"/>
              <a:sym typeface="Poppins"/>
            </a:endParaRPr>
          </a:p>
        </p:txBody>
      </p:sp>
      <p:pic>
        <p:nvPicPr>
          <p:cNvPr id="201" name="Google Shape;201;p29"/>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02" name="Google Shape;202;p29"/>
          <p:cNvSpPr txBox="1"/>
          <p:nvPr/>
        </p:nvSpPr>
        <p:spPr>
          <a:xfrm>
            <a:off x="1657800" y="1690200"/>
            <a:ext cx="92901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The @media rule is the starting point for defining media queries in CSS. It is used to define a block of styles that should only be applied under certain conditions (i.e. based on media query conditions).</a:t>
            </a:r>
            <a:endParaRPr sz="1800">
              <a:solidFill>
                <a:srgbClr val="FFFFFF"/>
              </a:solidFill>
              <a:latin typeface="Poppins Medium"/>
              <a:ea typeface="Poppins Medium"/>
              <a:cs typeface="Poppins Medium"/>
              <a:sym typeface="Poppins Medium"/>
            </a:endParaRPr>
          </a:p>
        </p:txBody>
      </p:sp>
      <p:sp>
        <p:nvSpPr>
          <p:cNvPr id="203" name="Google Shape;203;p29"/>
          <p:cNvSpPr txBox="1"/>
          <p:nvPr/>
        </p:nvSpPr>
        <p:spPr>
          <a:xfrm>
            <a:off x="1734000" y="3112150"/>
            <a:ext cx="5068800" cy="1019100"/>
          </a:xfrm>
          <a:prstGeom prst="rect">
            <a:avLst/>
          </a:prstGeom>
          <a:noFill/>
          <a:ln cap="flat" cmpd="sng" w="19050">
            <a:solidFill>
              <a:srgbClr val="AA81E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@media [media-type] ([media-feature])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Clr>
                <a:schemeClr val="dk1"/>
              </a:buClr>
              <a:buSzPts val="1100"/>
              <a:buFont typeface="Arial"/>
              <a:buNone/>
            </a:pPr>
            <a:r>
              <a:rPr lang="en" sz="1600">
                <a:solidFill>
                  <a:srgbClr val="FFFFFF"/>
                </a:solidFill>
                <a:latin typeface="JetBrains Mono Medium"/>
                <a:ea typeface="JetBrains Mono Medium"/>
                <a:cs typeface="JetBrains Mono Medium"/>
                <a:sym typeface="JetBrains Mono Medium"/>
              </a:rPr>
              <a:t>  /* Styles!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Media type:</a:t>
            </a:r>
            <a:endParaRPr b="1" sz="4000">
              <a:solidFill>
                <a:srgbClr val="AA81E9"/>
              </a:solidFill>
              <a:latin typeface="Poppins"/>
              <a:ea typeface="Poppins"/>
              <a:cs typeface="Poppins"/>
              <a:sym typeface="Poppins"/>
            </a:endParaRPr>
          </a:p>
        </p:txBody>
      </p:sp>
      <p:pic>
        <p:nvPicPr>
          <p:cNvPr id="209" name="Google Shape;209;p30"/>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10" name="Google Shape;210;p30"/>
          <p:cNvSpPr txBox="1"/>
          <p:nvPr/>
        </p:nvSpPr>
        <p:spPr>
          <a:xfrm>
            <a:off x="1657800" y="1690200"/>
            <a:ext cx="9290100" cy="253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lang="en" sz="1800">
                <a:solidFill>
                  <a:srgbClr val="FFFFFF"/>
                </a:solidFill>
                <a:latin typeface="Poppins Medium"/>
                <a:ea typeface="Poppins Medium"/>
                <a:cs typeface="Poppins Medium"/>
                <a:sym typeface="Poppins Medium"/>
              </a:rPr>
              <a:t>The media type is a keyword that specifies the type of device or media being targeted.</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All</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Screen</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Print</a:t>
            </a:r>
            <a:endParaRPr sz="1800">
              <a:solidFill>
                <a:srgbClr val="FFFFFF"/>
              </a:solidFill>
              <a:latin typeface="Poppins Medium"/>
              <a:ea typeface="Poppins Medium"/>
              <a:cs typeface="Poppins Medium"/>
              <a:sym typeface="Poppins Medium"/>
            </a:endParaRPr>
          </a:p>
          <a:p>
            <a:pPr indent="-342900" lvl="0" marL="457200" marR="0" rtl="0" algn="l">
              <a:lnSpc>
                <a:spcPct val="150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Speech</a:t>
            </a:r>
            <a:endParaRPr sz="1800">
              <a:solidFill>
                <a:srgbClr val="FFFFFF"/>
              </a:solidFill>
              <a:latin typeface="Poppins Medium"/>
              <a:ea typeface="Poppins Medium"/>
              <a:cs typeface="Poppins Medium"/>
              <a:sym typeface="Poppins Medium"/>
            </a:endParaRPr>
          </a:p>
        </p:txBody>
      </p:sp>
      <p:sp>
        <p:nvSpPr>
          <p:cNvPr id="211" name="Google Shape;211;p30"/>
          <p:cNvSpPr txBox="1"/>
          <p:nvPr/>
        </p:nvSpPr>
        <p:spPr>
          <a:xfrm>
            <a:off x="1734000" y="4461725"/>
            <a:ext cx="7533900" cy="11715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@media screen and (max-width: 600px)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 Styles for screens with a maximum width of 600px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Media feature:</a:t>
            </a:r>
            <a:endParaRPr b="1" sz="4000">
              <a:solidFill>
                <a:srgbClr val="AA81E9"/>
              </a:solidFill>
              <a:latin typeface="Poppins"/>
              <a:ea typeface="Poppins"/>
              <a:cs typeface="Poppins"/>
              <a:sym typeface="Poppins"/>
            </a:endParaRPr>
          </a:p>
        </p:txBody>
      </p:sp>
      <p:pic>
        <p:nvPicPr>
          <p:cNvPr id="217" name="Google Shape;217;p31"/>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18" name="Google Shape;218;p31"/>
          <p:cNvSpPr txBox="1"/>
          <p:nvPr/>
        </p:nvSpPr>
        <p:spPr>
          <a:xfrm>
            <a:off x="1657800" y="1690200"/>
            <a:ext cx="9290100" cy="435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A media feature is used to test specific characteristics of the device or viewport, such as width, height, orientation, and resolution.</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Height </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Width</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Orientation</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Aspect-ratio</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Resolution </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Color</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Hover</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print</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Operators</a:t>
            </a:r>
            <a:endParaRPr b="1" sz="4000">
              <a:solidFill>
                <a:srgbClr val="AA81E9"/>
              </a:solidFill>
              <a:latin typeface="Poppins"/>
              <a:ea typeface="Poppins"/>
              <a:cs typeface="Poppins"/>
              <a:sym typeface="Poppins"/>
            </a:endParaRPr>
          </a:p>
        </p:txBody>
      </p:sp>
      <p:pic>
        <p:nvPicPr>
          <p:cNvPr id="224" name="Google Shape;224;p32"/>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25" name="Google Shape;225;p32"/>
          <p:cNvSpPr txBox="1"/>
          <p:nvPr/>
        </p:nvSpPr>
        <p:spPr>
          <a:xfrm>
            <a:off x="1657800" y="1690200"/>
            <a:ext cx="9290100" cy="109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rgbClr val="FFFFFF"/>
                </a:solidFill>
                <a:latin typeface="Poppins Medium"/>
                <a:ea typeface="Poppins Medium"/>
                <a:cs typeface="Poppins Medium"/>
                <a:sym typeface="Poppins Medium"/>
              </a:rPr>
              <a:t>Logical operators such as and, or, and not can be used to combine multiple media features or media types to create more complex conditions for when styles should be applied.</a:t>
            </a:r>
            <a:endParaRPr sz="1800">
              <a:solidFill>
                <a:srgbClr val="FFFFFF"/>
              </a:solidFill>
              <a:latin typeface="Poppins Medium"/>
              <a:ea typeface="Poppins Medium"/>
              <a:cs typeface="Poppins Medium"/>
              <a:sym typeface="Poppins Medium"/>
            </a:endParaRPr>
          </a:p>
        </p:txBody>
      </p:sp>
      <p:sp>
        <p:nvSpPr>
          <p:cNvPr id="226" name="Google Shape;226;p32"/>
          <p:cNvSpPr txBox="1"/>
          <p:nvPr/>
        </p:nvSpPr>
        <p:spPr>
          <a:xfrm>
            <a:off x="1657800" y="3171050"/>
            <a:ext cx="112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AA81E9"/>
                </a:solidFill>
                <a:latin typeface="Poppins"/>
                <a:ea typeface="Poppins"/>
                <a:cs typeface="Poppins"/>
                <a:sym typeface="Poppins"/>
              </a:rPr>
              <a:t>“and”:</a:t>
            </a:r>
            <a:endParaRPr b="1" sz="1800">
              <a:solidFill>
                <a:srgbClr val="AA81E9"/>
              </a:solidFill>
              <a:latin typeface="Poppins"/>
              <a:ea typeface="Poppins"/>
              <a:cs typeface="Poppins"/>
              <a:sym typeface="Poppins"/>
            </a:endParaRPr>
          </a:p>
        </p:txBody>
      </p:sp>
      <p:sp>
        <p:nvSpPr>
          <p:cNvPr id="227" name="Google Shape;227;p32"/>
          <p:cNvSpPr txBox="1"/>
          <p:nvPr/>
        </p:nvSpPr>
        <p:spPr>
          <a:xfrm>
            <a:off x="2684200" y="3263650"/>
            <a:ext cx="7299900" cy="18729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Matches screen between 320px AND 768px</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@media screen (min-width: 320px) and (max-width: 768px)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.element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 Styles!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28" name="Google Shape;228;p32"/>
          <p:cNvSpPr txBox="1"/>
          <p:nvPr/>
        </p:nvSpPr>
        <p:spPr>
          <a:xfrm>
            <a:off x="1657800" y="5609450"/>
            <a:ext cx="112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AA81E9"/>
                </a:solidFill>
                <a:latin typeface="Poppins"/>
                <a:ea typeface="Poppins"/>
                <a:cs typeface="Poppins"/>
                <a:sym typeface="Poppins"/>
              </a:rPr>
              <a:t>“or” :</a:t>
            </a:r>
            <a:endParaRPr b="1" sz="1800">
              <a:solidFill>
                <a:srgbClr val="AA81E9"/>
              </a:solidFill>
              <a:latin typeface="Poppins"/>
              <a:ea typeface="Poppins"/>
              <a:cs typeface="Poppins"/>
              <a:sym typeface="Poppins"/>
            </a:endParaRPr>
          </a:p>
        </p:txBody>
      </p:sp>
      <p:sp>
        <p:nvSpPr>
          <p:cNvPr id="229" name="Google Shape;229;p32"/>
          <p:cNvSpPr txBox="1"/>
          <p:nvPr/>
        </p:nvSpPr>
        <p:spPr>
          <a:xfrm>
            <a:off x="2684200" y="5702050"/>
            <a:ext cx="7864500" cy="22164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//matches screens where either the user prefers dark mode or the screen is at least 1200px wide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@media screen (prefers-color-scheme: dark), (min-width 1200px)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.element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 Styles!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
        <p:nvSpPr>
          <p:cNvPr id="230" name="Google Shape;230;p32"/>
          <p:cNvSpPr txBox="1"/>
          <p:nvPr/>
        </p:nvSpPr>
        <p:spPr>
          <a:xfrm>
            <a:off x="10344600" y="3171050"/>
            <a:ext cx="112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rgbClr val="AA81E9"/>
                </a:solidFill>
                <a:latin typeface="Poppins"/>
                <a:ea typeface="Poppins"/>
                <a:cs typeface="Poppins"/>
                <a:sym typeface="Poppins"/>
              </a:rPr>
              <a:t>“not” :</a:t>
            </a:r>
            <a:endParaRPr b="1" sz="1800">
              <a:solidFill>
                <a:srgbClr val="AA81E9"/>
              </a:solidFill>
              <a:latin typeface="Poppins"/>
              <a:ea typeface="Poppins"/>
              <a:cs typeface="Poppins"/>
              <a:sym typeface="Poppins"/>
            </a:endParaRPr>
          </a:p>
        </p:txBody>
      </p:sp>
      <p:sp>
        <p:nvSpPr>
          <p:cNvPr id="231" name="Google Shape;231;p32"/>
          <p:cNvSpPr txBox="1"/>
          <p:nvPr/>
        </p:nvSpPr>
        <p:spPr>
          <a:xfrm>
            <a:off x="11371000" y="3263650"/>
            <a:ext cx="4562100" cy="1872900"/>
          </a:xfrm>
          <a:prstGeom prst="rect">
            <a:avLst/>
          </a:prstGeom>
          <a:noFill/>
          <a:ln cap="flat" cmpd="sng" w="19050">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@media print and ( not(color) )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body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background-color: none;</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  }</a:t>
            </a:r>
            <a:endParaRPr sz="1600">
              <a:solidFill>
                <a:srgbClr val="FFFFFF"/>
              </a:solidFill>
              <a:latin typeface="JetBrains Mono Medium"/>
              <a:ea typeface="JetBrains Mono Medium"/>
              <a:cs typeface="JetBrains Mono Medium"/>
              <a:sym typeface="JetBrains Mono Medium"/>
            </a:endParaRPr>
          </a:p>
          <a:p>
            <a:pPr indent="0" lvl="0" marL="0" marR="0" rtl="0" algn="l">
              <a:lnSpc>
                <a:spcPct val="100000"/>
              </a:lnSpc>
              <a:spcBef>
                <a:spcPts val="0"/>
              </a:spcBef>
              <a:spcAft>
                <a:spcPts val="0"/>
              </a:spcAft>
              <a:buNone/>
            </a:pPr>
            <a:r>
              <a:rPr lang="en" sz="1600">
                <a:solidFill>
                  <a:srgbClr val="FFFFFF"/>
                </a:solidFill>
                <a:latin typeface="JetBrains Mono Medium"/>
                <a:ea typeface="JetBrains Mono Medium"/>
                <a:cs typeface="JetBrains Mono Medium"/>
                <a:sym typeface="JetBrains Mono Medium"/>
              </a:rPr>
              <a:t>}</a:t>
            </a:r>
            <a:endParaRPr sz="1600">
              <a:solidFill>
                <a:srgbClr val="FFFFFF"/>
              </a:solidFill>
              <a:latin typeface="JetBrains Mono Medium"/>
              <a:ea typeface="JetBrains Mono Medium"/>
              <a:cs typeface="JetBrains Mono Medium"/>
              <a:sym typeface="JetBrains Mon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nvSpPr>
        <p:spPr>
          <a:xfrm>
            <a:off x="1723350" y="692650"/>
            <a:ext cx="13839900" cy="61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4000">
                <a:solidFill>
                  <a:srgbClr val="AA81E9"/>
                </a:solidFill>
                <a:latin typeface="Poppins"/>
                <a:ea typeface="Poppins"/>
                <a:cs typeface="Poppins"/>
                <a:sym typeface="Poppins"/>
              </a:rPr>
              <a:t>Do we really need media queries?</a:t>
            </a:r>
            <a:endParaRPr b="1" sz="4000">
              <a:solidFill>
                <a:srgbClr val="AA81E9"/>
              </a:solidFill>
              <a:latin typeface="Poppins"/>
              <a:ea typeface="Poppins"/>
              <a:cs typeface="Poppins"/>
              <a:sym typeface="Poppins"/>
            </a:endParaRPr>
          </a:p>
        </p:txBody>
      </p:sp>
      <p:pic>
        <p:nvPicPr>
          <p:cNvPr id="237" name="Google Shape;237;p33"/>
          <p:cNvPicPr preferRelativeResize="0"/>
          <p:nvPr/>
        </p:nvPicPr>
        <p:blipFill>
          <a:blip r:embed="rId3">
            <a:alphaModFix/>
          </a:blip>
          <a:stretch>
            <a:fillRect/>
          </a:stretch>
        </p:blipFill>
        <p:spPr>
          <a:xfrm>
            <a:off x="193325" y="364800"/>
            <a:ext cx="1217599" cy="1171476"/>
          </a:xfrm>
          <a:prstGeom prst="rect">
            <a:avLst/>
          </a:prstGeom>
          <a:noFill/>
          <a:ln>
            <a:noFill/>
          </a:ln>
        </p:spPr>
      </p:pic>
      <p:sp>
        <p:nvSpPr>
          <p:cNvPr id="238" name="Google Shape;238;p33"/>
          <p:cNvSpPr txBox="1"/>
          <p:nvPr/>
        </p:nvSpPr>
        <p:spPr>
          <a:xfrm>
            <a:off x="1657800" y="1690200"/>
            <a:ext cx="10515900" cy="2820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None/>
            </a:pPr>
            <a:r>
              <a:rPr lang="en" sz="1800">
                <a:solidFill>
                  <a:srgbClr val="FFFFFF"/>
                </a:solidFill>
                <a:latin typeface="Poppins Medium"/>
                <a:ea typeface="Poppins Medium"/>
                <a:cs typeface="Poppins Medium"/>
                <a:sym typeface="Poppins Medium"/>
              </a:rPr>
              <a:t>Media queries are an essential part of creating a responsive web design that can adapt to different screen sizes and devices.</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100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Change the layout of a page from a multi-column format to a single-column format on smaller screens</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Adjust the font size and line spacing to make the text easier to read on smaller screens.</a:t>
            </a:r>
            <a:endParaRPr sz="1800">
              <a:solidFill>
                <a:srgbClr val="FFFFFF"/>
              </a:solidFill>
              <a:latin typeface="Poppins Medium"/>
              <a:ea typeface="Poppins Medium"/>
              <a:cs typeface="Poppins Medium"/>
              <a:sym typeface="Poppins Medium"/>
            </a:endParaRPr>
          </a:p>
          <a:p>
            <a:pPr indent="-342900" lvl="0" marL="457200" marR="0" rtl="0" algn="l">
              <a:lnSpc>
                <a:spcPct val="115000"/>
              </a:lnSpc>
              <a:spcBef>
                <a:spcPts val="0"/>
              </a:spcBef>
              <a:spcAft>
                <a:spcPts val="0"/>
              </a:spcAft>
              <a:buClr>
                <a:srgbClr val="AA81E9"/>
              </a:buClr>
              <a:buSzPts val="1800"/>
              <a:buFont typeface="Poppins Medium"/>
              <a:buChar char="●"/>
            </a:pPr>
            <a:r>
              <a:rPr lang="en" sz="1800">
                <a:solidFill>
                  <a:srgbClr val="FFFFFF"/>
                </a:solidFill>
                <a:latin typeface="Poppins Medium"/>
                <a:ea typeface="Poppins Medium"/>
                <a:cs typeface="Poppins Medium"/>
                <a:sym typeface="Poppins Medium"/>
              </a:rPr>
              <a:t>Hide or show certain elements, such as navigation menus or sidebars, depending on the screen size.</a:t>
            </a:r>
            <a:endParaRPr sz="1800">
              <a:solidFill>
                <a:srgbClr val="FFFFFF"/>
              </a:solidFill>
              <a:latin typeface="Poppins Medium"/>
              <a:ea typeface="Poppins Medium"/>
              <a:cs typeface="Poppins Medium"/>
              <a:sym typeface="Poppi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