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56" r:id="rId3"/>
    <p:sldId id="258" r:id="rId4"/>
    <p:sldId id="27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9067F-0AF5-4339-A345-97F41423F2A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83ADE-4D89-406C-960C-07DFF1FD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7A38D-C71F-47FC-A8EB-EFADF021F24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6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3ADE-4D89-406C-960C-07DFF1FD65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6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A10A-D9AA-4BDB-B82A-2FA7098FF56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64A6-50BD-4273-BFFB-24269C3D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auckland.ac.nz/software/AlgAnim/e_w_dijkstra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477962"/>
          </a:xfrm>
        </p:spPr>
        <p:txBody>
          <a:bodyPr>
            <a:normAutofit/>
          </a:bodyPr>
          <a:lstStyle/>
          <a:p>
            <a:r>
              <a:rPr lang="en-US" altLang="zh-CN" sz="3500" b="1" dirty="0">
                <a:solidFill>
                  <a:srgbClr val="FF0000"/>
                </a:solidFill>
                <a:ea typeface="宋体" charset="-122"/>
              </a:rPr>
              <a:t>Dijkstra Algorithm</a:t>
            </a:r>
            <a:r>
              <a:rPr lang="en-US" altLang="zh-CN" sz="3500" dirty="0">
                <a:solidFill>
                  <a:srgbClr val="FF0000"/>
                </a:solidFill>
                <a:ea typeface="宋体" charset="-122"/>
              </a:rPr>
              <a:t>:  Finding shortest paths in order</a:t>
            </a:r>
          </a:p>
        </p:txBody>
      </p:sp>
      <p:grpSp>
        <p:nvGrpSpPr>
          <p:cNvPr id="1253379" name="Group 1027"/>
          <p:cNvGrpSpPr>
            <a:grpSpLocks/>
          </p:cNvGrpSpPr>
          <p:nvPr/>
        </p:nvGrpSpPr>
        <p:grpSpPr bwMode="auto">
          <a:xfrm>
            <a:off x="803275" y="4808538"/>
            <a:ext cx="914400" cy="838200"/>
            <a:chOff x="576" y="2256"/>
            <a:chExt cx="576" cy="528"/>
          </a:xfrm>
        </p:grpSpPr>
        <p:sp>
          <p:nvSpPr>
            <p:cNvPr id="1253380" name="Oval 1028"/>
            <p:cNvSpPr>
              <a:spLocks noChangeArrowheads="1"/>
            </p:cNvSpPr>
            <p:nvPr/>
          </p:nvSpPr>
          <p:spPr bwMode="auto">
            <a:xfrm>
              <a:off x="576" y="2256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81" name="Text Box 1029"/>
            <p:cNvSpPr txBox="1">
              <a:spLocks noChangeArrowheads="1"/>
            </p:cNvSpPr>
            <p:nvPr/>
          </p:nvSpPr>
          <p:spPr bwMode="auto">
            <a:xfrm>
              <a:off x="720" y="2283"/>
              <a:ext cx="298" cy="40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s</a:t>
              </a:r>
            </a:p>
          </p:txBody>
        </p:sp>
      </p:grpSp>
      <p:grpSp>
        <p:nvGrpSpPr>
          <p:cNvPr id="1253382" name="Group 1030"/>
          <p:cNvGrpSpPr>
            <a:grpSpLocks/>
          </p:cNvGrpSpPr>
          <p:nvPr/>
        </p:nvGrpSpPr>
        <p:grpSpPr bwMode="auto">
          <a:xfrm>
            <a:off x="2555875" y="3894138"/>
            <a:ext cx="914400" cy="838200"/>
            <a:chOff x="1920" y="2016"/>
            <a:chExt cx="576" cy="528"/>
          </a:xfrm>
        </p:grpSpPr>
        <p:sp>
          <p:nvSpPr>
            <p:cNvPr id="1253383" name="Oval 1031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84" name="Text Box 1032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w</a:t>
              </a:r>
            </a:p>
          </p:txBody>
        </p:sp>
      </p:grpSp>
      <p:sp>
        <p:nvSpPr>
          <p:cNvPr id="1253385" name="Line 1033"/>
          <p:cNvSpPr>
            <a:spLocks noChangeShapeType="1"/>
          </p:cNvSpPr>
          <p:nvPr/>
        </p:nvSpPr>
        <p:spPr bwMode="auto">
          <a:xfrm>
            <a:off x="1717675" y="5341938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3386" name="Group 1034"/>
          <p:cNvGrpSpPr>
            <a:grpSpLocks/>
          </p:cNvGrpSpPr>
          <p:nvPr/>
        </p:nvGrpSpPr>
        <p:grpSpPr bwMode="auto">
          <a:xfrm>
            <a:off x="3165475" y="5265738"/>
            <a:ext cx="914400" cy="838200"/>
            <a:chOff x="1968" y="3264"/>
            <a:chExt cx="576" cy="528"/>
          </a:xfrm>
        </p:grpSpPr>
        <p:sp>
          <p:nvSpPr>
            <p:cNvPr id="1253387" name="Oval 1035"/>
            <p:cNvSpPr>
              <a:spLocks noChangeArrowheads="1"/>
            </p:cNvSpPr>
            <p:nvPr/>
          </p:nvSpPr>
          <p:spPr bwMode="auto">
            <a:xfrm>
              <a:off x="1968" y="3264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88" name="Text Box 1036"/>
            <p:cNvSpPr txBox="1">
              <a:spLocks noChangeArrowheads="1"/>
            </p:cNvSpPr>
            <p:nvPr/>
          </p:nvSpPr>
          <p:spPr bwMode="auto">
            <a:xfrm>
              <a:off x="2064" y="3291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w"</a:t>
              </a:r>
            </a:p>
          </p:txBody>
        </p:sp>
      </p:grpSp>
      <p:grpSp>
        <p:nvGrpSpPr>
          <p:cNvPr id="1253389" name="Group 1037"/>
          <p:cNvGrpSpPr>
            <a:grpSpLocks/>
          </p:cNvGrpSpPr>
          <p:nvPr/>
        </p:nvGrpSpPr>
        <p:grpSpPr bwMode="auto">
          <a:xfrm>
            <a:off x="1412875" y="2827338"/>
            <a:ext cx="914400" cy="838200"/>
            <a:chOff x="1056" y="1728"/>
            <a:chExt cx="576" cy="528"/>
          </a:xfrm>
        </p:grpSpPr>
        <p:sp>
          <p:nvSpPr>
            <p:cNvPr id="1253390" name="Oval 1038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91" name="Text Box 1039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w'</a:t>
              </a:r>
            </a:p>
          </p:txBody>
        </p:sp>
      </p:grpSp>
      <p:sp>
        <p:nvSpPr>
          <p:cNvPr id="1253392" name="Line 1040"/>
          <p:cNvSpPr>
            <a:spLocks noChangeShapeType="1"/>
          </p:cNvSpPr>
          <p:nvPr/>
        </p:nvSpPr>
        <p:spPr bwMode="auto">
          <a:xfrm flipV="1">
            <a:off x="1412875" y="3665538"/>
            <a:ext cx="381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393" name="Line 1041"/>
          <p:cNvSpPr>
            <a:spLocks noChangeShapeType="1"/>
          </p:cNvSpPr>
          <p:nvPr/>
        </p:nvSpPr>
        <p:spPr bwMode="auto">
          <a:xfrm flipV="1">
            <a:off x="1641475" y="4503738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3395" name="Group 1043"/>
          <p:cNvGrpSpPr>
            <a:grpSpLocks/>
          </p:cNvGrpSpPr>
          <p:nvPr/>
        </p:nvGrpSpPr>
        <p:grpSpPr bwMode="auto">
          <a:xfrm>
            <a:off x="3165475" y="5265738"/>
            <a:ext cx="914400" cy="838200"/>
            <a:chOff x="1968" y="3264"/>
            <a:chExt cx="576" cy="528"/>
          </a:xfrm>
        </p:grpSpPr>
        <p:sp>
          <p:nvSpPr>
            <p:cNvPr id="1253396" name="Oval 1044"/>
            <p:cNvSpPr>
              <a:spLocks noChangeArrowheads="1"/>
            </p:cNvSpPr>
            <p:nvPr/>
          </p:nvSpPr>
          <p:spPr bwMode="auto">
            <a:xfrm>
              <a:off x="1968" y="3264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397" name="Text Box 1045"/>
            <p:cNvSpPr txBox="1">
              <a:spLocks noChangeArrowheads="1"/>
            </p:cNvSpPr>
            <p:nvPr/>
          </p:nvSpPr>
          <p:spPr bwMode="auto">
            <a:xfrm>
              <a:off x="2064" y="3291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w"</a:t>
              </a:r>
            </a:p>
          </p:txBody>
        </p:sp>
      </p:grpSp>
      <p:grpSp>
        <p:nvGrpSpPr>
          <p:cNvPr id="1253398" name="Group 1046"/>
          <p:cNvGrpSpPr>
            <a:grpSpLocks/>
          </p:cNvGrpSpPr>
          <p:nvPr/>
        </p:nvGrpSpPr>
        <p:grpSpPr bwMode="auto">
          <a:xfrm>
            <a:off x="4460875" y="4275138"/>
            <a:ext cx="914400" cy="838200"/>
            <a:chOff x="1920" y="2016"/>
            <a:chExt cx="576" cy="528"/>
          </a:xfrm>
        </p:grpSpPr>
        <p:sp>
          <p:nvSpPr>
            <p:cNvPr id="1253399" name="Oval 1047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00" name="Text Box 1048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x</a:t>
              </a:r>
            </a:p>
          </p:txBody>
        </p:sp>
      </p:grpSp>
      <p:grpSp>
        <p:nvGrpSpPr>
          <p:cNvPr id="1253401" name="Group 1049"/>
          <p:cNvGrpSpPr>
            <a:grpSpLocks/>
          </p:cNvGrpSpPr>
          <p:nvPr/>
        </p:nvGrpSpPr>
        <p:grpSpPr bwMode="auto">
          <a:xfrm>
            <a:off x="5070475" y="5722938"/>
            <a:ext cx="914400" cy="838200"/>
            <a:chOff x="1056" y="1728"/>
            <a:chExt cx="576" cy="528"/>
          </a:xfrm>
        </p:grpSpPr>
        <p:sp>
          <p:nvSpPr>
            <p:cNvPr id="1253402" name="Oval 1050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03" name="Text Box 1051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x'</a:t>
              </a:r>
            </a:p>
          </p:txBody>
        </p:sp>
      </p:grpSp>
      <p:sp>
        <p:nvSpPr>
          <p:cNvPr id="1253404" name="Line 1052"/>
          <p:cNvSpPr>
            <a:spLocks noChangeShapeType="1"/>
          </p:cNvSpPr>
          <p:nvPr/>
        </p:nvSpPr>
        <p:spPr bwMode="auto">
          <a:xfrm flipV="1">
            <a:off x="3927475" y="4960938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05" name="Line 1053"/>
          <p:cNvSpPr>
            <a:spLocks noChangeShapeType="1"/>
          </p:cNvSpPr>
          <p:nvPr/>
        </p:nvSpPr>
        <p:spPr bwMode="auto">
          <a:xfrm>
            <a:off x="4079875" y="5799138"/>
            <a:ext cx="990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3407" name="Group 1055"/>
          <p:cNvGrpSpPr>
            <a:grpSpLocks/>
          </p:cNvGrpSpPr>
          <p:nvPr/>
        </p:nvGrpSpPr>
        <p:grpSpPr bwMode="auto">
          <a:xfrm>
            <a:off x="4460875" y="4275138"/>
            <a:ext cx="914400" cy="838200"/>
            <a:chOff x="1920" y="2016"/>
            <a:chExt cx="576" cy="528"/>
          </a:xfrm>
        </p:grpSpPr>
        <p:sp>
          <p:nvSpPr>
            <p:cNvPr id="1253408" name="Oval 1056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09" name="Text Box 1057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04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x</a:t>
              </a:r>
            </a:p>
          </p:txBody>
        </p:sp>
      </p:grpSp>
      <p:grpSp>
        <p:nvGrpSpPr>
          <p:cNvPr id="1253410" name="Group 1058"/>
          <p:cNvGrpSpPr>
            <a:grpSpLocks/>
          </p:cNvGrpSpPr>
          <p:nvPr/>
        </p:nvGrpSpPr>
        <p:grpSpPr bwMode="auto">
          <a:xfrm>
            <a:off x="5832475" y="3665538"/>
            <a:ext cx="914400" cy="838200"/>
            <a:chOff x="1920" y="2016"/>
            <a:chExt cx="576" cy="528"/>
          </a:xfrm>
        </p:grpSpPr>
        <p:sp>
          <p:nvSpPr>
            <p:cNvPr id="1253411" name="Oval 1059"/>
            <p:cNvSpPr>
              <a:spLocks noChangeArrowheads="1"/>
            </p:cNvSpPr>
            <p:nvPr/>
          </p:nvSpPr>
          <p:spPr bwMode="auto">
            <a:xfrm>
              <a:off x="1920" y="2016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12" name="Text Box 1060"/>
            <p:cNvSpPr txBox="1">
              <a:spLocks noChangeArrowheads="1"/>
            </p:cNvSpPr>
            <p:nvPr/>
          </p:nvSpPr>
          <p:spPr bwMode="auto">
            <a:xfrm>
              <a:off x="2054" y="2043"/>
              <a:ext cx="2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>
                  <a:latin typeface="Monotype Corsiva" pitchFamily="66" charset="0"/>
                  <a:ea typeface="MS Mincho" pitchFamily="49" charset="-128"/>
                </a:rPr>
                <a:t>z</a:t>
              </a:r>
            </a:p>
          </p:txBody>
        </p:sp>
      </p:grpSp>
      <p:grpSp>
        <p:nvGrpSpPr>
          <p:cNvPr id="1253413" name="Group 1061"/>
          <p:cNvGrpSpPr>
            <a:grpSpLocks/>
          </p:cNvGrpSpPr>
          <p:nvPr/>
        </p:nvGrpSpPr>
        <p:grpSpPr bwMode="auto">
          <a:xfrm>
            <a:off x="6218237" y="5037138"/>
            <a:ext cx="914400" cy="838200"/>
            <a:chOff x="1056" y="1728"/>
            <a:chExt cx="576" cy="528"/>
          </a:xfrm>
        </p:grpSpPr>
        <p:sp>
          <p:nvSpPr>
            <p:cNvPr id="1253414" name="Oval 1062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15" name="Text Box 1063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 dirty="0">
                  <a:latin typeface="Monotype Corsiva" pitchFamily="66" charset="0"/>
                  <a:ea typeface="MS Mincho" pitchFamily="49" charset="-128"/>
                </a:rPr>
                <a:t>z'</a:t>
              </a:r>
            </a:p>
          </p:txBody>
        </p:sp>
      </p:grpSp>
      <p:sp>
        <p:nvSpPr>
          <p:cNvPr id="1253416" name="Line 1064"/>
          <p:cNvSpPr>
            <a:spLocks noChangeShapeType="1"/>
          </p:cNvSpPr>
          <p:nvPr/>
        </p:nvSpPr>
        <p:spPr bwMode="auto">
          <a:xfrm flipV="1">
            <a:off x="5375275" y="4275138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3417" name="Line 1065"/>
          <p:cNvSpPr>
            <a:spLocks noChangeShapeType="1"/>
          </p:cNvSpPr>
          <p:nvPr/>
        </p:nvSpPr>
        <p:spPr bwMode="auto">
          <a:xfrm>
            <a:off x="5299075" y="4960938"/>
            <a:ext cx="990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3419" name="Group 1067"/>
          <p:cNvGrpSpPr>
            <a:grpSpLocks/>
          </p:cNvGrpSpPr>
          <p:nvPr/>
        </p:nvGrpSpPr>
        <p:grpSpPr bwMode="auto">
          <a:xfrm>
            <a:off x="1412875" y="2827338"/>
            <a:ext cx="914400" cy="838200"/>
            <a:chOff x="1056" y="1728"/>
            <a:chExt cx="576" cy="528"/>
          </a:xfrm>
        </p:grpSpPr>
        <p:sp>
          <p:nvSpPr>
            <p:cNvPr id="1253420" name="Oval 1068"/>
            <p:cNvSpPr>
              <a:spLocks noChangeArrowheads="1"/>
            </p:cNvSpPr>
            <p:nvPr/>
          </p:nvSpPr>
          <p:spPr bwMode="auto">
            <a:xfrm>
              <a:off x="1056" y="1728"/>
              <a:ext cx="576" cy="52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421" name="Text Box 1069"/>
            <p:cNvSpPr txBox="1">
              <a:spLocks noChangeArrowheads="1"/>
            </p:cNvSpPr>
            <p:nvPr/>
          </p:nvSpPr>
          <p:spPr bwMode="auto">
            <a:xfrm>
              <a:off x="1152" y="1755"/>
              <a:ext cx="3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3600" b="1" i="1" dirty="0">
                  <a:latin typeface="Monotype Corsiva" pitchFamily="66" charset="0"/>
                  <a:ea typeface="MS Mincho" pitchFamily="49" charset="-128"/>
                </a:rPr>
                <a:t>w'</a:t>
              </a:r>
            </a:p>
          </p:txBody>
        </p:sp>
      </p:grpSp>
      <p:sp>
        <p:nvSpPr>
          <p:cNvPr id="1253423" name="Text Box 1071"/>
          <p:cNvSpPr txBox="1">
            <a:spLocks noChangeArrowheads="1"/>
          </p:cNvSpPr>
          <p:nvPr/>
        </p:nvSpPr>
        <p:spPr bwMode="auto">
          <a:xfrm>
            <a:off x="5641975" y="1935162"/>
            <a:ext cx="2981325" cy="1025525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zh-CN" dirty="0">
                <a:ea typeface="宋体" charset="-122"/>
              </a:rPr>
              <a:t>Find shortest paths from source s to all other destinations</a:t>
            </a:r>
          </a:p>
        </p:txBody>
      </p:sp>
    </p:spTree>
    <p:extLst>
      <p:ext uri="{BB962C8B-B14F-4D97-AF65-F5344CB8AC3E}">
        <p14:creationId xmlns:p14="http://schemas.microsoft.com/office/powerpoint/2010/main" val="16127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3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3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3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3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5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404" grpId="0" animBg="1"/>
      <p:bldP spid="1253405" grpId="0" animBg="1"/>
      <p:bldP spid="1253416" grpId="0" animBg="1"/>
      <p:bldP spid="12534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7924800" cy="6324600"/>
          </a:xfrm>
        </p:spPr>
        <p:txBody>
          <a:bodyPr>
            <a:normAutofit/>
          </a:bodyPr>
          <a:lstStyle/>
          <a:p>
            <a:r>
              <a:rPr lang="en-US" dirty="0"/>
              <a:t> Now, among the nodes </a:t>
            </a:r>
            <a:r>
              <a:rPr lang="en-US" dirty="0" smtClean="0"/>
              <a:t>b, c, </a:t>
            </a:r>
            <a:r>
              <a:rPr lang="en-US" dirty="0"/>
              <a:t>and </a:t>
            </a:r>
            <a:r>
              <a:rPr lang="en-US" dirty="0" smtClean="0"/>
              <a:t>d, </a:t>
            </a:r>
            <a:r>
              <a:rPr lang="en-US" dirty="0"/>
              <a:t>node </a:t>
            </a:r>
            <a:r>
              <a:rPr lang="en-US" dirty="0" smtClean="0"/>
              <a:t>b </a:t>
            </a:r>
            <a:r>
              <a:rPr lang="en-US" dirty="0"/>
              <a:t>has the smallest distance </a:t>
            </a:r>
            <a:r>
              <a:rPr lang="en-US" dirty="0" smtClean="0"/>
              <a:t>value.</a:t>
            </a:r>
          </a:p>
          <a:p>
            <a:r>
              <a:rPr lang="en-US" dirty="0"/>
              <a:t> </a:t>
            </a:r>
            <a:r>
              <a:rPr lang="en-US" dirty="0" smtClean="0"/>
              <a:t>So the </a:t>
            </a:r>
            <a:r>
              <a:rPr lang="en-US" dirty="0"/>
              <a:t>status label of node </a:t>
            </a:r>
            <a:r>
              <a:rPr lang="en-US" dirty="0" smtClean="0"/>
              <a:t>b </a:t>
            </a:r>
            <a:r>
              <a:rPr lang="en-US" dirty="0"/>
              <a:t>changes to permanent</a:t>
            </a:r>
            <a:r>
              <a:rPr lang="en-US" dirty="0" smtClean="0"/>
              <a:t>, </a:t>
            </a:r>
            <a:r>
              <a:rPr lang="en-US" dirty="0"/>
              <a:t>while the status of </a:t>
            </a:r>
            <a:r>
              <a:rPr lang="en-US" dirty="0" smtClean="0"/>
              <a:t>c </a:t>
            </a:r>
            <a:r>
              <a:rPr lang="en-US" dirty="0"/>
              <a:t>and </a:t>
            </a:r>
            <a:r>
              <a:rPr lang="en-US" dirty="0" smtClean="0"/>
              <a:t>d </a:t>
            </a:r>
            <a:r>
              <a:rPr lang="en-US" dirty="0"/>
              <a:t>remains temporary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5715798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3" y="2341418"/>
            <a:ext cx="5486400" cy="33192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382000" cy="624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Step 3:</a:t>
            </a:r>
          </a:p>
          <a:p>
            <a:r>
              <a:rPr lang="en-US" dirty="0" smtClean="0"/>
              <a:t>P = { a, b}</a:t>
            </a:r>
          </a:p>
          <a:p>
            <a:r>
              <a:rPr lang="en-US" dirty="0" smtClean="0"/>
              <a:t>T = { c, d, e}</a:t>
            </a:r>
          </a:p>
          <a:p>
            <a:r>
              <a:rPr lang="en-US" dirty="0" smtClean="0"/>
              <a:t>Node b becomes the current node Operation</a:t>
            </a:r>
          </a:p>
          <a:p>
            <a:endParaRPr lang="en-US" dirty="0" smtClean="0"/>
          </a:p>
          <a:p>
            <a:r>
              <a:rPr lang="en-US" dirty="0" smtClean="0"/>
              <a:t>Nodes c,  and e can be reached from the current node b. So, updating values for c, d, e </a:t>
            </a:r>
          </a:p>
          <a:p>
            <a:pPr marL="0" indent="0">
              <a:buNone/>
            </a:pPr>
            <a:r>
              <a:rPr lang="en-US" dirty="0" smtClean="0"/>
              <a:t>We get</a:t>
            </a:r>
          </a:p>
          <a:p>
            <a:r>
              <a:rPr lang="en-US" dirty="0" smtClean="0"/>
              <a:t>L (c)= min { 19 , 9+16 }</a:t>
            </a:r>
          </a:p>
          <a:p>
            <a:pPr marL="0" indent="0">
              <a:buNone/>
            </a:pPr>
            <a:r>
              <a:rPr lang="en-US" dirty="0" smtClean="0"/>
              <a:t>            = min { 19 , 25}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= 19</a:t>
            </a:r>
          </a:p>
          <a:p>
            <a:r>
              <a:rPr lang="en-US" dirty="0" smtClean="0"/>
              <a:t>Similarly  ( e ) = 45</a:t>
            </a:r>
          </a:p>
          <a:p>
            <a:endParaRPr lang="en-US" dirty="0" smtClean="0"/>
          </a:p>
          <a:p>
            <a:r>
              <a:rPr lang="en-US" dirty="0" smtClean="0"/>
              <a:t>Now label c has the smallest value. Therefore it changes to permanent.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71800"/>
            <a:ext cx="5715798" cy="3458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4:</a:t>
            </a:r>
          </a:p>
          <a:p>
            <a:r>
              <a:rPr lang="en-US" dirty="0" smtClean="0"/>
              <a:t>P = {a , b, c}</a:t>
            </a:r>
          </a:p>
          <a:p>
            <a:r>
              <a:rPr lang="en-US" dirty="0" smtClean="0"/>
              <a:t>T = { d, e }</a:t>
            </a:r>
          </a:p>
          <a:p>
            <a:r>
              <a:rPr lang="en-US" dirty="0" smtClean="0"/>
              <a:t>Updating labels for d and e, we get</a:t>
            </a:r>
          </a:p>
          <a:p>
            <a:r>
              <a:rPr lang="en-US" dirty="0" smtClean="0"/>
              <a:t>L (d) =  24 and L (e) = 50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438400"/>
            <a:ext cx="7179173" cy="4343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4" y="152401"/>
            <a:ext cx="9102436" cy="4267200"/>
          </a:xfrm>
        </p:spPr>
        <p:txBody>
          <a:bodyPr/>
          <a:lstStyle/>
          <a:p>
            <a:r>
              <a:rPr lang="en-US" dirty="0" smtClean="0"/>
              <a:t>Step 5 :</a:t>
            </a:r>
          </a:p>
          <a:p>
            <a:r>
              <a:rPr lang="en-US" dirty="0" smtClean="0"/>
              <a:t>P ={ a,b,c,d } , T = {e}</a:t>
            </a:r>
          </a:p>
          <a:p>
            <a:r>
              <a:rPr lang="en-US" dirty="0" smtClean="0"/>
              <a:t>Updating label e , we get  L (e) = 45</a:t>
            </a:r>
          </a:p>
          <a:p>
            <a:r>
              <a:rPr lang="en-US" dirty="0" smtClean="0"/>
              <a:t>So 45 is the shortest value which can be travelled to reach node 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Applications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1"/>
            <a:ext cx="82296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Telephone Network</a:t>
            </a:r>
          </a:p>
          <a:p>
            <a:pPr marL="0" indent="0">
              <a:buNone/>
            </a:pPr>
            <a:r>
              <a:rPr lang="en-US" dirty="0" smtClean="0"/>
              <a:t>The vertices represents switching station, the edges represents the transmission line, and the weight of edges represents the BW.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012802"/>
            <a:ext cx="7620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Flight Agenda</a:t>
            </a:r>
          </a:p>
          <a:p>
            <a:r>
              <a:rPr lang="en-US" sz="3200" dirty="0"/>
              <a:t> To determine the earliest arrival time for the destination given an origin airport and start time.</a:t>
            </a:r>
          </a:p>
        </p:txBody>
      </p:sp>
    </p:spTree>
    <p:extLst>
      <p:ext uri="{BB962C8B-B14F-4D97-AF65-F5344CB8AC3E}">
        <p14:creationId xmlns:p14="http://schemas.microsoft.com/office/powerpoint/2010/main" val="33257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4724400" cy="5867400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 smtClean="0">
                <a:solidFill>
                  <a:srgbClr val="002060"/>
                </a:solidFill>
              </a:rPr>
              <a:t>Djikstra's </a:t>
            </a:r>
            <a:r>
              <a:rPr lang="en-US" sz="3600" b="1" i="1" dirty="0">
                <a:solidFill>
                  <a:srgbClr val="002060"/>
                </a:solidFill>
              </a:rPr>
              <a:t>algorithm </a:t>
            </a:r>
            <a:r>
              <a:rPr lang="en-US" sz="3600" dirty="0">
                <a:solidFill>
                  <a:schemeClr val="tx1"/>
                </a:solidFill>
              </a:rPr>
              <a:t>(named after its discover, </a:t>
            </a:r>
            <a:r>
              <a:rPr lang="en-US" sz="3600" dirty="0">
                <a:solidFill>
                  <a:schemeClr val="tx1"/>
                </a:solidFill>
                <a:hlinkClick r:id="rId2"/>
              </a:rPr>
              <a:t>E.W. Dijkstra</a:t>
            </a:r>
            <a:r>
              <a:rPr lang="en-US" sz="3600" dirty="0">
                <a:solidFill>
                  <a:schemeClr val="tx1"/>
                </a:solidFill>
              </a:rPr>
              <a:t>) solves the problem of finding the shortest path from a point in a graph (the </a:t>
            </a:r>
            <a:r>
              <a:rPr lang="en-US" sz="3600" i="1" dirty="0">
                <a:solidFill>
                  <a:schemeClr val="tx1"/>
                </a:solidFill>
              </a:rPr>
              <a:t>source</a:t>
            </a:r>
            <a:r>
              <a:rPr lang="en-US" sz="3600" dirty="0">
                <a:solidFill>
                  <a:schemeClr val="tx1"/>
                </a:solidFill>
              </a:rPr>
              <a:t>) </a:t>
            </a:r>
            <a:r>
              <a:rPr lang="en-US" sz="3600" dirty="0">
                <a:solidFill>
                  <a:srgbClr val="002060"/>
                </a:solidFill>
              </a:rPr>
              <a:t>to</a:t>
            </a:r>
            <a:r>
              <a:rPr lang="en-US" sz="3600" dirty="0">
                <a:solidFill>
                  <a:schemeClr val="tx1"/>
                </a:solidFill>
              </a:rPr>
              <a:t> a destination</a:t>
            </a:r>
            <a:r>
              <a:rPr lang="en-US" sz="36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11382"/>
            <a:ext cx="35814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4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/>
              <a:t> Suppose we want to find a shortest path from a given node </a:t>
            </a:r>
            <a:r>
              <a:rPr lang="en-US" dirty="0" smtClean="0"/>
              <a:t>a </a:t>
            </a:r>
            <a:r>
              <a:rPr lang="en-US" dirty="0"/>
              <a:t>to other nodes in a network (one-to-all shortest path problem)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finds the shortest path from a given node </a:t>
            </a:r>
            <a:r>
              <a:rPr lang="en-US" dirty="0" smtClean="0"/>
              <a:t>a to </a:t>
            </a:r>
            <a:r>
              <a:rPr lang="en-US" dirty="0"/>
              <a:t>all other nodes in the network </a:t>
            </a:r>
            <a:endParaRPr lang="en-US" dirty="0" smtClean="0"/>
          </a:p>
          <a:p>
            <a:r>
              <a:rPr lang="en-US" dirty="0" smtClean="0"/>
              <a:t>Node a </a:t>
            </a:r>
            <a:r>
              <a:rPr lang="en-US" dirty="0"/>
              <a:t>is called a starting node or an initial node</a:t>
            </a:r>
          </a:p>
        </p:txBody>
      </p:sp>
    </p:spTree>
    <p:extLst>
      <p:ext uri="{BB962C8B-B14F-4D97-AF65-F5344CB8AC3E}">
        <p14:creationId xmlns:p14="http://schemas.microsoft.com/office/powerpoint/2010/main" val="5901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33400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we will find the shortest path from a to 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5" y="1828800"/>
            <a:ext cx="763059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7552701" cy="4525963"/>
          </a:xfrm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38037"/>
            <a:ext cx="82952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fontAlgn="base"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Dijkstra's algorithm keeps two sets of vertices: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P :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set of vertices whose shortest paths from the </a:t>
            </a:r>
            <a:b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source have already been determined and</a:t>
            </a:r>
            <a:b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T : The remaining vertices.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86" y="2112818"/>
            <a:ext cx="7889514" cy="4724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2392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 here initially</a:t>
            </a:r>
            <a:br>
              <a:rPr lang="en-US" dirty="0" smtClean="0"/>
            </a:br>
            <a:r>
              <a:rPr lang="en-US" dirty="0" smtClean="0"/>
              <a:t>P = {}  i.e. Empty</a:t>
            </a:r>
            <a:br>
              <a:rPr lang="en-US" dirty="0" smtClean="0"/>
            </a:br>
            <a:r>
              <a:rPr lang="en-US" dirty="0" smtClean="0"/>
              <a:t>T = {a,b,c,d,f}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81200"/>
            <a:ext cx="6975764" cy="4572638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7696200" cy="52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Step 1: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Label </a:t>
            </a:r>
            <a:r>
              <a:rPr lang="en-US" b="1" dirty="0">
                <a:solidFill>
                  <a:schemeClr val="tx2"/>
                </a:solidFill>
              </a:rPr>
              <a:t>a with 0 and all others with </a:t>
            </a:r>
            <a:r>
              <a:rPr lang="en-US" b="1" dirty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</a:t>
            </a:r>
            <a:r>
              <a:rPr lang="en-US" b="1" dirty="0" smtClean="0">
                <a:solidFill>
                  <a:schemeClr val="tx2"/>
                </a:solidFill>
              </a:rPr>
              <a:t>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Labels are shortest paths from a to vertices. </a:t>
            </a:r>
            <a:endParaRPr lang="en-US" b="1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 dirty="0" smtClean="0">
                <a:solidFill>
                  <a:schemeClr val="tx2"/>
                </a:solidFill>
                <a:sym typeface="Symbol" pitchFamily="18" charset="2"/>
              </a:rPr>
              <a:t>So we have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 dirty="0" smtClean="0">
                <a:solidFill>
                  <a:schemeClr val="tx2"/>
                </a:solidFill>
                <a:sym typeface="Symbol" pitchFamily="18" charset="2"/>
              </a:rPr>
              <a:t>P = { a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 dirty="0" smtClean="0">
                <a:solidFill>
                  <a:schemeClr val="tx2"/>
                </a:solidFill>
                <a:sym typeface="Symbol" pitchFamily="18" charset="2"/>
              </a:rPr>
              <a:t>T = { b, c, d, e}</a:t>
            </a:r>
            <a:endParaRPr lang="en-US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L(a</a:t>
            </a:r>
            <a:r>
              <a:rPr lang="en-US" b="1" dirty="0">
                <a:solidFill>
                  <a:schemeClr val="tx2"/>
                </a:solidFill>
              </a:rPr>
              <a:t>) = 0 </a:t>
            </a:r>
            <a:endParaRPr lang="en-US" b="1" dirty="0" smtClean="0">
              <a:solidFill>
                <a:schemeClr val="tx2"/>
              </a:solidFill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 L(b) </a:t>
            </a:r>
            <a:r>
              <a:rPr lang="en-US" b="1" dirty="0">
                <a:solidFill>
                  <a:schemeClr val="tx2"/>
                </a:solidFill>
              </a:rPr>
              <a:t>= </a:t>
            </a:r>
            <a:r>
              <a:rPr lang="en-US" b="1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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 dirty="0" smtClean="0">
                <a:solidFill>
                  <a:schemeClr val="tx2"/>
                </a:solidFill>
              </a:rPr>
              <a:t> L(c) </a:t>
            </a:r>
            <a:r>
              <a:rPr lang="en-US" b="1" dirty="0">
                <a:solidFill>
                  <a:schemeClr val="tx2"/>
                </a:solidFill>
              </a:rPr>
              <a:t>= </a:t>
            </a:r>
            <a:r>
              <a:rPr lang="en-US" b="1" dirty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</a:t>
            </a:r>
            <a:endParaRPr lang="en-US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 dirty="0" smtClean="0">
                <a:solidFill>
                  <a:schemeClr val="tx2"/>
                </a:solidFill>
              </a:rPr>
              <a:t> L(d) </a:t>
            </a:r>
            <a:r>
              <a:rPr lang="en-US" b="1" dirty="0">
                <a:solidFill>
                  <a:schemeClr val="tx2"/>
                </a:solidFill>
              </a:rPr>
              <a:t>= </a:t>
            </a:r>
            <a:r>
              <a:rPr lang="en-US" b="1" dirty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</a:t>
            </a:r>
            <a:endParaRPr lang="en-US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 dirty="0" smtClean="0">
                <a:solidFill>
                  <a:schemeClr val="tx2"/>
                </a:solidFill>
              </a:rPr>
              <a:t> L(e) </a:t>
            </a:r>
            <a:r>
              <a:rPr lang="en-US" b="1" dirty="0">
                <a:solidFill>
                  <a:schemeClr val="tx2"/>
                </a:solidFill>
              </a:rPr>
              <a:t>= </a:t>
            </a:r>
            <a:r>
              <a:rPr lang="en-US" b="1" dirty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</a:t>
            </a:r>
            <a:endParaRPr lang="en-US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53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02" y="3393015"/>
            <a:ext cx="5715798" cy="3458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Step 2:</a:t>
            </a:r>
          </a:p>
          <a:p>
            <a:r>
              <a:rPr lang="en-US" sz="3000" dirty="0" smtClean="0"/>
              <a:t> Nodes b, c, and d can be reached from the current node a </a:t>
            </a:r>
          </a:p>
          <a:p>
            <a:pPr marL="0" indent="0">
              <a:buNone/>
            </a:pPr>
            <a:r>
              <a:rPr lang="en-US" sz="3000" dirty="0" smtClean="0"/>
              <a:t>• Therefore by using </a:t>
            </a:r>
          </a:p>
          <a:p>
            <a:pPr marL="0" indent="0">
              <a:buNone/>
            </a:pPr>
            <a:r>
              <a:rPr lang="pl-PL" sz="3000" dirty="0" smtClean="0"/>
              <a:t>L(</a:t>
            </a:r>
            <a:r>
              <a:rPr lang="en-US" sz="3000" dirty="0" smtClean="0"/>
              <a:t> i </a:t>
            </a:r>
            <a:r>
              <a:rPr lang="pl-PL" sz="3000" dirty="0" smtClean="0"/>
              <a:t>) = min</a:t>
            </a:r>
            <a:r>
              <a:rPr lang="en-US" sz="3000" dirty="0" smtClean="0"/>
              <a:t> </a:t>
            </a:r>
            <a:r>
              <a:rPr lang="pl-PL" sz="3000" dirty="0" smtClean="0"/>
              <a:t>{</a:t>
            </a:r>
            <a:r>
              <a:rPr lang="en-US" sz="3000" dirty="0" smtClean="0"/>
              <a:t> L</a:t>
            </a:r>
            <a:r>
              <a:rPr lang="pl-PL" sz="3000" dirty="0" smtClean="0"/>
              <a:t>(</a:t>
            </a:r>
            <a:r>
              <a:rPr lang="en-US" sz="3000" dirty="0" smtClean="0"/>
              <a:t> n </a:t>
            </a:r>
            <a:r>
              <a:rPr lang="pl-PL" sz="3000" dirty="0" smtClean="0"/>
              <a:t>), L(</a:t>
            </a:r>
            <a:r>
              <a:rPr lang="en-US" sz="3000" dirty="0" smtClean="0"/>
              <a:t> j </a:t>
            </a:r>
            <a:r>
              <a:rPr lang="pl-PL" sz="3000" dirty="0" smtClean="0"/>
              <a:t>) + w(</a:t>
            </a:r>
            <a:r>
              <a:rPr lang="en-US" sz="3000" dirty="0" smtClean="0"/>
              <a:t> i , j </a:t>
            </a:r>
            <a:r>
              <a:rPr lang="pl-PL" sz="3000" dirty="0" smtClean="0"/>
              <a:t>)</a:t>
            </a:r>
            <a:r>
              <a:rPr lang="en-US" sz="3000" dirty="0" smtClean="0"/>
              <a:t> </a:t>
            </a:r>
            <a:r>
              <a:rPr lang="pl-PL" sz="3000" dirty="0" smtClean="0"/>
              <a:t>}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Where L(</a:t>
            </a:r>
            <a:r>
              <a:rPr lang="en-US" sz="3000" dirty="0" err="1" smtClean="0"/>
              <a:t>i</a:t>
            </a:r>
            <a:r>
              <a:rPr lang="en-US" sz="3000" dirty="0" smtClean="0"/>
              <a:t>) = label we are Updating.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      L(j) = Current Label</a:t>
            </a:r>
          </a:p>
          <a:p>
            <a:pPr marL="0" indent="0">
              <a:buNone/>
            </a:pPr>
            <a:r>
              <a:rPr lang="en-US" sz="3000" dirty="0" smtClean="0"/>
              <a:t> Update distance values </a:t>
            </a:r>
          </a:p>
          <a:p>
            <a:pPr marL="0" indent="0">
              <a:buNone/>
            </a:pPr>
            <a:r>
              <a:rPr lang="en-US" sz="3000" dirty="0" smtClean="0"/>
              <a:t>for these nodes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 we get </a:t>
            </a:r>
          </a:p>
          <a:p>
            <a:pPr marL="0" indent="0">
              <a:buNone/>
            </a:pPr>
            <a:r>
              <a:rPr lang="en-US" dirty="0" smtClean="0"/>
              <a:t>L ( b ) =  min { L( b ) , L( a ) + W ( a , b ) }</a:t>
            </a:r>
          </a:p>
          <a:p>
            <a:pPr marL="0" indent="0">
              <a:buNone/>
            </a:pPr>
            <a:r>
              <a:rPr lang="en-US" dirty="0" smtClean="0"/>
              <a:t>           =  min { </a:t>
            </a:r>
            <a:r>
              <a:rPr lang="en-US" b="1" dirty="0" smtClean="0">
                <a:latin typeface="Symbol" pitchFamily="18" charset="2"/>
                <a:sym typeface="Symbol" pitchFamily="18" charset="2"/>
              </a:rPr>
              <a:t></a:t>
            </a:r>
            <a:r>
              <a:rPr lang="en-US" b="1" dirty="0" smtClean="0">
                <a:solidFill>
                  <a:srgbClr val="00206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b="1" dirty="0" smtClean="0">
                <a:latin typeface="Symbol" pitchFamily="18" charset="2"/>
                <a:sym typeface="Symbol" pitchFamily="18" charset="2"/>
              </a:rPr>
              <a:t>, 0 + 9 }</a:t>
            </a:r>
            <a:endParaRPr lang="en-US" b="1" dirty="0">
              <a:solidFill>
                <a:srgbClr val="002060"/>
              </a:solidFill>
              <a:latin typeface="Symbol" pitchFamily="18" charset="2"/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/>
              <a:t>           = min {</a:t>
            </a:r>
            <a:r>
              <a:rPr lang="en-US" b="1" dirty="0" smtClean="0">
                <a:latin typeface="Symbol" pitchFamily="18" charset="2"/>
                <a:sym typeface="Symbol" pitchFamily="18" charset="2"/>
              </a:rPr>
              <a:t> , 9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Selecting the minimum we get</a:t>
            </a:r>
          </a:p>
          <a:p>
            <a:pPr marL="0" indent="0">
              <a:buNone/>
            </a:pPr>
            <a:r>
              <a:rPr lang="en-US" dirty="0" smtClean="0"/>
              <a:t>    L (b) = 9</a:t>
            </a:r>
          </a:p>
          <a:p>
            <a:pPr marL="0" indent="0">
              <a:buNone/>
            </a:pPr>
            <a:r>
              <a:rPr lang="en-US" dirty="0" err="1" smtClean="0"/>
              <a:t>Smilarly</a:t>
            </a:r>
            <a:r>
              <a:rPr lang="en-US" dirty="0" smtClean="0"/>
              <a:t> </a:t>
            </a:r>
            <a:r>
              <a:rPr lang="en-US" dirty="0"/>
              <a:t>calculating for L(c) and L(d) we get</a:t>
            </a:r>
          </a:p>
          <a:p>
            <a:pPr marL="0" indent="0">
              <a:buNone/>
            </a:pPr>
            <a:r>
              <a:rPr lang="en-US" dirty="0" smtClean="0"/>
              <a:t>     L(c</a:t>
            </a:r>
            <a:r>
              <a:rPr lang="en-US" dirty="0"/>
              <a:t>) = min </a:t>
            </a:r>
            <a:r>
              <a:rPr lang="en-US" dirty="0" smtClean="0"/>
              <a:t>{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 </a:t>
            </a:r>
            <a:r>
              <a:rPr lang="en-US" dirty="0" smtClean="0"/>
              <a:t>, </a:t>
            </a:r>
            <a:r>
              <a:rPr lang="en-US" dirty="0"/>
              <a:t>19}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/>
              <a:t>= 19</a:t>
            </a:r>
          </a:p>
          <a:p>
            <a:pPr marL="0" indent="0">
              <a:buNone/>
            </a:pPr>
            <a:r>
              <a:rPr lang="en-US" dirty="0" smtClean="0"/>
              <a:t>     L(d</a:t>
            </a:r>
            <a:r>
              <a:rPr lang="en-US" dirty="0"/>
              <a:t>) = </a:t>
            </a:r>
            <a:r>
              <a:rPr lang="en-US"/>
              <a:t>min </a:t>
            </a:r>
            <a:r>
              <a:rPr lang="en-US" smtClean="0"/>
              <a:t>{</a:t>
            </a:r>
            <a:r>
              <a:rPr lang="en-US" b="1">
                <a:latin typeface="Symbol" pitchFamily="18" charset="2"/>
                <a:sym typeface="Symbol" pitchFamily="18" charset="2"/>
              </a:rPr>
              <a:t> </a:t>
            </a:r>
            <a:r>
              <a:rPr lang="en-US" smtClean="0"/>
              <a:t>, </a:t>
            </a:r>
            <a:r>
              <a:rPr lang="en-US" dirty="0"/>
              <a:t>25}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/>
              <a:t>= 25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7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494</Words>
  <Application>Microsoft Office PowerPoint</Application>
  <PresentationFormat>On-screen Show (4:3)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宋体</vt:lpstr>
      <vt:lpstr>Arial</vt:lpstr>
      <vt:lpstr>Calibri</vt:lpstr>
      <vt:lpstr>Monotype Corsiva</vt:lpstr>
      <vt:lpstr>MS Mincho</vt:lpstr>
      <vt:lpstr>Symbol</vt:lpstr>
      <vt:lpstr>Tahoma</vt:lpstr>
      <vt:lpstr>Times New Roman</vt:lpstr>
      <vt:lpstr>Wingdings</vt:lpstr>
      <vt:lpstr>Office Theme</vt:lpstr>
      <vt:lpstr>Dijkstra Algorithm:  Finding shortest paths in order</vt:lpstr>
      <vt:lpstr>PowerPoint Presentation</vt:lpstr>
      <vt:lpstr>PowerPoint Presentation</vt:lpstr>
      <vt:lpstr>PowerPoint Presentation</vt:lpstr>
      <vt:lpstr>Dijkstra's algorithm keeps two sets of vertices:   Set P : The set of vertices whose shortest paths from the              source have already been determined and Set T : The remaining vertices.</vt:lpstr>
      <vt:lpstr>  So here initially P = {}  i.e. Empty T = {a,b,c,d,f}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Gayatri Patil</dc:creator>
  <cp:lastModifiedBy>Rahul</cp:lastModifiedBy>
  <cp:revision>24</cp:revision>
  <dcterms:created xsi:type="dcterms:W3CDTF">2013-07-26T20:41:29Z</dcterms:created>
  <dcterms:modified xsi:type="dcterms:W3CDTF">2017-04-17T03:27:09Z</dcterms:modified>
</cp:coreProperties>
</file>