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9" r:id="rId5"/>
    <p:sldId id="261" r:id="rId6"/>
    <p:sldId id="263" r:id="rId7"/>
    <p:sldId id="264" r:id="rId8"/>
    <p:sldId id="262" r:id="rId9"/>
    <p:sldId id="265" r:id="rId10"/>
    <p:sldId id="266" r:id="rId11"/>
    <p:sldId id="267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11079-5690-4ACE-9807-C4018FC9E61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E5DEE6-6D3F-4F4E-9AD2-A4832C58849C}">
      <dgm:prSet phldrT="[Text]"/>
      <dgm:spPr/>
      <dgm:t>
        <a:bodyPr/>
        <a:lstStyle/>
        <a:p>
          <a:r>
            <a:rPr lang="en-US" dirty="0" smtClean="0"/>
            <a:t>Web Application</a:t>
          </a:r>
          <a:endParaRPr lang="en-US" dirty="0"/>
        </a:p>
      </dgm:t>
    </dgm:pt>
    <dgm:pt modelId="{C6482CB7-73B3-4D19-848B-623F7C04BB5A}" type="parTrans" cxnId="{E0356B9C-FAC9-435B-BF85-32226511FB0D}">
      <dgm:prSet/>
      <dgm:spPr/>
      <dgm:t>
        <a:bodyPr/>
        <a:lstStyle/>
        <a:p>
          <a:endParaRPr lang="en-US"/>
        </a:p>
      </dgm:t>
    </dgm:pt>
    <dgm:pt modelId="{C9DBA94D-6FD4-43D8-A403-C880FEA2DFFC}" type="sibTrans" cxnId="{E0356B9C-FAC9-435B-BF85-32226511FB0D}">
      <dgm:prSet/>
      <dgm:spPr/>
      <dgm:t>
        <a:bodyPr/>
        <a:lstStyle/>
        <a:p>
          <a:endParaRPr lang="en-US"/>
        </a:p>
      </dgm:t>
    </dgm:pt>
    <dgm:pt modelId="{8FDAF666-6117-446A-B048-598316078711}">
      <dgm:prSet phldrT="[Text]"/>
      <dgm:spPr/>
      <dgm:t>
        <a:bodyPr/>
        <a:lstStyle/>
        <a:p>
          <a:r>
            <a:rPr lang="en-US" dirty="0" smtClean="0"/>
            <a:t>Blockchain Backend</a:t>
          </a:r>
          <a:endParaRPr lang="en-US" dirty="0"/>
        </a:p>
      </dgm:t>
    </dgm:pt>
    <dgm:pt modelId="{AE5A2312-E694-40CB-B4FB-11CFE86DCA0C}" type="parTrans" cxnId="{3502BBD2-D3C2-4838-9D78-848E5B5526FD}">
      <dgm:prSet/>
      <dgm:spPr/>
      <dgm:t>
        <a:bodyPr/>
        <a:lstStyle/>
        <a:p>
          <a:endParaRPr lang="en-US"/>
        </a:p>
      </dgm:t>
    </dgm:pt>
    <dgm:pt modelId="{FE5BA70F-8EF3-4E9F-A790-86DE4754D05D}" type="sibTrans" cxnId="{3502BBD2-D3C2-4838-9D78-848E5B5526FD}">
      <dgm:prSet/>
      <dgm:spPr/>
      <dgm:t>
        <a:bodyPr/>
        <a:lstStyle/>
        <a:p>
          <a:endParaRPr lang="en-US"/>
        </a:p>
      </dgm:t>
    </dgm:pt>
    <dgm:pt modelId="{EAD8AE78-5151-49C8-AFB1-9B6A71D2A63A}">
      <dgm:prSet phldrT="[Text]"/>
      <dgm:spPr/>
      <dgm:t>
        <a:bodyPr/>
        <a:lstStyle/>
        <a:p>
          <a:r>
            <a:rPr lang="en-US" dirty="0" smtClean="0"/>
            <a:t>Deep Learning</a:t>
          </a:r>
          <a:endParaRPr lang="en-US" dirty="0"/>
        </a:p>
      </dgm:t>
    </dgm:pt>
    <dgm:pt modelId="{6E22B3AE-5469-494D-A735-0DDB9DC3E3D3}" type="parTrans" cxnId="{73D3288D-253B-4D5C-82BE-E02128C89FED}">
      <dgm:prSet/>
      <dgm:spPr/>
      <dgm:t>
        <a:bodyPr/>
        <a:lstStyle/>
        <a:p>
          <a:endParaRPr lang="en-US"/>
        </a:p>
      </dgm:t>
    </dgm:pt>
    <dgm:pt modelId="{8CDAD459-199E-4A72-B724-3A16F1527152}" type="sibTrans" cxnId="{73D3288D-253B-4D5C-82BE-E02128C89FED}">
      <dgm:prSet/>
      <dgm:spPr/>
      <dgm:t>
        <a:bodyPr/>
        <a:lstStyle/>
        <a:p>
          <a:endParaRPr lang="en-US"/>
        </a:p>
      </dgm:t>
    </dgm:pt>
    <dgm:pt modelId="{AD520422-43F5-4ADD-A374-E7E9FDB635D5}">
      <dgm:prSet/>
      <dgm:spPr/>
      <dgm:t>
        <a:bodyPr/>
        <a:lstStyle/>
        <a:p>
          <a:r>
            <a:rPr lang="en-US" dirty="0" smtClean="0"/>
            <a:t>Frontend: HTML, CSS, </a:t>
          </a:r>
          <a:r>
            <a:rPr lang="en-US" dirty="0" err="1" smtClean="0"/>
            <a:t>Javascript</a:t>
          </a:r>
          <a:r>
            <a:rPr lang="en-US" dirty="0" smtClean="0"/>
            <a:t>, </a:t>
          </a:r>
          <a:r>
            <a:rPr lang="en-US" dirty="0" err="1" smtClean="0"/>
            <a:t>ReactJS</a:t>
          </a:r>
          <a:endParaRPr lang="en-US" dirty="0"/>
        </a:p>
      </dgm:t>
    </dgm:pt>
    <dgm:pt modelId="{E35B1B53-BB50-4969-AD79-95DBCE9A3355}" type="parTrans" cxnId="{8CEF90D1-E943-42A5-9D07-E0A2EC8423D0}">
      <dgm:prSet/>
      <dgm:spPr/>
      <dgm:t>
        <a:bodyPr/>
        <a:lstStyle/>
        <a:p>
          <a:endParaRPr lang="en-US"/>
        </a:p>
      </dgm:t>
    </dgm:pt>
    <dgm:pt modelId="{87E89EEF-6F1A-4B29-8977-7FA0165824B8}" type="sibTrans" cxnId="{8CEF90D1-E943-42A5-9D07-E0A2EC8423D0}">
      <dgm:prSet/>
      <dgm:spPr/>
      <dgm:t>
        <a:bodyPr/>
        <a:lstStyle/>
        <a:p>
          <a:endParaRPr lang="en-US"/>
        </a:p>
      </dgm:t>
    </dgm:pt>
    <dgm:pt modelId="{9ADE5E37-4CEE-40FE-8FC0-6869CB291551}">
      <dgm:prSet/>
      <dgm:spPr/>
      <dgm:t>
        <a:bodyPr/>
        <a:lstStyle/>
        <a:p>
          <a:endParaRPr lang="en-US" dirty="0" smtClean="0"/>
        </a:p>
      </dgm:t>
    </dgm:pt>
    <dgm:pt modelId="{C212EB36-26E6-40AD-B252-303273035F45}" type="parTrans" cxnId="{C08DDC6A-B106-4A82-B7FB-0608D0D47BAA}">
      <dgm:prSet/>
      <dgm:spPr/>
      <dgm:t>
        <a:bodyPr/>
        <a:lstStyle/>
        <a:p>
          <a:endParaRPr lang="en-US"/>
        </a:p>
      </dgm:t>
    </dgm:pt>
    <dgm:pt modelId="{D164E40B-23D2-4CD1-9FBC-1725D3CF6782}" type="sibTrans" cxnId="{C08DDC6A-B106-4A82-B7FB-0608D0D47BAA}">
      <dgm:prSet/>
      <dgm:spPr/>
      <dgm:t>
        <a:bodyPr/>
        <a:lstStyle/>
        <a:p>
          <a:endParaRPr lang="en-US"/>
        </a:p>
      </dgm:t>
    </dgm:pt>
    <dgm:pt modelId="{05EF3432-E838-4BDD-B44D-AFA20E7998C2}">
      <dgm:prSet/>
      <dgm:spPr/>
      <dgm:t>
        <a:bodyPr/>
        <a:lstStyle/>
        <a:p>
          <a:r>
            <a:rPr lang="en-US" dirty="0" smtClean="0"/>
            <a:t>Backend: Node JS, Express, MongoDB, Stripe API</a:t>
          </a:r>
        </a:p>
      </dgm:t>
    </dgm:pt>
    <dgm:pt modelId="{25F14249-DF34-48FE-BED7-478EAB324017}" type="parTrans" cxnId="{FBE7D4EC-98DC-4373-9AAF-A2D6A3613D50}">
      <dgm:prSet/>
      <dgm:spPr/>
      <dgm:t>
        <a:bodyPr/>
        <a:lstStyle/>
        <a:p>
          <a:endParaRPr lang="en-US"/>
        </a:p>
      </dgm:t>
    </dgm:pt>
    <dgm:pt modelId="{613C146A-32CB-46C8-A52C-965565AE500E}" type="sibTrans" cxnId="{FBE7D4EC-98DC-4373-9AAF-A2D6A3613D50}">
      <dgm:prSet/>
      <dgm:spPr/>
      <dgm:t>
        <a:bodyPr/>
        <a:lstStyle/>
        <a:p>
          <a:endParaRPr lang="en-US"/>
        </a:p>
      </dgm:t>
    </dgm:pt>
    <dgm:pt modelId="{5ED79436-ED25-4A86-A5EF-4E9719FD0FC5}">
      <dgm:prSet/>
      <dgm:spPr/>
      <dgm:t>
        <a:bodyPr/>
        <a:lstStyle/>
        <a:p>
          <a:r>
            <a:rPr lang="en-US" dirty="0" smtClean="0"/>
            <a:t>Hyperledger Fabric V2.1, Hyperledger Explorer, Docker, Node SDK for </a:t>
          </a:r>
          <a:r>
            <a:rPr lang="en-US" dirty="0" err="1" smtClean="0"/>
            <a:t>chaincode</a:t>
          </a:r>
          <a:endParaRPr lang="en-US" dirty="0"/>
        </a:p>
      </dgm:t>
    </dgm:pt>
    <dgm:pt modelId="{CF06EFFD-75CD-441C-B299-4369DAF8D6C5}" type="parTrans" cxnId="{226CDD74-7C89-490B-8971-A7F89279D2D6}">
      <dgm:prSet/>
      <dgm:spPr/>
      <dgm:t>
        <a:bodyPr/>
        <a:lstStyle/>
        <a:p>
          <a:endParaRPr lang="en-US"/>
        </a:p>
      </dgm:t>
    </dgm:pt>
    <dgm:pt modelId="{0AA8D9D0-9436-47AB-ABCD-56414CE53220}" type="sibTrans" cxnId="{226CDD74-7C89-490B-8971-A7F89279D2D6}">
      <dgm:prSet/>
      <dgm:spPr/>
      <dgm:t>
        <a:bodyPr/>
        <a:lstStyle/>
        <a:p>
          <a:endParaRPr lang="en-US"/>
        </a:p>
      </dgm:t>
    </dgm:pt>
    <dgm:pt modelId="{396B4B34-01A4-49F9-B744-337A9CA5346E}">
      <dgm:prSet/>
      <dgm:spPr/>
      <dgm:t>
        <a:bodyPr/>
        <a:lstStyle/>
        <a:p>
          <a:r>
            <a:rPr lang="en-US" dirty="0" smtClean="0"/>
            <a:t>Python, </a:t>
          </a:r>
          <a:r>
            <a:rPr lang="en-US" dirty="0" err="1" smtClean="0"/>
            <a:t>Numpy</a:t>
          </a:r>
          <a:r>
            <a:rPr lang="en-US" dirty="0" smtClean="0"/>
            <a:t>, </a:t>
          </a:r>
          <a:r>
            <a:rPr lang="en-US" dirty="0" err="1" smtClean="0"/>
            <a:t>Keras</a:t>
          </a:r>
          <a:r>
            <a:rPr lang="en-US" dirty="0" smtClean="0"/>
            <a:t>, </a:t>
          </a:r>
          <a:r>
            <a:rPr lang="en-US" dirty="0" err="1" smtClean="0"/>
            <a:t>Tensorflow</a:t>
          </a:r>
          <a:r>
            <a:rPr lang="en-US" dirty="0" smtClean="0"/>
            <a:t>, </a:t>
          </a:r>
          <a:r>
            <a:rPr lang="en-US" dirty="0" err="1" smtClean="0"/>
            <a:t>Matplotlib</a:t>
          </a:r>
          <a:endParaRPr lang="en-US" dirty="0"/>
        </a:p>
      </dgm:t>
    </dgm:pt>
    <dgm:pt modelId="{3384FC53-0B50-43E0-A632-D34797168B6A}" type="parTrans" cxnId="{8497299A-01AB-4453-A337-B357A18EF3C8}">
      <dgm:prSet/>
      <dgm:spPr/>
      <dgm:t>
        <a:bodyPr/>
        <a:lstStyle/>
        <a:p>
          <a:endParaRPr lang="en-US"/>
        </a:p>
      </dgm:t>
    </dgm:pt>
    <dgm:pt modelId="{9ED7C435-73CF-4BF8-A389-B3619B8E29AC}" type="sibTrans" cxnId="{8497299A-01AB-4453-A337-B357A18EF3C8}">
      <dgm:prSet/>
      <dgm:spPr/>
      <dgm:t>
        <a:bodyPr/>
        <a:lstStyle/>
        <a:p>
          <a:endParaRPr lang="en-US"/>
        </a:p>
      </dgm:t>
    </dgm:pt>
    <dgm:pt modelId="{AB0EC3DB-E770-4E02-91E0-8F381A3E1720}" type="pres">
      <dgm:prSet presAssocID="{70911079-5690-4ACE-9807-C4018FC9E61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2B91B48-46C6-4A8A-A107-DE33CC3F3360}" type="pres">
      <dgm:prSet presAssocID="{F6E5DEE6-6D3F-4F4E-9AD2-A4832C58849C}" presName="parentLin" presStyleCnt="0"/>
      <dgm:spPr/>
    </dgm:pt>
    <dgm:pt modelId="{CE285802-E488-4C46-933B-924E0126D104}" type="pres">
      <dgm:prSet presAssocID="{F6E5DEE6-6D3F-4F4E-9AD2-A4832C5884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58D31578-AE69-47ED-A3EF-EB4C86E49860}" type="pres">
      <dgm:prSet presAssocID="{F6E5DEE6-6D3F-4F4E-9AD2-A4832C5884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F6FAA1-5138-4048-AFFD-EEE90D87B50A}" type="pres">
      <dgm:prSet presAssocID="{F6E5DEE6-6D3F-4F4E-9AD2-A4832C58849C}" presName="negativeSpace" presStyleCnt="0"/>
      <dgm:spPr/>
    </dgm:pt>
    <dgm:pt modelId="{245072D4-3C85-418F-92BD-D8E448BFE823}" type="pres">
      <dgm:prSet presAssocID="{F6E5DEE6-6D3F-4F4E-9AD2-A4832C5884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7AFFA5-2808-42CA-A68B-F4F8091E24EF}" type="pres">
      <dgm:prSet presAssocID="{C9DBA94D-6FD4-43D8-A403-C880FEA2DFFC}" presName="spaceBetweenRectangles" presStyleCnt="0"/>
      <dgm:spPr/>
    </dgm:pt>
    <dgm:pt modelId="{4023B779-4EE6-46F5-B212-1E18389E77FB}" type="pres">
      <dgm:prSet presAssocID="{8FDAF666-6117-446A-B048-598316078711}" presName="parentLin" presStyleCnt="0"/>
      <dgm:spPr/>
    </dgm:pt>
    <dgm:pt modelId="{36567C8E-5238-4F82-9E92-3967CAF54979}" type="pres">
      <dgm:prSet presAssocID="{8FDAF666-6117-446A-B048-59831607871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6A98E6D-6A08-4F6D-A66A-8DB74EE12C49}" type="pres">
      <dgm:prSet presAssocID="{8FDAF666-6117-446A-B048-59831607871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C65A7A-609D-45E1-B298-C3BBD32228EE}" type="pres">
      <dgm:prSet presAssocID="{8FDAF666-6117-446A-B048-598316078711}" presName="negativeSpace" presStyleCnt="0"/>
      <dgm:spPr/>
    </dgm:pt>
    <dgm:pt modelId="{E9B5887D-77EB-4A19-90BD-A344E153EC43}" type="pres">
      <dgm:prSet presAssocID="{8FDAF666-6117-446A-B048-59831607871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A102-643E-4BD5-A05C-55DFB247B1EE}" type="pres">
      <dgm:prSet presAssocID="{FE5BA70F-8EF3-4E9F-A790-86DE4754D05D}" presName="spaceBetweenRectangles" presStyleCnt="0"/>
      <dgm:spPr/>
    </dgm:pt>
    <dgm:pt modelId="{E04F877D-C2AA-4BCD-98AB-B8A9DFD798E3}" type="pres">
      <dgm:prSet presAssocID="{EAD8AE78-5151-49C8-AFB1-9B6A71D2A63A}" presName="parentLin" presStyleCnt="0"/>
      <dgm:spPr/>
    </dgm:pt>
    <dgm:pt modelId="{49DBC334-285A-479A-95E8-AA4889043022}" type="pres">
      <dgm:prSet presAssocID="{EAD8AE78-5151-49C8-AFB1-9B6A71D2A63A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33B47CD4-8EC0-4177-9185-72C590277C67}" type="pres">
      <dgm:prSet presAssocID="{EAD8AE78-5151-49C8-AFB1-9B6A71D2A63A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1367EB-9714-4200-BDC0-45858052FCD2}" type="pres">
      <dgm:prSet presAssocID="{EAD8AE78-5151-49C8-AFB1-9B6A71D2A63A}" presName="negativeSpace" presStyleCnt="0"/>
      <dgm:spPr/>
    </dgm:pt>
    <dgm:pt modelId="{36698F0D-4294-4E0D-820D-21DDEA09619B}" type="pres">
      <dgm:prSet presAssocID="{EAD8AE78-5151-49C8-AFB1-9B6A71D2A63A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529890-5F0B-4F90-9BD5-C23993E271CA}" type="presOf" srcId="{70911079-5690-4ACE-9807-C4018FC9E611}" destId="{AB0EC3DB-E770-4E02-91E0-8F381A3E1720}" srcOrd="0" destOrd="0" presId="urn:microsoft.com/office/officeart/2005/8/layout/list1"/>
    <dgm:cxn modelId="{226CDD74-7C89-490B-8971-A7F89279D2D6}" srcId="{8FDAF666-6117-446A-B048-598316078711}" destId="{5ED79436-ED25-4A86-A5EF-4E9719FD0FC5}" srcOrd="0" destOrd="0" parTransId="{CF06EFFD-75CD-441C-B299-4369DAF8D6C5}" sibTransId="{0AA8D9D0-9436-47AB-ABCD-56414CE53220}"/>
    <dgm:cxn modelId="{8497299A-01AB-4453-A337-B357A18EF3C8}" srcId="{EAD8AE78-5151-49C8-AFB1-9B6A71D2A63A}" destId="{396B4B34-01A4-49F9-B744-337A9CA5346E}" srcOrd="0" destOrd="0" parTransId="{3384FC53-0B50-43E0-A632-D34797168B6A}" sibTransId="{9ED7C435-73CF-4BF8-A389-B3619B8E29AC}"/>
    <dgm:cxn modelId="{37EEDBBF-F355-494B-8C14-21D6360380FF}" type="presOf" srcId="{9ADE5E37-4CEE-40FE-8FC0-6869CB291551}" destId="{245072D4-3C85-418F-92BD-D8E448BFE823}" srcOrd="0" destOrd="2" presId="urn:microsoft.com/office/officeart/2005/8/layout/list1"/>
    <dgm:cxn modelId="{BEC11AA2-A828-4B15-B416-9936CC682285}" type="presOf" srcId="{5ED79436-ED25-4A86-A5EF-4E9719FD0FC5}" destId="{E9B5887D-77EB-4A19-90BD-A344E153EC43}" srcOrd="0" destOrd="0" presId="urn:microsoft.com/office/officeart/2005/8/layout/list1"/>
    <dgm:cxn modelId="{264907A4-37A9-4636-BC3E-8C00AE8444FE}" type="presOf" srcId="{EAD8AE78-5151-49C8-AFB1-9B6A71D2A63A}" destId="{33B47CD4-8EC0-4177-9185-72C590277C67}" srcOrd="1" destOrd="0" presId="urn:microsoft.com/office/officeart/2005/8/layout/list1"/>
    <dgm:cxn modelId="{3AFBE9C1-544D-4D35-8E65-48CA6CE16163}" type="presOf" srcId="{8FDAF666-6117-446A-B048-598316078711}" destId="{36567C8E-5238-4F82-9E92-3967CAF54979}" srcOrd="0" destOrd="0" presId="urn:microsoft.com/office/officeart/2005/8/layout/list1"/>
    <dgm:cxn modelId="{6FDA5AD1-99A8-4FE8-8A70-4D543531CD42}" type="presOf" srcId="{EAD8AE78-5151-49C8-AFB1-9B6A71D2A63A}" destId="{49DBC334-285A-479A-95E8-AA4889043022}" srcOrd="0" destOrd="0" presId="urn:microsoft.com/office/officeart/2005/8/layout/list1"/>
    <dgm:cxn modelId="{8CEF90D1-E943-42A5-9D07-E0A2EC8423D0}" srcId="{F6E5DEE6-6D3F-4F4E-9AD2-A4832C58849C}" destId="{AD520422-43F5-4ADD-A374-E7E9FDB635D5}" srcOrd="0" destOrd="0" parTransId="{E35B1B53-BB50-4969-AD79-95DBCE9A3355}" sibTransId="{87E89EEF-6F1A-4B29-8977-7FA0165824B8}"/>
    <dgm:cxn modelId="{FBE7D4EC-98DC-4373-9AAF-A2D6A3613D50}" srcId="{F6E5DEE6-6D3F-4F4E-9AD2-A4832C58849C}" destId="{05EF3432-E838-4BDD-B44D-AFA20E7998C2}" srcOrd="1" destOrd="0" parTransId="{25F14249-DF34-48FE-BED7-478EAB324017}" sibTransId="{613C146A-32CB-46C8-A52C-965565AE500E}"/>
    <dgm:cxn modelId="{6D74B91A-2EB3-4983-BEE4-E267B278C8B5}" type="presOf" srcId="{F6E5DEE6-6D3F-4F4E-9AD2-A4832C58849C}" destId="{58D31578-AE69-47ED-A3EF-EB4C86E49860}" srcOrd="1" destOrd="0" presId="urn:microsoft.com/office/officeart/2005/8/layout/list1"/>
    <dgm:cxn modelId="{B0CA64B1-FF8C-46EC-9628-4A91C168EBAE}" type="presOf" srcId="{AD520422-43F5-4ADD-A374-E7E9FDB635D5}" destId="{245072D4-3C85-418F-92BD-D8E448BFE823}" srcOrd="0" destOrd="0" presId="urn:microsoft.com/office/officeart/2005/8/layout/list1"/>
    <dgm:cxn modelId="{3502BBD2-D3C2-4838-9D78-848E5B5526FD}" srcId="{70911079-5690-4ACE-9807-C4018FC9E611}" destId="{8FDAF666-6117-446A-B048-598316078711}" srcOrd="1" destOrd="0" parTransId="{AE5A2312-E694-40CB-B4FB-11CFE86DCA0C}" sibTransId="{FE5BA70F-8EF3-4E9F-A790-86DE4754D05D}"/>
    <dgm:cxn modelId="{C08DDC6A-B106-4A82-B7FB-0608D0D47BAA}" srcId="{F6E5DEE6-6D3F-4F4E-9AD2-A4832C58849C}" destId="{9ADE5E37-4CEE-40FE-8FC0-6869CB291551}" srcOrd="2" destOrd="0" parTransId="{C212EB36-26E6-40AD-B252-303273035F45}" sibTransId="{D164E40B-23D2-4CD1-9FBC-1725D3CF6782}"/>
    <dgm:cxn modelId="{1235F616-7E1D-40E6-BAB2-CB1489ACADCC}" type="presOf" srcId="{05EF3432-E838-4BDD-B44D-AFA20E7998C2}" destId="{245072D4-3C85-418F-92BD-D8E448BFE823}" srcOrd="0" destOrd="1" presId="urn:microsoft.com/office/officeart/2005/8/layout/list1"/>
    <dgm:cxn modelId="{73D3288D-253B-4D5C-82BE-E02128C89FED}" srcId="{70911079-5690-4ACE-9807-C4018FC9E611}" destId="{EAD8AE78-5151-49C8-AFB1-9B6A71D2A63A}" srcOrd="2" destOrd="0" parTransId="{6E22B3AE-5469-494D-A735-0DDB9DC3E3D3}" sibTransId="{8CDAD459-199E-4A72-B724-3A16F1527152}"/>
    <dgm:cxn modelId="{3F76714A-BFF6-471C-A303-32A849402578}" type="presOf" srcId="{F6E5DEE6-6D3F-4F4E-9AD2-A4832C58849C}" destId="{CE285802-E488-4C46-933B-924E0126D104}" srcOrd="0" destOrd="0" presId="urn:microsoft.com/office/officeart/2005/8/layout/list1"/>
    <dgm:cxn modelId="{1859A675-1A57-4B5C-B14D-8E6260235CBB}" type="presOf" srcId="{396B4B34-01A4-49F9-B744-337A9CA5346E}" destId="{36698F0D-4294-4E0D-820D-21DDEA09619B}" srcOrd="0" destOrd="0" presId="urn:microsoft.com/office/officeart/2005/8/layout/list1"/>
    <dgm:cxn modelId="{E0356B9C-FAC9-435B-BF85-32226511FB0D}" srcId="{70911079-5690-4ACE-9807-C4018FC9E611}" destId="{F6E5DEE6-6D3F-4F4E-9AD2-A4832C58849C}" srcOrd="0" destOrd="0" parTransId="{C6482CB7-73B3-4D19-848B-623F7C04BB5A}" sibTransId="{C9DBA94D-6FD4-43D8-A403-C880FEA2DFFC}"/>
    <dgm:cxn modelId="{45CB8E98-4C57-4580-96DB-2B6317983411}" type="presOf" srcId="{8FDAF666-6117-446A-B048-598316078711}" destId="{F6A98E6D-6A08-4F6D-A66A-8DB74EE12C49}" srcOrd="1" destOrd="0" presId="urn:microsoft.com/office/officeart/2005/8/layout/list1"/>
    <dgm:cxn modelId="{902984B9-395C-4B9B-8055-9DB1F7EA5C5B}" type="presParOf" srcId="{AB0EC3DB-E770-4E02-91E0-8F381A3E1720}" destId="{42B91B48-46C6-4A8A-A107-DE33CC3F3360}" srcOrd="0" destOrd="0" presId="urn:microsoft.com/office/officeart/2005/8/layout/list1"/>
    <dgm:cxn modelId="{89AD18E2-9410-46F3-82CA-293E248E560D}" type="presParOf" srcId="{42B91B48-46C6-4A8A-A107-DE33CC3F3360}" destId="{CE285802-E488-4C46-933B-924E0126D104}" srcOrd="0" destOrd="0" presId="urn:microsoft.com/office/officeart/2005/8/layout/list1"/>
    <dgm:cxn modelId="{29CEE757-50FE-41E6-8133-C4D5535ABAF9}" type="presParOf" srcId="{42B91B48-46C6-4A8A-A107-DE33CC3F3360}" destId="{58D31578-AE69-47ED-A3EF-EB4C86E49860}" srcOrd="1" destOrd="0" presId="urn:microsoft.com/office/officeart/2005/8/layout/list1"/>
    <dgm:cxn modelId="{F1FDB764-BD74-4BE6-8B43-48E3CA3C69AD}" type="presParOf" srcId="{AB0EC3DB-E770-4E02-91E0-8F381A3E1720}" destId="{95F6FAA1-5138-4048-AFFD-EEE90D87B50A}" srcOrd="1" destOrd="0" presId="urn:microsoft.com/office/officeart/2005/8/layout/list1"/>
    <dgm:cxn modelId="{F942862A-0C0C-47C8-99A0-E55EA971A42C}" type="presParOf" srcId="{AB0EC3DB-E770-4E02-91E0-8F381A3E1720}" destId="{245072D4-3C85-418F-92BD-D8E448BFE823}" srcOrd="2" destOrd="0" presId="urn:microsoft.com/office/officeart/2005/8/layout/list1"/>
    <dgm:cxn modelId="{72859FC8-7DC9-40B1-BC27-D3184482770C}" type="presParOf" srcId="{AB0EC3DB-E770-4E02-91E0-8F381A3E1720}" destId="{B07AFFA5-2808-42CA-A68B-F4F8091E24EF}" srcOrd="3" destOrd="0" presId="urn:microsoft.com/office/officeart/2005/8/layout/list1"/>
    <dgm:cxn modelId="{BCA71543-263F-429A-9C0A-8FF58E716CE4}" type="presParOf" srcId="{AB0EC3DB-E770-4E02-91E0-8F381A3E1720}" destId="{4023B779-4EE6-46F5-B212-1E18389E77FB}" srcOrd="4" destOrd="0" presId="urn:microsoft.com/office/officeart/2005/8/layout/list1"/>
    <dgm:cxn modelId="{7B4708D4-0BFF-422D-B98E-F45098AB945F}" type="presParOf" srcId="{4023B779-4EE6-46F5-B212-1E18389E77FB}" destId="{36567C8E-5238-4F82-9E92-3967CAF54979}" srcOrd="0" destOrd="0" presId="urn:microsoft.com/office/officeart/2005/8/layout/list1"/>
    <dgm:cxn modelId="{DF160DF4-95B4-46FC-833F-19CC706F573B}" type="presParOf" srcId="{4023B779-4EE6-46F5-B212-1E18389E77FB}" destId="{F6A98E6D-6A08-4F6D-A66A-8DB74EE12C49}" srcOrd="1" destOrd="0" presId="urn:microsoft.com/office/officeart/2005/8/layout/list1"/>
    <dgm:cxn modelId="{B5FD6EFE-5F64-47B4-9D30-CF4F4236D2B3}" type="presParOf" srcId="{AB0EC3DB-E770-4E02-91E0-8F381A3E1720}" destId="{DDC65A7A-609D-45E1-B298-C3BBD32228EE}" srcOrd="5" destOrd="0" presId="urn:microsoft.com/office/officeart/2005/8/layout/list1"/>
    <dgm:cxn modelId="{6493DB44-154B-45DF-8DBF-B9E089331E72}" type="presParOf" srcId="{AB0EC3DB-E770-4E02-91E0-8F381A3E1720}" destId="{E9B5887D-77EB-4A19-90BD-A344E153EC43}" srcOrd="6" destOrd="0" presId="urn:microsoft.com/office/officeart/2005/8/layout/list1"/>
    <dgm:cxn modelId="{34D4BB81-0F4D-45C9-B482-70CC26691428}" type="presParOf" srcId="{AB0EC3DB-E770-4E02-91E0-8F381A3E1720}" destId="{6147A102-643E-4BD5-A05C-55DFB247B1EE}" srcOrd="7" destOrd="0" presId="urn:microsoft.com/office/officeart/2005/8/layout/list1"/>
    <dgm:cxn modelId="{861E20E1-A044-4D0F-86E7-C80B358608A2}" type="presParOf" srcId="{AB0EC3DB-E770-4E02-91E0-8F381A3E1720}" destId="{E04F877D-C2AA-4BCD-98AB-B8A9DFD798E3}" srcOrd="8" destOrd="0" presId="urn:microsoft.com/office/officeart/2005/8/layout/list1"/>
    <dgm:cxn modelId="{9208F1B5-68C9-4580-98C5-2CC26C33B9CF}" type="presParOf" srcId="{E04F877D-C2AA-4BCD-98AB-B8A9DFD798E3}" destId="{49DBC334-285A-479A-95E8-AA4889043022}" srcOrd="0" destOrd="0" presId="urn:microsoft.com/office/officeart/2005/8/layout/list1"/>
    <dgm:cxn modelId="{6C51485B-D074-4E10-9A7F-B9E67D5379DA}" type="presParOf" srcId="{E04F877D-C2AA-4BCD-98AB-B8A9DFD798E3}" destId="{33B47CD4-8EC0-4177-9185-72C590277C67}" srcOrd="1" destOrd="0" presId="urn:microsoft.com/office/officeart/2005/8/layout/list1"/>
    <dgm:cxn modelId="{376AA60F-46BB-4335-9195-47910A18059A}" type="presParOf" srcId="{AB0EC3DB-E770-4E02-91E0-8F381A3E1720}" destId="{B01367EB-9714-4200-BDC0-45858052FCD2}" srcOrd="9" destOrd="0" presId="urn:microsoft.com/office/officeart/2005/8/layout/list1"/>
    <dgm:cxn modelId="{FA61639F-2CA7-4C6F-8746-7339444F1379}" type="presParOf" srcId="{AB0EC3DB-E770-4E02-91E0-8F381A3E1720}" destId="{36698F0D-4294-4E0D-820D-21DDEA0961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72D4-3C85-418F-92BD-D8E448BFE823}">
      <dsp:nvSpPr>
        <dsp:cNvPr id="0" name=""/>
        <dsp:cNvSpPr/>
      </dsp:nvSpPr>
      <dsp:spPr>
        <a:xfrm>
          <a:off x="0" y="313569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Frontend: HTML, CSS, </a:t>
          </a:r>
          <a:r>
            <a:rPr lang="en-US" sz="2000" kern="1200" dirty="0" err="1" smtClean="0"/>
            <a:t>Javascript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ReactJS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Backend: Node JS, Express, MongoDB, Stripe API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000" kern="1200" dirty="0" smtClean="0"/>
        </a:p>
      </dsp:txBody>
      <dsp:txXfrm>
        <a:off x="0" y="313569"/>
        <a:ext cx="10515600" cy="1512000"/>
      </dsp:txXfrm>
    </dsp:sp>
    <dsp:sp modelId="{58D31578-AE69-47ED-A3EF-EB4C86E49860}">
      <dsp:nvSpPr>
        <dsp:cNvPr id="0" name=""/>
        <dsp:cNvSpPr/>
      </dsp:nvSpPr>
      <dsp:spPr>
        <a:xfrm>
          <a:off x="525780" y="18368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Web Application</a:t>
          </a:r>
          <a:endParaRPr lang="en-US" sz="2000" kern="1200" dirty="0"/>
        </a:p>
      </dsp:txBody>
      <dsp:txXfrm>
        <a:off x="554601" y="47189"/>
        <a:ext cx="7303278" cy="532758"/>
      </dsp:txXfrm>
    </dsp:sp>
    <dsp:sp modelId="{E9B5887D-77EB-4A19-90BD-A344E153EC43}">
      <dsp:nvSpPr>
        <dsp:cNvPr id="0" name=""/>
        <dsp:cNvSpPr/>
      </dsp:nvSpPr>
      <dsp:spPr>
        <a:xfrm>
          <a:off x="0" y="22287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Hyperledger Fabric V2.1, Hyperledger Explorer, Docker, Node SDK for </a:t>
          </a:r>
          <a:r>
            <a:rPr lang="en-US" sz="2000" kern="1200" dirty="0" err="1" smtClean="0"/>
            <a:t>chaincode</a:t>
          </a:r>
          <a:endParaRPr lang="en-US" sz="2000" kern="1200" dirty="0"/>
        </a:p>
      </dsp:txBody>
      <dsp:txXfrm>
        <a:off x="0" y="2228769"/>
        <a:ext cx="10515600" cy="850500"/>
      </dsp:txXfrm>
    </dsp:sp>
    <dsp:sp modelId="{F6A98E6D-6A08-4F6D-A66A-8DB74EE12C49}">
      <dsp:nvSpPr>
        <dsp:cNvPr id="0" name=""/>
        <dsp:cNvSpPr/>
      </dsp:nvSpPr>
      <dsp:spPr>
        <a:xfrm>
          <a:off x="525780" y="193356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Blockchain Backend</a:t>
          </a:r>
          <a:endParaRPr lang="en-US" sz="2000" kern="1200" dirty="0"/>
        </a:p>
      </dsp:txBody>
      <dsp:txXfrm>
        <a:off x="554601" y="1962390"/>
        <a:ext cx="7303278" cy="532758"/>
      </dsp:txXfrm>
    </dsp:sp>
    <dsp:sp modelId="{36698F0D-4294-4E0D-820D-21DDEA09619B}">
      <dsp:nvSpPr>
        <dsp:cNvPr id="0" name=""/>
        <dsp:cNvSpPr/>
      </dsp:nvSpPr>
      <dsp:spPr>
        <a:xfrm>
          <a:off x="0" y="3482469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Python, </a:t>
          </a:r>
          <a:r>
            <a:rPr lang="en-US" sz="2000" kern="1200" dirty="0" err="1" smtClean="0"/>
            <a:t>Numpy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Keras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Tensorflow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Matplotlib</a:t>
          </a:r>
          <a:endParaRPr lang="en-US" sz="2000" kern="1200" dirty="0"/>
        </a:p>
      </dsp:txBody>
      <dsp:txXfrm>
        <a:off x="0" y="3482469"/>
        <a:ext cx="10515600" cy="850500"/>
      </dsp:txXfrm>
    </dsp:sp>
    <dsp:sp modelId="{33B47CD4-8EC0-4177-9185-72C590277C67}">
      <dsp:nvSpPr>
        <dsp:cNvPr id="0" name=""/>
        <dsp:cNvSpPr/>
      </dsp:nvSpPr>
      <dsp:spPr>
        <a:xfrm>
          <a:off x="525780" y="3187269"/>
          <a:ext cx="736092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Deep Learning</a:t>
          </a:r>
          <a:endParaRPr lang="en-US" sz="2000" kern="1200" dirty="0"/>
        </a:p>
      </dsp:txBody>
      <dsp:txXfrm>
        <a:off x="554601" y="3216090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4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2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6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26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2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449C-CE0D-419A-94E7-AE8D51E3342F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EA75A-EB37-4EAE-AC8F-5B76E865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893" y="1122363"/>
            <a:ext cx="10254343" cy="2387600"/>
          </a:xfrm>
        </p:spPr>
        <p:txBody>
          <a:bodyPr/>
          <a:lstStyle/>
          <a:p>
            <a:r>
              <a:rPr lang="en-US" dirty="0" smtClean="0"/>
              <a:t>Integrated Digital Label Hackathon Submission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64" y="3765324"/>
            <a:ext cx="9144000" cy="7331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One-Stop Application for all of the Farmer’s </a:t>
            </a:r>
            <a:r>
              <a:rPr lang="en-US" dirty="0" smtClean="0"/>
              <a:t>Needs</a:t>
            </a:r>
          </a:p>
          <a:p>
            <a:r>
              <a:rPr lang="en-US" dirty="0" smtClean="0"/>
              <a:t>Submission by Team Red Ross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2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Authenticity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supply chain visibility for each product through permissioned blockchain technology. </a:t>
            </a:r>
          </a:p>
          <a:p>
            <a:r>
              <a:rPr lang="en-US" dirty="0" smtClean="0"/>
              <a:t>View authenticity status for each product, by simply scanning the unique QR code. </a:t>
            </a:r>
          </a:p>
          <a:p>
            <a:r>
              <a:rPr lang="en-US" dirty="0" smtClean="0"/>
              <a:t> Smart contract based authenticity checks at each stage of the supply chain process. [ for our example, we have chosen 4 stages – factory, distributor, supplier, and then the customer]</a:t>
            </a:r>
          </a:p>
          <a:p>
            <a:r>
              <a:rPr lang="en-US" dirty="0" smtClean="0"/>
              <a:t>Transaction hashes at every stage using SHA-256 algorithm for improved security. </a:t>
            </a:r>
          </a:p>
        </p:txBody>
      </p:sp>
    </p:spTree>
    <p:extLst>
      <p:ext uri="{BB962C8B-B14F-4D97-AF65-F5344CB8AC3E}">
        <p14:creationId xmlns:p14="http://schemas.microsoft.com/office/powerpoint/2010/main" val="12702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Additions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Based Prediction of when product’s quantity will run out, based on his purchase data. </a:t>
            </a:r>
          </a:p>
          <a:p>
            <a:r>
              <a:rPr lang="en-US" dirty="0" err="1" smtClean="0"/>
              <a:t>Chatbot</a:t>
            </a:r>
            <a:r>
              <a:rPr lang="en-US" dirty="0" smtClean="0"/>
              <a:t> to facilitate queries in the support page, using </a:t>
            </a:r>
            <a:r>
              <a:rPr lang="en-US" dirty="0" err="1" smtClean="0"/>
              <a:t>Dialogflow</a:t>
            </a:r>
            <a:r>
              <a:rPr lang="en-US" dirty="0" smtClean="0"/>
              <a:t> API. </a:t>
            </a:r>
          </a:p>
          <a:p>
            <a:r>
              <a:rPr lang="en-US" dirty="0" smtClean="0"/>
              <a:t>Email/SMS API integration for non-smartphone farmers, where the detailed product info is sent via </a:t>
            </a:r>
            <a:r>
              <a:rPr lang="en-US" dirty="0" err="1" smtClean="0"/>
              <a:t>sms</a:t>
            </a:r>
            <a:r>
              <a:rPr lang="en-US" dirty="0" smtClean="0"/>
              <a:t>/email.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9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6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label can’t accommodate much information, that is vital to famer’s productivity and efficiency. </a:t>
            </a:r>
          </a:p>
          <a:p>
            <a:r>
              <a:rPr lang="en-US" dirty="0" smtClean="0"/>
              <a:t>Bayer products are subject to heavy counterfeiting, which not only affects the brand but also the quality and growth of crops. </a:t>
            </a:r>
          </a:p>
          <a:p>
            <a:r>
              <a:rPr lang="en-US" dirty="0" smtClean="0"/>
              <a:t>There is no smart platform to keep track of his currently being used products, and view their statuses through a single click. </a:t>
            </a:r>
          </a:p>
          <a:p>
            <a:r>
              <a:rPr lang="en-US" dirty="0" smtClean="0"/>
              <a:t>There is no platform to report issues related to the product, or to diagnose which product is required to treat a disease affected crop.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3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One-Stop Application aiming to improve the farmer’s experience throughout. </a:t>
            </a:r>
          </a:p>
          <a:p>
            <a:r>
              <a:rPr lang="en-US" dirty="0" smtClean="0"/>
              <a:t> A single digital identity for each Bayer product to facilitate supply chain visibility and tracking powered by blockchain technology. </a:t>
            </a:r>
          </a:p>
          <a:p>
            <a:r>
              <a:rPr lang="en-US" dirty="0" smtClean="0"/>
              <a:t>A single customized platform/application to purchase/manage all products bought by the Bayer customer.</a:t>
            </a:r>
          </a:p>
          <a:p>
            <a:r>
              <a:rPr lang="en-US" dirty="0" smtClean="0"/>
              <a:t>Integrated Support Feature with the ability to submit complaints in the form of text/multimedia regarding their problems</a:t>
            </a:r>
          </a:p>
          <a:p>
            <a:r>
              <a:rPr lang="en-US" dirty="0" err="1" smtClean="0"/>
              <a:t>SmartScan</a:t>
            </a:r>
            <a:r>
              <a:rPr lang="en-US" dirty="0" smtClean="0"/>
              <a:t> Feature that helps diagnose plant diseases which could later be integrated to recommend the right products.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 Stack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55100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624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Digital 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Implemented in the form of a QR code. </a:t>
            </a:r>
          </a:p>
          <a:p>
            <a:r>
              <a:rPr lang="en-US" dirty="0" smtClean="0"/>
              <a:t>Easy, cost-efficient and highly scalable. </a:t>
            </a:r>
          </a:p>
          <a:p>
            <a:r>
              <a:rPr lang="en-US" dirty="0" smtClean="0"/>
              <a:t>Stores a unique ID for each product, enabling the farmer to simply scan to see all the additional details related to the product. </a:t>
            </a:r>
          </a:p>
          <a:p>
            <a:r>
              <a:rPr lang="en-US" dirty="0" smtClean="0"/>
              <a:t>Base-62 Counter Algorithm to generate a unique ID for each Bayer product, can handle </a:t>
            </a:r>
            <a:r>
              <a:rPr lang="en-US" dirty="0" err="1" smtClean="0"/>
              <a:t>upto</a:t>
            </a:r>
            <a:r>
              <a:rPr lang="en-US" dirty="0" smtClean="0"/>
              <a:t> 3.5 Trillion unique products. (62</a:t>
            </a:r>
            <a:r>
              <a:rPr lang="en-US" baseline="30000" dirty="0" smtClean="0"/>
              <a:t>7 </a:t>
            </a:r>
            <a:r>
              <a:rPr lang="en-US" dirty="0"/>
              <a:t> </a:t>
            </a:r>
            <a:r>
              <a:rPr lang="en-US" dirty="0" smtClean="0"/>
              <a:t>for size=7)</a:t>
            </a:r>
            <a:endParaRPr lang="en-US" baseline="30000" dirty="0" smtClean="0"/>
          </a:p>
          <a:p>
            <a:r>
              <a:rPr lang="en-US" dirty="0" smtClean="0"/>
              <a:t>Enable greater supply chain visibility and provenance tracking using blockchain technology ensuring authenticity.  </a:t>
            </a:r>
          </a:p>
        </p:txBody>
      </p:sp>
    </p:spTree>
    <p:extLst>
      <p:ext uri="{BB962C8B-B14F-4D97-AF65-F5344CB8AC3E}">
        <p14:creationId xmlns:p14="http://schemas.microsoft.com/office/powerpoint/2010/main" val="401448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the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Page</a:t>
            </a:r>
          </a:p>
          <a:p>
            <a:r>
              <a:rPr lang="en-US" dirty="0" smtClean="0"/>
              <a:t>Bayer Store with integrated cart and Stripe payment gateway</a:t>
            </a:r>
          </a:p>
          <a:p>
            <a:r>
              <a:rPr lang="en-US" dirty="0" smtClean="0"/>
              <a:t>Customer Support Page </a:t>
            </a:r>
          </a:p>
          <a:p>
            <a:r>
              <a:rPr lang="en-US" dirty="0" smtClean="0"/>
              <a:t>Product Authenticity Page</a:t>
            </a:r>
          </a:p>
          <a:p>
            <a:r>
              <a:rPr lang="en-US" dirty="0" smtClean="0"/>
              <a:t>Blockchain based supply chain tracking and authenticity checks. </a:t>
            </a:r>
          </a:p>
          <a:p>
            <a:r>
              <a:rPr lang="en-US" dirty="0" smtClean="0"/>
              <a:t>Built in recommendation system to identify frequently bought-together items.</a:t>
            </a:r>
          </a:p>
          <a:p>
            <a:r>
              <a:rPr lang="en-US" dirty="0" err="1" smtClean="0"/>
              <a:t>SmartScan</a:t>
            </a:r>
            <a:r>
              <a:rPr lang="en-US" dirty="0" smtClean="0"/>
              <a:t> Feature to identify disease from image of the plant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0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products to farmer’s “your products” section which represents his currently used products. </a:t>
            </a:r>
          </a:p>
          <a:p>
            <a:r>
              <a:rPr lang="en-US" dirty="0" smtClean="0"/>
              <a:t>View detailed information and add a product to “your products” by scanning unique QR code. </a:t>
            </a:r>
          </a:p>
          <a:p>
            <a:r>
              <a:rPr lang="en-US" dirty="0" smtClean="0"/>
              <a:t>Incentive farmers for scanning the product and adding it to dashboard in the form of loyalty points. </a:t>
            </a:r>
          </a:p>
          <a:p>
            <a:r>
              <a:rPr lang="en-US" dirty="0" smtClean="0"/>
              <a:t>When a product is awaiting delivery, it will be present in the orders section. </a:t>
            </a:r>
          </a:p>
          <a:p>
            <a:r>
              <a:rPr lang="en-US" dirty="0" smtClean="0"/>
              <a:t>Each product awaiting delivery can be tracked using its unique ID, with blockchain powered supply chain visibility.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7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integrated e-commerce platform that displays all the Bayer products. </a:t>
            </a:r>
          </a:p>
          <a:p>
            <a:r>
              <a:rPr lang="en-US" dirty="0" smtClean="0"/>
              <a:t>All product sold at the Bayer store are authentic, and every product has a unique identity present on the blockchain.</a:t>
            </a:r>
          </a:p>
          <a:p>
            <a:r>
              <a:rPr lang="en-US" dirty="0" smtClean="0"/>
              <a:t>Has capability to sort product by type, and filter products within a price range </a:t>
            </a:r>
          </a:p>
          <a:p>
            <a:r>
              <a:rPr lang="en-US" dirty="0" smtClean="0"/>
              <a:t>Integrated cart functionality with ability to schedule recurring orders. </a:t>
            </a:r>
          </a:p>
          <a:p>
            <a:r>
              <a:rPr lang="en-US" dirty="0" smtClean="0"/>
              <a:t>Integrated payment gateway powered by Stripe API </a:t>
            </a:r>
          </a:p>
          <a:p>
            <a:r>
              <a:rPr lang="en-US" dirty="0" smtClean="0"/>
              <a:t>Frequently bought together products displayed using </a:t>
            </a:r>
            <a:r>
              <a:rPr lang="en-US" dirty="0" err="1" smtClean="0"/>
              <a:t>Apriori</a:t>
            </a:r>
            <a:r>
              <a:rPr lang="en-US" dirty="0" smtClean="0"/>
              <a:t> algorithm implementation using previous order data. </a:t>
            </a:r>
          </a:p>
        </p:txBody>
      </p:sp>
    </p:spTree>
    <p:extLst>
      <p:ext uri="{BB962C8B-B14F-4D97-AF65-F5344CB8AC3E}">
        <p14:creationId xmlns:p14="http://schemas.microsoft.com/office/powerpoint/2010/main" val="22383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Support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report any issue with purchased products, with a unique request id generated . </a:t>
            </a:r>
          </a:p>
          <a:p>
            <a:r>
              <a:rPr lang="en-US" dirty="0" smtClean="0"/>
              <a:t>View FAQs related to various products and details on how to use etc. </a:t>
            </a:r>
          </a:p>
          <a:p>
            <a:r>
              <a:rPr lang="en-US" dirty="0" err="1" smtClean="0"/>
              <a:t>SmartScan</a:t>
            </a:r>
            <a:r>
              <a:rPr lang="en-US" dirty="0" smtClean="0"/>
              <a:t> Feature – Ability to upload an image to get results, such as finding diseases from the plant image. </a:t>
            </a:r>
          </a:p>
          <a:p>
            <a:r>
              <a:rPr lang="en-US" dirty="0" err="1" smtClean="0"/>
              <a:t>SmartScan</a:t>
            </a:r>
            <a:r>
              <a:rPr lang="en-US" dirty="0" smtClean="0"/>
              <a:t> is powered by an deep learning algorithm capable of identifying the disease with a 90% accuracy.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749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Integrated Digital Label Hackathon Submission</vt:lpstr>
      <vt:lpstr>Problem</vt:lpstr>
      <vt:lpstr>Proposed Solution</vt:lpstr>
      <vt:lpstr>Tech Stack</vt:lpstr>
      <vt:lpstr>Integrated Digital Label</vt:lpstr>
      <vt:lpstr>Key Features of the Platform</vt:lpstr>
      <vt:lpstr>Dashboard</vt:lpstr>
      <vt:lpstr>Store Page</vt:lpstr>
      <vt:lpstr>Customer Support Page</vt:lpstr>
      <vt:lpstr>Authenticity Page</vt:lpstr>
      <vt:lpstr>Future Additions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Digital Label Hackathon Submission</dc:title>
  <dc:creator>Bharath Babu</dc:creator>
  <cp:lastModifiedBy>Bharath Babu</cp:lastModifiedBy>
  <cp:revision>12</cp:revision>
  <dcterms:created xsi:type="dcterms:W3CDTF">2021-11-28T14:24:07Z</dcterms:created>
  <dcterms:modified xsi:type="dcterms:W3CDTF">2021-11-28T21:30:28Z</dcterms:modified>
</cp:coreProperties>
</file>