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Poppins Bold" charset="1" panose="00000800000000000000"/>
      <p:regular r:id="rId19"/>
    </p:embeddedFont>
    <p:embeddedFont>
      <p:font typeface="Poppins" charset="1" panose="00000500000000000000"/>
      <p:regular r:id="rId20"/>
    </p:embeddedFont>
    <p:embeddedFont>
      <p:font typeface="TT Commons Pro" charset="1" panose="020B01030301020202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3.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9.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0.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 Id="rId3"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3904848"/>
            <a:ext cx="5579065" cy="6382152"/>
          </a:xfrm>
          <a:custGeom>
            <a:avLst/>
            <a:gdLst/>
            <a:ahLst/>
            <a:cxnLst/>
            <a:rect r="r" b="b" t="t" l="l"/>
            <a:pathLst>
              <a:path h="6382152" w="5579065">
                <a:moveTo>
                  <a:pt x="0" y="0"/>
                </a:moveTo>
                <a:lnTo>
                  <a:pt x="5579065" y="0"/>
                </a:lnTo>
                <a:lnTo>
                  <a:pt x="5579065" y="6382152"/>
                </a:lnTo>
                <a:lnTo>
                  <a:pt x="0" y="6382152"/>
                </a:lnTo>
                <a:lnTo>
                  <a:pt x="0" y="0"/>
                </a:lnTo>
                <a:close/>
              </a:path>
            </a:pathLst>
          </a:custGeom>
          <a:blipFill>
            <a:blip r:embed="rId2"/>
            <a:stretch>
              <a:fillRect l="0" t="0" r="0" b="0"/>
            </a:stretch>
          </a:blipFill>
        </p:spPr>
      </p:sp>
      <p:sp>
        <p:nvSpPr>
          <p:cNvPr name="Freeform 3" id="3"/>
          <p:cNvSpPr/>
          <p:nvPr/>
        </p:nvSpPr>
        <p:spPr>
          <a:xfrm flipH="true" flipV="true" rot="0">
            <a:off x="12708935" y="0"/>
            <a:ext cx="5579065" cy="6382152"/>
          </a:xfrm>
          <a:custGeom>
            <a:avLst/>
            <a:gdLst/>
            <a:ahLst/>
            <a:cxnLst/>
            <a:rect r="r" b="b" t="t" l="l"/>
            <a:pathLst>
              <a:path h="6382152" w="5579065">
                <a:moveTo>
                  <a:pt x="5579065" y="6382152"/>
                </a:moveTo>
                <a:lnTo>
                  <a:pt x="0" y="6382152"/>
                </a:lnTo>
                <a:lnTo>
                  <a:pt x="0" y="0"/>
                </a:lnTo>
                <a:lnTo>
                  <a:pt x="5579065" y="0"/>
                </a:lnTo>
                <a:lnTo>
                  <a:pt x="5579065" y="6382152"/>
                </a:lnTo>
                <a:close/>
              </a:path>
            </a:pathLst>
          </a:custGeom>
          <a:blipFill>
            <a:blip r:embed="rId2"/>
            <a:stretch>
              <a:fillRect l="0" t="0" r="0" b="0"/>
            </a:stretch>
          </a:blipFill>
        </p:spPr>
      </p:sp>
      <p:sp>
        <p:nvSpPr>
          <p:cNvPr name="Freeform 4" id="4"/>
          <p:cNvSpPr/>
          <p:nvPr/>
        </p:nvSpPr>
        <p:spPr>
          <a:xfrm flipH="false" flipV="false" rot="5400000">
            <a:off x="-301030" y="321624"/>
            <a:ext cx="7768508" cy="7166448"/>
          </a:xfrm>
          <a:custGeom>
            <a:avLst/>
            <a:gdLst/>
            <a:ahLst/>
            <a:cxnLst/>
            <a:rect r="r" b="b" t="t" l="l"/>
            <a:pathLst>
              <a:path h="7166448" w="7768508">
                <a:moveTo>
                  <a:pt x="0" y="0"/>
                </a:moveTo>
                <a:lnTo>
                  <a:pt x="7768508" y="0"/>
                </a:lnTo>
                <a:lnTo>
                  <a:pt x="7768508" y="7166448"/>
                </a:lnTo>
                <a:lnTo>
                  <a:pt x="0" y="7166448"/>
                </a:lnTo>
                <a:lnTo>
                  <a:pt x="0" y="0"/>
                </a:lnTo>
                <a:close/>
              </a:path>
            </a:pathLst>
          </a:custGeom>
          <a:blipFill>
            <a:blip r:embed="rId3"/>
            <a:stretch>
              <a:fillRect l="0" t="0" r="0" b="0"/>
            </a:stretch>
          </a:blipFill>
        </p:spPr>
      </p:sp>
      <p:sp>
        <p:nvSpPr>
          <p:cNvPr name="Freeform 5" id="5"/>
          <p:cNvSpPr/>
          <p:nvPr/>
        </p:nvSpPr>
        <p:spPr>
          <a:xfrm flipH="true" flipV="true" rot="5400000">
            <a:off x="9791822" y="2513178"/>
            <a:ext cx="7768508" cy="7166448"/>
          </a:xfrm>
          <a:custGeom>
            <a:avLst/>
            <a:gdLst/>
            <a:ahLst/>
            <a:cxnLst/>
            <a:rect r="r" b="b" t="t" l="l"/>
            <a:pathLst>
              <a:path h="7166448" w="7768508">
                <a:moveTo>
                  <a:pt x="7768508" y="7166448"/>
                </a:moveTo>
                <a:lnTo>
                  <a:pt x="0" y="7166448"/>
                </a:lnTo>
                <a:lnTo>
                  <a:pt x="0" y="0"/>
                </a:lnTo>
                <a:lnTo>
                  <a:pt x="7768508" y="0"/>
                </a:lnTo>
                <a:lnTo>
                  <a:pt x="7768508" y="7166448"/>
                </a:lnTo>
                <a:close/>
              </a:path>
            </a:pathLst>
          </a:custGeom>
          <a:blipFill>
            <a:blip r:embed="rId3"/>
            <a:stretch>
              <a:fillRect l="0" t="0" r="0" b="0"/>
            </a:stretch>
          </a:blipFill>
        </p:spPr>
      </p:sp>
      <p:sp>
        <p:nvSpPr>
          <p:cNvPr name="TextBox 6" id="6"/>
          <p:cNvSpPr txBox="true"/>
          <p:nvPr/>
        </p:nvSpPr>
        <p:spPr>
          <a:xfrm rot="0">
            <a:off x="1062236" y="2101941"/>
            <a:ext cx="16197064" cy="3726550"/>
          </a:xfrm>
          <a:prstGeom prst="rect">
            <a:avLst/>
          </a:prstGeom>
        </p:spPr>
        <p:txBody>
          <a:bodyPr anchor="t" rtlCol="false" tIns="0" lIns="0" bIns="0" rIns="0">
            <a:spAutoFit/>
          </a:bodyPr>
          <a:lstStyle/>
          <a:p>
            <a:pPr algn="ctr">
              <a:lnSpc>
                <a:spcPts val="9361"/>
              </a:lnSpc>
            </a:pPr>
            <a:r>
              <a:rPr lang="en-US" b="true" sz="10066">
                <a:solidFill>
                  <a:srgbClr val="000000"/>
                </a:solidFill>
                <a:latin typeface="Poppins Bold"/>
                <a:ea typeface="Poppins Bold"/>
                <a:cs typeface="Poppins Bold"/>
                <a:sym typeface="Poppins Bold"/>
              </a:rPr>
              <a:t>EVIDENCIA DE ACTIVIDADES EN LA I.E VILLA ESTRELLA</a:t>
            </a:r>
          </a:p>
        </p:txBody>
      </p:sp>
      <p:sp>
        <p:nvSpPr>
          <p:cNvPr name="TextBox 7" id="7"/>
          <p:cNvSpPr txBox="true"/>
          <p:nvPr/>
        </p:nvSpPr>
        <p:spPr>
          <a:xfrm rot="0">
            <a:off x="3229414" y="7586892"/>
            <a:ext cx="11694813" cy="1525276"/>
          </a:xfrm>
          <a:prstGeom prst="rect">
            <a:avLst/>
          </a:prstGeom>
        </p:spPr>
        <p:txBody>
          <a:bodyPr anchor="t" rtlCol="false" tIns="0" lIns="0" bIns="0" rIns="0">
            <a:spAutoFit/>
          </a:bodyPr>
          <a:lstStyle/>
          <a:p>
            <a:pPr algn="ctr">
              <a:lnSpc>
                <a:spcPts val="6027"/>
              </a:lnSpc>
            </a:pPr>
            <a:r>
              <a:rPr lang="en-US" sz="4305" b="true">
                <a:solidFill>
                  <a:srgbClr val="000000"/>
                </a:solidFill>
                <a:latin typeface="Poppins Bold"/>
                <a:ea typeface="Poppins Bold"/>
                <a:cs typeface="Poppins Bold"/>
                <a:sym typeface="Poppins Bold"/>
              </a:rPr>
              <a:t>KEVIN PACHECO </a:t>
            </a:r>
          </a:p>
          <a:p>
            <a:pPr algn="ctr" marL="0" indent="0" lvl="0">
              <a:lnSpc>
                <a:spcPts val="6027"/>
              </a:lnSpc>
              <a:spcBef>
                <a:spcPct val="0"/>
              </a:spcBef>
            </a:pPr>
            <a:r>
              <a:rPr lang="en-US" b="true" sz="4305">
                <a:solidFill>
                  <a:srgbClr val="000000"/>
                </a:solidFill>
                <a:latin typeface="Poppins Bold"/>
                <a:ea typeface="Poppins Bold"/>
                <a:cs typeface="Poppins Bold"/>
                <a:sym typeface="Poppins Bold"/>
              </a:rPr>
              <a:t>VICTORIA TORRES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540593" y="1231011"/>
            <a:ext cx="11190103" cy="8331600"/>
            <a:chOff x="0" y="0"/>
            <a:chExt cx="2947188" cy="2194331"/>
          </a:xfrm>
        </p:grpSpPr>
        <p:sp>
          <p:nvSpPr>
            <p:cNvPr name="Freeform 3" id="3"/>
            <p:cNvSpPr/>
            <p:nvPr/>
          </p:nvSpPr>
          <p:spPr>
            <a:xfrm flipH="false" flipV="false" rot="0">
              <a:off x="0" y="0"/>
              <a:ext cx="2947188" cy="2194331"/>
            </a:xfrm>
            <a:custGeom>
              <a:avLst/>
              <a:gdLst/>
              <a:ahLst/>
              <a:cxnLst/>
              <a:rect r="r" b="b" t="t" l="l"/>
              <a:pathLst>
                <a:path h="2194331" w="2947188">
                  <a:moveTo>
                    <a:pt x="26982" y="0"/>
                  </a:moveTo>
                  <a:lnTo>
                    <a:pt x="2920205" y="0"/>
                  </a:lnTo>
                  <a:cubicBezTo>
                    <a:pt x="2927361" y="0"/>
                    <a:pt x="2934224" y="2843"/>
                    <a:pt x="2939285" y="7903"/>
                  </a:cubicBezTo>
                  <a:cubicBezTo>
                    <a:pt x="2944345" y="12963"/>
                    <a:pt x="2947188" y="19826"/>
                    <a:pt x="2947188" y="26982"/>
                  </a:cubicBezTo>
                  <a:lnTo>
                    <a:pt x="2947188" y="2167349"/>
                  </a:lnTo>
                  <a:cubicBezTo>
                    <a:pt x="2947188" y="2174505"/>
                    <a:pt x="2944345" y="2181368"/>
                    <a:pt x="2939285" y="2186428"/>
                  </a:cubicBezTo>
                  <a:cubicBezTo>
                    <a:pt x="2934224" y="2191488"/>
                    <a:pt x="2927361" y="2194331"/>
                    <a:pt x="2920205" y="2194331"/>
                  </a:cubicBezTo>
                  <a:lnTo>
                    <a:pt x="26982" y="2194331"/>
                  </a:lnTo>
                  <a:cubicBezTo>
                    <a:pt x="19826" y="2194331"/>
                    <a:pt x="12963" y="2191488"/>
                    <a:pt x="7903" y="2186428"/>
                  </a:cubicBezTo>
                  <a:cubicBezTo>
                    <a:pt x="2843" y="2181368"/>
                    <a:pt x="0" y="2174505"/>
                    <a:pt x="0" y="2167349"/>
                  </a:cubicBezTo>
                  <a:lnTo>
                    <a:pt x="0" y="26982"/>
                  </a:lnTo>
                  <a:cubicBezTo>
                    <a:pt x="0" y="19826"/>
                    <a:pt x="2843" y="12963"/>
                    <a:pt x="7903" y="7903"/>
                  </a:cubicBezTo>
                  <a:cubicBezTo>
                    <a:pt x="12963" y="2843"/>
                    <a:pt x="19826" y="0"/>
                    <a:pt x="26982" y="0"/>
                  </a:cubicBezTo>
                  <a:close/>
                </a:path>
              </a:pathLst>
            </a:custGeom>
            <a:solidFill>
              <a:srgbClr val="D8F0FC"/>
            </a:solidFill>
          </p:spPr>
        </p:sp>
        <p:sp>
          <p:nvSpPr>
            <p:cNvPr name="TextBox 4" id="4"/>
            <p:cNvSpPr txBox="true"/>
            <p:nvPr/>
          </p:nvSpPr>
          <p:spPr>
            <a:xfrm>
              <a:off x="0" y="-66675"/>
              <a:ext cx="2947188" cy="2261006"/>
            </a:xfrm>
            <a:prstGeom prst="rect">
              <a:avLst/>
            </a:prstGeom>
          </p:spPr>
          <p:txBody>
            <a:bodyPr anchor="ctr" rtlCol="false" tIns="50800" lIns="50800" bIns="50800" rIns="50800"/>
            <a:lstStyle/>
            <a:p>
              <a:pPr algn="ctr">
                <a:lnSpc>
                  <a:spcPts val="3359"/>
                </a:lnSpc>
              </a:pPr>
            </a:p>
          </p:txBody>
        </p:sp>
      </p:grpSp>
      <p:sp>
        <p:nvSpPr>
          <p:cNvPr name="TextBox 5" id="5"/>
          <p:cNvSpPr txBox="true"/>
          <p:nvPr/>
        </p:nvSpPr>
        <p:spPr>
          <a:xfrm rot="0">
            <a:off x="6776291" y="1431036"/>
            <a:ext cx="10718707" cy="7939406"/>
          </a:xfrm>
          <a:prstGeom prst="rect">
            <a:avLst/>
          </a:prstGeom>
        </p:spPr>
        <p:txBody>
          <a:bodyPr anchor="t" rtlCol="false" tIns="0" lIns="0" bIns="0" rIns="0">
            <a:spAutoFit/>
          </a:bodyPr>
          <a:lstStyle/>
          <a:p>
            <a:pPr algn="l">
              <a:lnSpc>
                <a:spcPts val="3919"/>
              </a:lnSpc>
            </a:pPr>
            <a:r>
              <a:rPr lang="en-US" sz="2799">
                <a:solidFill>
                  <a:srgbClr val="000000"/>
                </a:solidFill>
                <a:latin typeface="Poppins"/>
                <a:ea typeface="Poppins"/>
                <a:cs typeface="Poppins"/>
                <a:sym typeface="Poppins"/>
              </a:rPr>
              <a:t>Se crea un dado con seis caras, cada una con una emoción diferente (por ejemplo, felicidad, tristeza, enojo, miedo, sorpresa, amor), después de eso los estudiantes se turnan para lanzar el dado y leer la emoción que les toca.</a:t>
            </a:r>
          </a:p>
          <a:p>
            <a:pPr algn="l">
              <a:lnSpc>
                <a:spcPts val="3919"/>
              </a:lnSpc>
            </a:pPr>
            <a:r>
              <a:rPr lang="en-US" sz="2799">
                <a:solidFill>
                  <a:srgbClr val="000000"/>
                </a:solidFill>
                <a:latin typeface="Poppins"/>
                <a:ea typeface="Poppins"/>
                <a:cs typeface="Poppins"/>
                <a:sym typeface="Poppins"/>
              </a:rPr>
              <a:t>Cada participante debe describir una situación en la que haya experimentado esa emoción.</a:t>
            </a:r>
          </a:p>
          <a:p>
            <a:pPr algn="l">
              <a:lnSpc>
                <a:spcPts val="3919"/>
              </a:lnSpc>
            </a:pPr>
            <a:r>
              <a:rPr lang="en-US" sz="2799">
                <a:solidFill>
                  <a:srgbClr val="000000"/>
                </a:solidFill>
                <a:latin typeface="Poppins"/>
                <a:ea typeface="Poppins"/>
                <a:cs typeface="Poppins"/>
                <a:sym typeface="Poppins"/>
              </a:rPr>
              <a:t> Luego se les preguntas para generar comentarios para profundizar en la discusión.</a:t>
            </a:r>
          </a:p>
          <a:p>
            <a:pPr algn="l">
              <a:lnSpc>
                <a:spcPts val="3919"/>
              </a:lnSpc>
            </a:pPr>
          </a:p>
          <a:p>
            <a:pPr algn="l">
              <a:lnSpc>
                <a:spcPts val="3919"/>
              </a:lnSpc>
            </a:pPr>
            <a:r>
              <a:rPr lang="en-US" sz="2799">
                <a:solidFill>
                  <a:srgbClr val="000000"/>
                </a:solidFill>
                <a:latin typeface="Poppins"/>
                <a:ea typeface="Poppins"/>
                <a:cs typeface="Poppins"/>
                <a:sym typeface="Poppins"/>
              </a:rPr>
              <a:t>Beneficios:</a:t>
            </a:r>
          </a:p>
          <a:p>
            <a:pPr algn="l">
              <a:lnSpc>
                <a:spcPts val="3919"/>
              </a:lnSpc>
            </a:pPr>
            <a:r>
              <a:rPr lang="en-US" sz="2799">
                <a:solidFill>
                  <a:srgbClr val="000000"/>
                </a:solidFill>
                <a:latin typeface="Poppins"/>
                <a:ea typeface="Poppins"/>
                <a:cs typeface="Poppins"/>
                <a:sym typeface="Poppins"/>
              </a:rPr>
              <a:t>1. Fomenta la identificación y expresión de emociones.</a:t>
            </a:r>
          </a:p>
          <a:p>
            <a:pPr algn="l">
              <a:lnSpc>
                <a:spcPts val="3919"/>
              </a:lnSpc>
            </a:pPr>
            <a:r>
              <a:rPr lang="en-US" sz="2799">
                <a:solidFill>
                  <a:srgbClr val="000000"/>
                </a:solidFill>
                <a:latin typeface="Poppins"/>
                <a:ea typeface="Poppins"/>
                <a:cs typeface="Poppins"/>
                <a:sym typeface="Poppins"/>
              </a:rPr>
              <a:t>2. Ayuda a desarrollar la empatía y la comprensión hacia los demás.</a:t>
            </a:r>
          </a:p>
          <a:p>
            <a:pPr algn="l">
              <a:lnSpc>
                <a:spcPts val="3919"/>
              </a:lnSpc>
            </a:pPr>
            <a:r>
              <a:rPr lang="en-US" sz="2799">
                <a:solidFill>
                  <a:srgbClr val="000000"/>
                </a:solidFill>
                <a:latin typeface="Poppins"/>
                <a:ea typeface="Poppins"/>
                <a:cs typeface="Poppins"/>
                <a:sym typeface="Poppins"/>
              </a:rPr>
              <a:t>3. Permite a los participantes reflexionar sobre sus propias emociones y experiencias.</a:t>
            </a:r>
          </a:p>
          <a:p>
            <a:pPr algn="l">
              <a:lnSpc>
                <a:spcPts val="3919"/>
              </a:lnSpc>
            </a:pPr>
          </a:p>
        </p:txBody>
      </p:sp>
      <p:grpSp>
        <p:nvGrpSpPr>
          <p:cNvPr name="Group 6" id="6"/>
          <p:cNvGrpSpPr/>
          <p:nvPr/>
        </p:nvGrpSpPr>
        <p:grpSpPr>
          <a:xfrm rot="0">
            <a:off x="619125" y="2083467"/>
            <a:ext cx="5603557" cy="6120066"/>
            <a:chOff x="0" y="0"/>
            <a:chExt cx="825428" cy="901511"/>
          </a:xfrm>
        </p:grpSpPr>
        <p:sp>
          <p:nvSpPr>
            <p:cNvPr name="Freeform 7" id="7"/>
            <p:cNvSpPr/>
            <p:nvPr/>
          </p:nvSpPr>
          <p:spPr>
            <a:xfrm flipH="false" flipV="false" rot="0">
              <a:off x="0" y="0"/>
              <a:ext cx="825428" cy="901511"/>
            </a:xfrm>
            <a:custGeom>
              <a:avLst/>
              <a:gdLst/>
              <a:ahLst/>
              <a:cxnLst/>
              <a:rect r="r" b="b" t="t" l="l"/>
              <a:pathLst>
                <a:path h="901511" w="825428">
                  <a:moveTo>
                    <a:pt x="0" y="0"/>
                  </a:moveTo>
                  <a:lnTo>
                    <a:pt x="825428" y="0"/>
                  </a:lnTo>
                  <a:lnTo>
                    <a:pt x="825428" y="901511"/>
                  </a:lnTo>
                  <a:lnTo>
                    <a:pt x="0" y="901511"/>
                  </a:lnTo>
                  <a:close/>
                </a:path>
              </a:pathLst>
            </a:custGeom>
            <a:blipFill>
              <a:blip r:embed="rId2"/>
              <a:stretch>
                <a:fillRect l="0" t="-29791" r="0" b="-29791"/>
              </a:stretch>
            </a:blipFill>
          </p:spPr>
        </p:sp>
      </p:grpSp>
      <p:sp>
        <p:nvSpPr>
          <p:cNvPr name="TextBox 8" id="8"/>
          <p:cNvSpPr txBox="true"/>
          <p:nvPr/>
        </p:nvSpPr>
        <p:spPr>
          <a:xfrm rot="0">
            <a:off x="1028700" y="266700"/>
            <a:ext cx="15225088" cy="964311"/>
          </a:xfrm>
          <a:prstGeom prst="rect">
            <a:avLst/>
          </a:prstGeom>
        </p:spPr>
        <p:txBody>
          <a:bodyPr anchor="t" rtlCol="false" tIns="0" lIns="0" bIns="0" rIns="0">
            <a:spAutoFit/>
          </a:bodyPr>
          <a:lstStyle/>
          <a:p>
            <a:pPr algn="ctr" marL="0" indent="0" lvl="0">
              <a:lnSpc>
                <a:spcPts val="6911"/>
              </a:lnSpc>
              <a:spcBef>
                <a:spcPct val="0"/>
              </a:spcBef>
            </a:pPr>
            <a:r>
              <a:rPr lang="en-US" b="true" sz="6399">
                <a:solidFill>
                  <a:srgbClr val="000000"/>
                </a:solidFill>
                <a:latin typeface="Poppins Bold"/>
                <a:ea typeface="Poppins Bold"/>
                <a:cs typeface="Poppins Bold"/>
                <a:sym typeface="Poppins Bold"/>
              </a:rPr>
              <a:t>El Dado de las Emociones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137436" y="787614"/>
            <a:ext cx="14870377" cy="867156"/>
          </a:xfrm>
          <a:prstGeom prst="rect">
            <a:avLst/>
          </a:prstGeom>
        </p:spPr>
        <p:txBody>
          <a:bodyPr anchor="t" rtlCol="false" tIns="0" lIns="0" bIns="0" rIns="0">
            <a:spAutoFit/>
          </a:bodyPr>
          <a:lstStyle/>
          <a:p>
            <a:pPr algn="ctr">
              <a:lnSpc>
                <a:spcPts val="5951"/>
              </a:lnSpc>
            </a:pPr>
            <a:r>
              <a:rPr lang="en-US" sz="6399" b="true">
                <a:solidFill>
                  <a:srgbClr val="000000"/>
                </a:solidFill>
                <a:latin typeface="Poppins Bold"/>
                <a:ea typeface="Poppins Bold"/>
                <a:cs typeface="Poppins Bold"/>
                <a:sym typeface="Poppins Bold"/>
              </a:rPr>
              <a:t>Círculo de Convivencia</a:t>
            </a:r>
            <a:r>
              <a:rPr lang="en-US" sz="6399" b="true">
                <a:solidFill>
                  <a:srgbClr val="000000"/>
                </a:solidFill>
                <a:latin typeface="Poppins Bold"/>
                <a:ea typeface="Poppins Bold"/>
                <a:cs typeface="Poppins Bold"/>
                <a:sym typeface="Poppins Bold"/>
              </a:rPr>
              <a:t> </a:t>
            </a:r>
          </a:p>
        </p:txBody>
      </p:sp>
      <p:sp>
        <p:nvSpPr>
          <p:cNvPr name="TextBox 3" id="3"/>
          <p:cNvSpPr txBox="true"/>
          <p:nvPr/>
        </p:nvSpPr>
        <p:spPr>
          <a:xfrm rot="0">
            <a:off x="6709147" y="1812621"/>
            <a:ext cx="10947310" cy="7228802"/>
          </a:xfrm>
          <a:prstGeom prst="rect">
            <a:avLst/>
          </a:prstGeom>
        </p:spPr>
        <p:txBody>
          <a:bodyPr anchor="t" rtlCol="false" tIns="0" lIns="0" bIns="0" rIns="0">
            <a:spAutoFit/>
          </a:bodyPr>
          <a:lstStyle/>
          <a:p>
            <a:pPr algn="l">
              <a:lnSpc>
                <a:spcPts val="3183"/>
              </a:lnSpc>
            </a:pPr>
            <a:r>
              <a:rPr lang="en-US" sz="2273">
                <a:solidFill>
                  <a:srgbClr val="000000"/>
                </a:solidFill>
                <a:latin typeface="Poppins"/>
                <a:ea typeface="Poppins"/>
                <a:cs typeface="Poppins"/>
                <a:sym typeface="Poppins"/>
              </a:rPr>
              <a:t>1. Los participantes se sientan en un círculo, se plantea una pregunta o tema relacionado con la convivencia (por ejemplo, "¿Qué significa respetar a los demás?" o "¿Cómo podemos resolver conflictos en el grupo?").</a:t>
            </a:r>
          </a:p>
          <a:p>
            <a:pPr algn="l">
              <a:lnSpc>
                <a:spcPts val="3183"/>
              </a:lnSpc>
            </a:pPr>
            <a:r>
              <a:rPr lang="en-US" sz="2273">
                <a:solidFill>
                  <a:srgbClr val="000000"/>
                </a:solidFill>
                <a:latin typeface="Poppins"/>
                <a:ea typeface="Poppins"/>
                <a:cs typeface="Poppins"/>
                <a:sym typeface="Poppins"/>
              </a:rPr>
              <a:t>3. Cada participante tiene un papelito con una palabra o frase relacionada con la convivencia (por ejemplo, "respeto", "empatía", "comunicación", etc.).</a:t>
            </a:r>
          </a:p>
          <a:p>
            <a:pPr algn="l">
              <a:lnSpc>
                <a:spcPts val="3183"/>
              </a:lnSpc>
            </a:pPr>
            <a:r>
              <a:rPr lang="en-US" sz="2273">
                <a:solidFill>
                  <a:srgbClr val="000000"/>
                </a:solidFill>
                <a:latin typeface="Poppins"/>
                <a:ea typeface="Poppins"/>
                <a:cs typeface="Poppins"/>
                <a:sym typeface="Poppins"/>
              </a:rPr>
              <a:t>4. Se lanza un objeto (como una pelota o un objeto pequeño) a un participante al azar, quien debe:</a:t>
            </a:r>
          </a:p>
          <a:p>
            <a:pPr algn="l">
              <a:lnSpc>
                <a:spcPts val="3183"/>
              </a:lnSpc>
            </a:pPr>
            <a:r>
              <a:rPr lang="en-US" sz="2273">
                <a:solidFill>
                  <a:srgbClr val="000000"/>
                </a:solidFill>
                <a:latin typeface="Poppins"/>
                <a:ea typeface="Poppins"/>
                <a:cs typeface="Poppins"/>
                <a:sym typeface="Poppins"/>
              </a:rPr>
              <a:t>- Leer la palabra o frase en su papelito.</a:t>
            </a:r>
          </a:p>
          <a:p>
            <a:pPr algn="l">
              <a:lnSpc>
                <a:spcPts val="3183"/>
              </a:lnSpc>
            </a:pPr>
            <a:r>
              <a:rPr lang="en-US" sz="2273">
                <a:solidFill>
                  <a:srgbClr val="000000"/>
                </a:solidFill>
                <a:latin typeface="Poppins"/>
                <a:ea typeface="Poppins"/>
                <a:cs typeface="Poppins"/>
                <a:sym typeface="Poppins"/>
              </a:rPr>
              <a:t>- Compartir una idea o reflexión relacionada con el tema.</a:t>
            </a:r>
          </a:p>
          <a:p>
            <a:pPr algn="l">
              <a:lnSpc>
                <a:spcPts val="3183"/>
              </a:lnSpc>
            </a:pPr>
            <a:r>
              <a:rPr lang="en-US" sz="2273">
                <a:solidFill>
                  <a:srgbClr val="000000"/>
                </a:solidFill>
                <a:latin typeface="Poppins"/>
                <a:ea typeface="Poppins"/>
                <a:cs typeface="Poppins"/>
                <a:sym typeface="Poppins"/>
              </a:rPr>
              <a:t>- Lanzar el objeto a otro participante.</a:t>
            </a:r>
          </a:p>
          <a:p>
            <a:pPr algn="l">
              <a:lnSpc>
                <a:spcPts val="3183"/>
              </a:lnSpc>
            </a:pPr>
            <a:r>
              <a:rPr lang="en-US" sz="2273">
                <a:solidFill>
                  <a:srgbClr val="000000"/>
                </a:solidFill>
                <a:latin typeface="Poppins"/>
                <a:ea typeface="Poppins"/>
                <a:cs typeface="Poppins"/>
                <a:sym typeface="Poppins"/>
              </a:rPr>
              <a:t>5. El juego continúa hasta que todos hayan participado.</a:t>
            </a:r>
          </a:p>
          <a:p>
            <a:pPr algn="l">
              <a:lnSpc>
                <a:spcPts val="3183"/>
              </a:lnSpc>
            </a:pPr>
          </a:p>
          <a:p>
            <a:pPr algn="l">
              <a:lnSpc>
                <a:spcPts val="3183"/>
              </a:lnSpc>
            </a:pPr>
            <a:r>
              <a:rPr lang="en-US" sz="2273">
                <a:solidFill>
                  <a:srgbClr val="000000"/>
                </a:solidFill>
                <a:latin typeface="Poppins"/>
                <a:ea typeface="Poppins"/>
                <a:cs typeface="Poppins"/>
                <a:sym typeface="Poppins"/>
              </a:rPr>
              <a:t>Beneficios:</a:t>
            </a:r>
          </a:p>
          <a:p>
            <a:pPr algn="l">
              <a:lnSpc>
                <a:spcPts val="3183"/>
              </a:lnSpc>
            </a:pPr>
            <a:r>
              <a:rPr lang="en-US" sz="2273">
                <a:solidFill>
                  <a:srgbClr val="000000"/>
                </a:solidFill>
                <a:latin typeface="Poppins"/>
                <a:ea typeface="Poppins"/>
                <a:cs typeface="Poppins"/>
                <a:sym typeface="Poppins"/>
              </a:rPr>
              <a:t>1. Fomenta la participación activa y la reflexión sobre la convivencia.</a:t>
            </a:r>
          </a:p>
          <a:p>
            <a:pPr algn="l">
              <a:lnSpc>
                <a:spcPts val="3183"/>
              </a:lnSpc>
            </a:pPr>
            <a:r>
              <a:rPr lang="en-US" sz="2273">
                <a:solidFill>
                  <a:srgbClr val="000000"/>
                </a:solidFill>
                <a:latin typeface="Poppins"/>
                <a:ea typeface="Poppins"/>
                <a:cs typeface="Poppins"/>
                <a:sym typeface="Poppins"/>
              </a:rPr>
              <a:t>2. Ayuda a desarrollar habilidades para la comunicación y el trabajo en equipo.</a:t>
            </a:r>
          </a:p>
          <a:p>
            <a:pPr algn="l">
              <a:lnSpc>
                <a:spcPts val="3183"/>
              </a:lnSpc>
            </a:pPr>
            <a:r>
              <a:rPr lang="en-US" sz="2273">
                <a:solidFill>
                  <a:srgbClr val="000000"/>
                </a:solidFill>
                <a:latin typeface="Poppins"/>
                <a:ea typeface="Poppins"/>
                <a:cs typeface="Poppins"/>
                <a:sym typeface="Poppins"/>
              </a:rPr>
              <a:t>3. Permite a los participantes compartir sus ideas y opiniones de manera dinámica.</a:t>
            </a:r>
          </a:p>
        </p:txBody>
      </p:sp>
      <p:sp>
        <p:nvSpPr>
          <p:cNvPr name="Freeform 4" id="4"/>
          <p:cNvSpPr/>
          <p:nvPr/>
        </p:nvSpPr>
        <p:spPr>
          <a:xfrm flipH="false" flipV="false" rot="0">
            <a:off x="0" y="7758064"/>
            <a:ext cx="9676532" cy="2841968"/>
          </a:xfrm>
          <a:custGeom>
            <a:avLst/>
            <a:gdLst/>
            <a:ahLst/>
            <a:cxnLst/>
            <a:rect r="r" b="b" t="t" l="l"/>
            <a:pathLst>
              <a:path h="2841968" w="9676532">
                <a:moveTo>
                  <a:pt x="0" y="0"/>
                </a:moveTo>
                <a:lnTo>
                  <a:pt x="9676532" y="0"/>
                </a:lnTo>
                <a:lnTo>
                  <a:pt x="9676532" y="2841968"/>
                </a:lnTo>
                <a:lnTo>
                  <a:pt x="0" y="2841968"/>
                </a:lnTo>
                <a:lnTo>
                  <a:pt x="0" y="0"/>
                </a:lnTo>
                <a:close/>
              </a:path>
            </a:pathLst>
          </a:custGeom>
          <a:blipFill>
            <a:blip r:embed="rId2"/>
            <a:stretch>
              <a:fillRect l="0" t="-214099" r="0" b="0"/>
            </a:stretch>
          </a:blipFill>
        </p:spPr>
      </p:sp>
      <p:sp>
        <p:nvSpPr>
          <p:cNvPr name="Freeform 5" id="5"/>
          <p:cNvSpPr/>
          <p:nvPr/>
        </p:nvSpPr>
        <p:spPr>
          <a:xfrm flipH="true" flipV="true" rot="0">
            <a:off x="9144000" y="-738145"/>
            <a:ext cx="9676532" cy="2841968"/>
          </a:xfrm>
          <a:custGeom>
            <a:avLst/>
            <a:gdLst/>
            <a:ahLst/>
            <a:cxnLst/>
            <a:rect r="r" b="b" t="t" l="l"/>
            <a:pathLst>
              <a:path h="2841968" w="9676532">
                <a:moveTo>
                  <a:pt x="9676532" y="2841968"/>
                </a:moveTo>
                <a:lnTo>
                  <a:pt x="0" y="2841968"/>
                </a:lnTo>
                <a:lnTo>
                  <a:pt x="0" y="0"/>
                </a:lnTo>
                <a:lnTo>
                  <a:pt x="9676532" y="0"/>
                </a:lnTo>
                <a:lnTo>
                  <a:pt x="9676532" y="2841968"/>
                </a:lnTo>
                <a:close/>
              </a:path>
            </a:pathLst>
          </a:custGeom>
          <a:blipFill>
            <a:blip r:embed="rId2"/>
            <a:stretch>
              <a:fillRect l="0" t="-214099" r="0" b="0"/>
            </a:stretch>
          </a:blipFill>
        </p:spPr>
      </p:sp>
      <p:grpSp>
        <p:nvGrpSpPr>
          <p:cNvPr name="Group 6" id="6"/>
          <p:cNvGrpSpPr/>
          <p:nvPr/>
        </p:nvGrpSpPr>
        <p:grpSpPr>
          <a:xfrm rot="0">
            <a:off x="748665" y="1879296"/>
            <a:ext cx="5654241" cy="565424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3"/>
              <a:stretch>
                <a:fillRect l="-16666" t="0" r="-16666" b="0"/>
              </a:stretch>
            </a:blipFill>
          </p:spPr>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8F0FC"/>
        </a:solidFill>
      </p:bgPr>
    </p:bg>
    <p:spTree>
      <p:nvGrpSpPr>
        <p:cNvPr id="1" name=""/>
        <p:cNvGrpSpPr/>
        <p:nvPr/>
      </p:nvGrpSpPr>
      <p:grpSpPr>
        <a:xfrm>
          <a:off x="0" y="0"/>
          <a:ext cx="0" cy="0"/>
          <a:chOff x="0" y="0"/>
          <a:chExt cx="0" cy="0"/>
        </a:xfrm>
      </p:grpSpPr>
      <p:sp>
        <p:nvSpPr>
          <p:cNvPr name="TextBox 2" id="2"/>
          <p:cNvSpPr txBox="true"/>
          <p:nvPr/>
        </p:nvSpPr>
        <p:spPr>
          <a:xfrm rot="0">
            <a:off x="4075302" y="1935834"/>
            <a:ext cx="10137397" cy="964330"/>
          </a:xfrm>
          <a:prstGeom prst="rect">
            <a:avLst/>
          </a:prstGeom>
        </p:spPr>
        <p:txBody>
          <a:bodyPr anchor="t" rtlCol="false" tIns="0" lIns="0" bIns="0" rIns="0">
            <a:spAutoFit/>
          </a:bodyPr>
          <a:lstStyle/>
          <a:p>
            <a:pPr algn="ctr">
              <a:lnSpc>
                <a:spcPts val="6911"/>
              </a:lnSpc>
            </a:pPr>
            <a:r>
              <a:rPr lang="en-US" sz="6399" b="true">
                <a:solidFill>
                  <a:srgbClr val="000000"/>
                </a:solidFill>
                <a:latin typeface="Poppins Bold"/>
                <a:ea typeface="Poppins Bold"/>
                <a:cs typeface="Poppins Bold"/>
                <a:sym typeface="Poppins Bold"/>
              </a:rPr>
              <a:t>Conclusiones</a:t>
            </a:r>
          </a:p>
        </p:txBody>
      </p:sp>
      <p:sp>
        <p:nvSpPr>
          <p:cNvPr name="TextBox 3" id="3"/>
          <p:cNvSpPr txBox="true"/>
          <p:nvPr/>
        </p:nvSpPr>
        <p:spPr>
          <a:xfrm rot="0">
            <a:off x="2856198" y="3502473"/>
            <a:ext cx="12854068" cy="4305087"/>
          </a:xfrm>
          <a:prstGeom prst="rect">
            <a:avLst/>
          </a:prstGeom>
        </p:spPr>
        <p:txBody>
          <a:bodyPr anchor="t" rtlCol="false" tIns="0" lIns="0" bIns="0" rIns="0">
            <a:spAutoFit/>
          </a:bodyPr>
          <a:lstStyle/>
          <a:p>
            <a:pPr algn="l" marL="657966" indent="-328983" lvl="1">
              <a:lnSpc>
                <a:spcPts val="4266"/>
              </a:lnSpc>
              <a:buFont typeface="Arial"/>
              <a:buChar char="•"/>
            </a:pPr>
            <a:r>
              <a:rPr lang="en-US" sz="3047">
                <a:solidFill>
                  <a:srgbClr val="000000"/>
                </a:solidFill>
                <a:latin typeface="Poppins"/>
                <a:ea typeface="Poppins"/>
                <a:cs typeface="Poppins"/>
                <a:sym typeface="Poppins"/>
              </a:rPr>
              <a:t>Más allá de su componente recreativo, estas actividades cumplen una función clave en la formación emocional y social de los estudiantes. Permiten que cada uno se exprese, se reconozca y valore sus diferencias, al tiempo que construyen vínculos más empáticos y respetuosos. Implementarlas en el entorno educativo fortalece la convivencia escolar y contribuye a formar personas más conscientes, seguras y solidarias</a:t>
            </a:r>
          </a:p>
        </p:txBody>
      </p:sp>
      <p:sp>
        <p:nvSpPr>
          <p:cNvPr name="Freeform 4" id="4"/>
          <p:cNvSpPr/>
          <p:nvPr/>
        </p:nvSpPr>
        <p:spPr>
          <a:xfrm flipH="false" flipV="false" rot="-5400000">
            <a:off x="11837296" y="3720101"/>
            <a:ext cx="10592737" cy="2846798"/>
          </a:xfrm>
          <a:custGeom>
            <a:avLst/>
            <a:gdLst/>
            <a:ahLst/>
            <a:cxnLst/>
            <a:rect r="r" b="b" t="t" l="l"/>
            <a:pathLst>
              <a:path h="2846798" w="10592737">
                <a:moveTo>
                  <a:pt x="0" y="0"/>
                </a:moveTo>
                <a:lnTo>
                  <a:pt x="10592737" y="0"/>
                </a:lnTo>
                <a:lnTo>
                  <a:pt x="10592737" y="2846798"/>
                </a:lnTo>
                <a:lnTo>
                  <a:pt x="0" y="2846798"/>
                </a:lnTo>
                <a:lnTo>
                  <a:pt x="0" y="0"/>
                </a:lnTo>
                <a:close/>
              </a:path>
            </a:pathLst>
          </a:custGeom>
          <a:blipFill>
            <a:blip r:embed="rId2"/>
            <a:stretch>
              <a:fillRect l="0" t="0" r="0" b="0"/>
            </a:stretch>
          </a:blipFill>
        </p:spPr>
      </p:sp>
      <p:sp>
        <p:nvSpPr>
          <p:cNvPr name="Freeform 5" id="5"/>
          <p:cNvSpPr/>
          <p:nvPr/>
        </p:nvSpPr>
        <p:spPr>
          <a:xfrm flipH="false" flipV="true" rot="-5400000">
            <a:off x="-3975554" y="3720101"/>
            <a:ext cx="10592737" cy="2846798"/>
          </a:xfrm>
          <a:custGeom>
            <a:avLst/>
            <a:gdLst/>
            <a:ahLst/>
            <a:cxnLst/>
            <a:rect r="r" b="b" t="t" l="l"/>
            <a:pathLst>
              <a:path h="2846798" w="10592737">
                <a:moveTo>
                  <a:pt x="0" y="2846798"/>
                </a:moveTo>
                <a:lnTo>
                  <a:pt x="10592737" y="2846798"/>
                </a:lnTo>
                <a:lnTo>
                  <a:pt x="10592737" y="0"/>
                </a:lnTo>
                <a:lnTo>
                  <a:pt x="0" y="0"/>
                </a:lnTo>
                <a:lnTo>
                  <a:pt x="0" y="2846798"/>
                </a:lnTo>
                <a:close/>
              </a:path>
            </a:pathLst>
          </a:custGeom>
          <a:blipFill>
            <a:blip r:embed="rId2"/>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078459" y="3260430"/>
            <a:ext cx="8131083" cy="3835494"/>
          </a:xfrm>
          <a:prstGeom prst="rect">
            <a:avLst/>
          </a:prstGeom>
        </p:spPr>
        <p:txBody>
          <a:bodyPr anchor="t" rtlCol="false" tIns="0" lIns="0" bIns="0" rIns="0">
            <a:spAutoFit/>
          </a:bodyPr>
          <a:lstStyle/>
          <a:p>
            <a:pPr algn="ctr">
              <a:lnSpc>
                <a:spcPts val="14312"/>
              </a:lnSpc>
            </a:pPr>
            <a:r>
              <a:rPr lang="en-US" sz="14031" b="true">
                <a:solidFill>
                  <a:srgbClr val="000000"/>
                </a:solidFill>
                <a:latin typeface="Poppins Bold"/>
                <a:ea typeface="Poppins Bold"/>
                <a:cs typeface="Poppins Bold"/>
                <a:sym typeface="Poppins Bold"/>
              </a:rPr>
              <a:t>Muchas</a:t>
            </a:r>
          </a:p>
          <a:p>
            <a:pPr algn="ctr" marL="0" indent="0" lvl="0">
              <a:lnSpc>
                <a:spcPts val="14312"/>
              </a:lnSpc>
            </a:pPr>
            <a:r>
              <a:rPr lang="en-US" b="true" sz="14031">
                <a:solidFill>
                  <a:srgbClr val="000000"/>
                </a:solidFill>
                <a:latin typeface="Poppins Bold"/>
                <a:ea typeface="Poppins Bold"/>
                <a:cs typeface="Poppins Bold"/>
                <a:sym typeface="Poppins Bold"/>
              </a:rPr>
              <a:t>Gracias</a:t>
            </a:r>
          </a:p>
        </p:txBody>
      </p:sp>
      <p:sp>
        <p:nvSpPr>
          <p:cNvPr name="Freeform 3" id="3"/>
          <p:cNvSpPr/>
          <p:nvPr/>
        </p:nvSpPr>
        <p:spPr>
          <a:xfrm flipH="false" flipV="false" rot="0">
            <a:off x="0" y="3904848"/>
            <a:ext cx="5579065" cy="6382152"/>
          </a:xfrm>
          <a:custGeom>
            <a:avLst/>
            <a:gdLst/>
            <a:ahLst/>
            <a:cxnLst/>
            <a:rect r="r" b="b" t="t" l="l"/>
            <a:pathLst>
              <a:path h="6382152" w="5579065">
                <a:moveTo>
                  <a:pt x="0" y="0"/>
                </a:moveTo>
                <a:lnTo>
                  <a:pt x="5579065" y="0"/>
                </a:lnTo>
                <a:lnTo>
                  <a:pt x="5579065" y="6382152"/>
                </a:lnTo>
                <a:lnTo>
                  <a:pt x="0" y="6382152"/>
                </a:lnTo>
                <a:lnTo>
                  <a:pt x="0" y="0"/>
                </a:lnTo>
                <a:close/>
              </a:path>
            </a:pathLst>
          </a:custGeom>
          <a:blipFill>
            <a:blip r:embed="rId2"/>
            <a:stretch>
              <a:fillRect l="0" t="0" r="0" b="0"/>
            </a:stretch>
          </a:blipFill>
        </p:spPr>
      </p:sp>
      <p:sp>
        <p:nvSpPr>
          <p:cNvPr name="Freeform 4" id="4"/>
          <p:cNvSpPr/>
          <p:nvPr/>
        </p:nvSpPr>
        <p:spPr>
          <a:xfrm flipH="true" flipV="true" rot="0">
            <a:off x="12708935" y="0"/>
            <a:ext cx="5579065" cy="6382152"/>
          </a:xfrm>
          <a:custGeom>
            <a:avLst/>
            <a:gdLst/>
            <a:ahLst/>
            <a:cxnLst/>
            <a:rect r="r" b="b" t="t" l="l"/>
            <a:pathLst>
              <a:path h="6382152" w="5579065">
                <a:moveTo>
                  <a:pt x="5579065" y="6382152"/>
                </a:moveTo>
                <a:lnTo>
                  <a:pt x="0" y="6382152"/>
                </a:lnTo>
                <a:lnTo>
                  <a:pt x="0" y="0"/>
                </a:lnTo>
                <a:lnTo>
                  <a:pt x="5579065" y="0"/>
                </a:lnTo>
                <a:lnTo>
                  <a:pt x="5579065" y="6382152"/>
                </a:lnTo>
                <a:close/>
              </a:path>
            </a:pathLst>
          </a:custGeom>
          <a:blipFill>
            <a:blip r:embed="rId2"/>
            <a:stretch>
              <a:fillRect l="0" t="0" r="0" b="0"/>
            </a:stretch>
          </a:blipFill>
        </p:spPr>
      </p:sp>
      <p:sp>
        <p:nvSpPr>
          <p:cNvPr name="Freeform 5" id="5"/>
          <p:cNvSpPr/>
          <p:nvPr/>
        </p:nvSpPr>
        <p:spPr>
          <a:xfrm flipH="false" flipV="false" rot="5400000">
            <a:off x="-301030" y="301030"/>
            <a:ext cx="7768508" cy="7166448"/>
          </a:xfrm>
          <a:custGeom>
            <a:avLst/>
            <a:gdLst/>
            <a:ahLst/>
            <a:cxnLst/>
            <a:rect r="r" b="b" t="t" l="l"/>
            <a:pathLst>
              <a:path h="7166448" w="7768508">
                <a:moveTo>
                  <a:pt x="0" y="0"/>
                </a:moveTo>
                <a:lnTo>
                  <a:pt x="7768508" y="0"/>
                </a:lnTo>
                <a:lnTo>
                  <a:pt x="7768508" y="7166448"/>
                </a:lnTo>
                <a:lnTo>
                  <a:pt x="0" y="7166448"/>
                </a:lnTo>
                <a:lnTo>
                  <a:pt x="0" y="0"/>
                </a:lnTo>
                <a:close/>
              </a:path>
            </a:pathLst>
          </a:custGeom>
          <a:blipFill>
            <a:blip r:embed="rId3"/>
            <a:stretch>
              <a:fillRect l="0" t="0" r="0" b="0"/>
            </a:stretch>
          </a:blipFill>
        </p:spPr>
      </p:sp>
      <p:sp>
        <p:nvSpPr>
          <p:cNvPr name="Freeform 6" id="6"/>
          <p:cNvSpPr/>
          <p:nvPr/>
        </p:nvSpPr>
        <p:spPr>
          <a:xfrm flipH="true" flipV="true" rot="5400000">
            <a:off x="10820522" y="2819522"/>
            <a:ext cx="7768508" cy="7166448"/>
          </a:xfrm>
          <a:custGeom>
            <a:avLst/>
            <a:gdLst/>
            <a:ahLst/>
            <a:cxnLst/>
            <a:rect r="r" b="b" t="t" l="l"/>
            <a:pathLst>
              <a:path h="7166448" w="7768508">
                <a:moveTo>
                  <a:pt x="7768508" y="7166448"/>
                </a:moveTo>
                <a:lnTo>
                  <a:pt x="0" y="7166448"/>
                </a:lnTo>
                <a:lnTo>
                  <a:pt x="0" y="0"/>
                </a:lnTo>
                <a:lnTo>
                  <a:pt x="7768508" y="0"/>
                </a:lnTo>
                <a:lnTo>
                  <a:pt x="7768508" y="7166448"/>
                </a:lnTo>
                <a:close/>
              </a:path>
            </a:pathLst>
          </a:custGeom>
          <a:blipFill>
            <a:blip r:embed="rId3"/>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550832" y="-781343"/>
            <a:ext cx="5941360" cy="11839950"/>
            <a:chOff x="0" y="0"/>
            <a:chExt cx="1564803" cy="3118341"/>
          </a:xfrm>
        </p:grpSpPr>
        <p:sp>
          <p:nvSpPr>
            <p:cNvPr name="Freeform 3" id="3"/>
            <p:cNvSpPr/>
            <p:nvPr/>
          </p:nvSpPr>
          <p:spPr>
            <a:xfrm flipH="false" flipV="false" rot="0">
              <a:off x="0" y="0"/>
              <a:ext cx="1564803" cy="3118341"/>
            </a:xfrm>
            <a:custGeom>
              <a:avLst/>
              <a:gdLst/>
              <a:ahLst/>
              <a:cxnLst/>
              <a:rect r="r" b="b" t="t" l="l"/>
              <a:pathLst>
                <a:path h="3118341" w="1564803">
                  <a:moveTo>
                    <a:pt x="66456" y="0"/>
                  </a:moveTo>
                  <a:lnTo>
                    <a:pt x="1498347" y="0"/>
                  </a:lnTo>
                  <a:cubicBezTo>
                    <a:pt x="1535049" y="0"/>
                    <a:pt x="1564803" y="29753"/>
                    <a:pt x="1564803" y="66456"/>
                  </a:cubicBezTo>
                  <a:lnTo>
                    <a:pt x="1564803" y="3051885"/>
                  </a:lnTo>
                  <a:cubicBezTo>
                    <a:pt x="1564803" y="3088587"/>
                    <a:pt x="1535049" y="3118341"/>
                    <a:pt x="1498347" y="3118341"/>
                  </a:cubicBezTo>
                  <a:lnTo>
                    <a:pt x="66456" y="3118341"/>
                  </a:lnTo>
                  <a:cubicBezTo>
                    <a:pt x="29753" y="3118341"/>
                    <a:pt x="0" y="3088587"/>
                    <a:pt x="0" y="3051885"/>
                  </a:cubicBezTo>
                  <a:lnTo>
                    <a:pt x="0" y="66456"/>
                  </a:lnTo>
                  <a:cubicBezTo>
                    <a:pt x="0" y="29753"/>
                    <a:pt x="29753" y="0"/>
                    <a:pt x="66456" y="0"/>
                  </a:cubicBezTo>
                  <a:close/>
                </a:path>
              </a:pathLst>
            </a:custGeom>
            <a:solidFill>
              <a:srgbClr val="D8F0FC"/>
            </a:solidFill>
          </p:spPr>
        </p:sp>
        <p:sp>
          <p:nvSpPr>
            <p:cNvPr name="TextBox 4" id="4"/>
            <p:cNvSpPr txBox="true"/>
            <p:nvPr/>
          </p:nvSpPr>
          <p:spPr>
            <a:xfrm>
              <a:off x="0" y="-66675"/>
              <a:ext cx="1564803" cy="3185016"/>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1330492" y="1841141"/>
            <a:ext cx="6357433" cy="6635609"/>
            <a:chOff x="0" y="0"/>
            <a:chExt cx="926962" cy="967522"/>
          </a:xfrm>
        </p:grpSpPr>
        <p:sp>
          <p:nvSpPr>
            <p:cNvPr name="Freeform 6" id="6"/>
            <p:cNvSpPr/>
            <p:nvPr/>
          </p:nvSpPr>
          <p:spPr>
            <a:xfrm flipH="false" flipV="false" rot="0">
              <a:off x="0" y="0"/>
              <a:ext cx="926962" cy="967522"/>
            </a:xfrm>
            <a:custGeom>
              <a:avLst/>
              <a:gdLst/>
              <a:ahLst/>
              <a:cxnLst/>
              <a:rect r="r" b="b" t="t" l="l"/>
              <a:pathLst>
                <a:path h="967522" w="926962">
                  <a:moveTo>
                    <a:pt x="77938" y="0"/>
                  </a:moveTo>
                  <a:lnTo>
                    <a:pt x="849024" y="0"/>
                  </a:lnTo>
                  <a:cubicBezTo>
                    <a:pt x="869695" y="0"/>
                    <a:pt x="889518" y="8211"/>
                    <a:pt x="904135" y="22827"/>
                  </a:cubicBezTo>
                  <a:cubicBezTo>
                    <a:pt x="918751" y="37444"/>
                    <a:pt x="926962" y="57267"/>
                    <a:pt x="926962" y="77938"/>
                  </a:cubicBezTo>
                  <a:lnTo>
                    <a:pt x="926962" y="889585"/>
                  </a:lnTo>
                  <a:cubicBezTo>
                    <a:pt x="926962" y="910255"/>
                    <a:pt x="918751" y="930079"/>
                    <a:pt x="904135" y="944695"/>
                  </a:cubicBezTo>
                  <a:cubicBezTo>
                    <a:pt x="889518" y="959311"/>
                    <a:pt x="869695" y="967522"/>
                    <a:pt x="849024" y="967522"/>
                  </a:cubicBezTo>
                  <a:lnTo>
                    <a:pt x="77938" y="967522"/>
                  </a:lnTo>
                  <a:cubicBezTo>
                    <a:pt x="57267" y="967522"/>
                    <a:pt x="37444" y="959311"/>
                    <a:pt x="22827" y="944695"/>
                  </a:cubicBezTo>
                  <a:cubicBezTo>
                    <a:pt x="8211" y="930079"/>
                    <a:pt x="0" y="910255"/>
                    <a:pt x="0" y="889585"/>
                  </a:cubicBezTo>
                  <a:lnTo>
                    <a:pt x="0" y="77938"/>
                  </a:lnTo>
                  <a:cubicBezTo>
                    <a:pt x="0" y="57267"/>
                    <a:pt x="8211" y="37444"/>
                    <a:pt x="22827" y="22827"/>
                  </a:cubicBezTo>
                  <a:cubicBezTo>
                    <a:pt x="37444" y="8211"/>
                    <a:pt x="57267" y="0"/>
                    <a:pt x="77938" y="0"/>
                  </a:cubicBezTo>
                  <a:close/>
                </a:path>
              </a:pathLst>
            </a:custGeom>
            <a:blipFill>
              <a:blip r:embed="rId2"/>
              <a:stretch>
                <a:fillRect l="-3732" t="0" r="-3732" b="0"/>
              </a:stretch>
            </a:blipFill>
            <a:ln cap="rnd">
              <a:noFill/>
              <a:prstDash val="solid"/>
              <a:round/>
            </a:ln>
          </p:spPr>
        </p:sp>
      </p:grpSp>
      <p:sp>
        <p:nvSpPr>
          <p:cNvPr name="TextBox 7" id="7"/>
          <p:cNvSpPr txBox="true"/>
          <p:nvPr/>
        </p:nvSpPr>
        <p:spPr>
          <a:xfrm rot="0">
            <a:off x="2475524" y="2479316"/>
            <a:ext cx="7912766" cy="964311"/>
          </a:xfrm>
          <a:prstGeom prst="rect">
            <a:avLst/>
          </a:prstGeom>
        </p:spPr>
        <p:txBody>
          <a:bodyPr anchor="t" rtlCol="false" tIns="0" lIns="0" bIns="0" rIns="0">
            <a:spAutoFit/>
          </a:bodyPr>
          <a:lstStyle/>
          <a:p>
            <a:pPr algn="l" marL="0" indent="0" lvl="0">
              <a:lnSpc>
                <a:spcPts val="6911"/>
              </a:lnSpc>
              <a:spcBef>
                <a:spcPct val="0"/>
              </a:spcBef>
            </a:pPr>
            <a:r>
              <a:rPr lang="en-US" b="true" sz="6399">
                <a:solidFill>
                  <a:srgbClr val="000000"/>
                </a:solidFill>
                <a:latin typeface="Poppins Bold"/>
                <a:ea typeface="Poppins Bold"/>
                <a:cs typeface="Poppins Bold"/>
                <a:sym typeface="Poppins Bold"/>
              </a:rPr>
              <a:t>INTRODUCCION </a:t>
            </a:r>
          </a:p>
        </p:txBody>
      </p:sp>
      <p:sp>
        <p:nvSpPr>
          <p:cNvPr name="TextBox 8" id="8"/>
          <p:cNvSpPr txBox="true"/>
          <p:nvPr/>
        </p:nvSpPr>
        <p:spPr>
          <a:xfrm rot="0">
            <a:off x="1853537" y="3578021"/>
            <a:ext cx="8776363" cy="5378311"/>
          </a:xfrm>
          <a:prstGeom prst="rect">
            <a:avLst/>
          </a:prstGeom>
        </p:spPr>
        <p:txBody>
          <a:bodyPr anchor="t" rtlCol="false" tIns="0" lIns="0" bIns="0" rIns="0">
            <a:spAutoFit/>
          </a:bodyPr>
          <a:lstStyle/>
          <a:p>
            <a:pPr algn="l">
              <a:lnSpc>
                <a:spcPts val="4207"/>
              </a:lnSpc>
              <a:spcBef>
                <a:spcPct val="0"/>
              </a:spcBef>
            </a:pPr>
          </a:p>
          <a:p>
            <a:pPr algn="l">
              <a:lnSpc>
                <a:spcPts val="3507"/>
              </a:lnSpc>
              <a:spcBef>
                <a:spcPct val="0"/>
              </a:spcBef>
            </a:pPr>
            <a:r>
              <a:rPr lang="en-US" sz="2505">
                <a:solidFill>
                  <a:srgbClr val="000000"/>
                </a:solidFill>
                <a:latin typeface="Poppins"/>
                <a:ea typeface="Poppins"/>
                <a:cs typeface="Poppins"/>
                <a:sym typeface="Poppins"/>
              </a:rPr>
              <a:t>El desarrollo integral de los estudiantes no solo depende de los contenidos académicos, sino también del fortalecimiento de habilidades sociales, emocionales y personales. A través de actividades lúdicas, reflexivas y participativas, es posible promover valores como el respeto, la empatía, el reconocimiento del cuerpo y la sana convivencia. Las siguientes dinámicas están pensadas para generar espacios seguros y significativos que favorezcan el crecimiento personal y grupal de los estudiantes.</a:t>
            </a:r>
          </a:p>
          <a:p>
            <a:pPr algn="l">
              <a:lnSpc>
                <a:spcPts val="3507"/>
              </a:lnSpc>
              <a:spcBef>
                <a:spcPct val="0"/>
              </a:spcBef>
            </a:pPr>
          </a:p>
        </p:txBody>
      </p:sp>
      <p:sp>
        <p:nvSpPr>
          <p:cNvPr name="Freeform 9" id="9"/>
          <p:cNvSpPr/>
          <p:nvPr/>
        </p:nvSpPr>
        <p:spPr>
          <a:xfrm flipH="false" flipV="false" rot="5400000">
            <a:off x="-301030" y="301030"/>
            <a:ext cx="7768508" cy="7166448"/>
          </a:xfrm>
          <a:custGeom>
            <a:avLst/>
            <a:gdLst/>
            <a:ahLst/>
            <a:cxnLst/>
            <a:rect r="r" b="b" t="t" l="l"/>
            <a:pathLst>
              <a:path h="7166448" w="7768508">
                <a:moveTo>
                  <a:pt x="0" y="0"/>
                </a:moveTo>
                <a:lnTo>
                  <a:pt x="7768508" y="0"/>
                </a:lnTo>
                <a:lnTo>
                  <a:pt x="7768508" y="7166448"/>
                </a:lnTo>
                <a:lnTo>
                  <a:pt x="0" y="7166448"/>
                </a:lnTo>
                <a:lnTo>
                  <a:pt x="0" y="0"/>
                </a:lnTo>
                <a:close/>
              </a:path>
            </a:pathLst>
          </a:custGeom>
          <a:blipFill>
            <a:blip r:embed="rId3"/>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8F0FC"/>
        </a:solidFill>
      </p:bgPr>
    </p:bg>
    <p:spTree>
      <p:nvGrpSpPr>
        <p:cNvPr id="1" name=""/>
        <p:cNvGrpSpPr/>
        <p:nvPr/>
      </p:nvGrpSpPr>
      <p:grpSpPr>
        <a:xfrm>
          <a:off x="0" y="0"/>
          <a:ext cx="0" cy="0"/>
          <a:chOff x="0" y="0"/>
          <a:chExt cx="0" cy="0"/>
        </a:xfrm>
      </p:grpSpPr>
      <p:sp>
        <p:nvSpPr>
          <p:cNvPr name="TextBox 2" id="2"/>
          <p:cNvSpPr txBox="true"/>
          <p:nvPr/>
        </p:nvSpPr>
        <p:spPr>
          <a:xfrm rot="0">
            <a:off x="3083281" y="3463973"/>
            <a:ext cx="12121437" cy="964311"/>
          </a:xfrm>
          <a:prstGeom prst="rect">
            <a:avLst/>
          </a:prstGeom>
        </p:spPr>
        <p:txBody>
          <a:bodyPr anchor="t" rtlCol="false" tIns="0" lIns="0" bIns="0" rIns="0">
            <a:spAutoFit/>
          </a:bodyPr>
          <a:lstStyle/>
          <a:p>
            <a:pPr algn="ctr" marL="0" indent="0" lvl="0">
              <a:lnSpc>
                <a:spcPts val="6911"/>
              </a:lnSpc>
              <a:spcBef>
                <a:spcPct val="0"/>
              </a:spcBef>
            </a:pPr>
            <a:r>
              <a:rPr lang="en-US" b="true" sz="6399">
                <a:solidFill>
                  <a:srgbClr val="000000"/>
                </a:solidFill>
                <a:latin typeface="Poppins Bold"/>
                <a:ea typeface="Poppins Bold"/>
                <a:cs typeface="Poppins Bold"/>
                <a:sym typeface="Poppins Bold"/>
              </a:rPr>
              <a:t>RESUMEN</a:t>
            </a:r>
          </a:p>
        </p:txBody>
      </p:sp>
      <p:sp>
        <p:nvSpPr>
          <p:cNvPr name="TextBox 3" id="3"/>
          <p:cNvSpPr txBox="true"/>
          <p:nvPr/>
        </p:nvSpPr>
        <p:spPr>
          <a:xfrm rot="0">
            <a:off x="2116809" y="4854559"/>
            <a:ext cx="13733211" cy="2743836"/>
          </a:xfrm>
          <a:prstGeom prst="rect">
            <a:avLst/>
          </a:prstGeom>
        </p:spPr>
        <p:txBody>
          <a:bodyPr anchor="t" rtlCol="false" tIns="0" lIns="0" bIns="0" rIns="0">
            <a:spAutoFit/>
          </a:bodyPr>
          <a:lstStyle/>
          <a:p>
            <a:pPr algn="ctr">
              <a:lnSpc>
                <a:spcPts val="3639"/>
              </a:lnSpc>
            </a:pPr>
            <a:r>
              <a:rPr lang="en-US" sz="2599">
                <a:solidFill>
                  <a:srgbClr val="000000"/>
                </a:solidFill>
                <a:latin typeface="Poppins"/>
                <a:ea typeface="Poppins"/>
                <a:cs typeface="Poppins"/>
                <a:sym typeface="Poppins"/>
              </a:rPr>
              <a:t>Estas actividades están diseñadas para fortalecer la autoestima, la expresión emocional, el respeto por los límites personales y la sana convivencia. A través del juego, la creatividad y la participación, se promueve un ambiente de confianza, integración y aprendizaje significativo. En conjunto, contribuyen al desarrollo integral de los estudiantes en un entorno seguro y respetuoso.</a:t>
            </a:r>
          </a:p>
          <a:p>
            <a:pPr algn="ctr">
              <a:lnSpc>
                <a:spcPts val="3639"/>
              </a:lnSpc>
            </a:pPr>
          </a:p>
        </p:txBody>
      </p:sp>
      <p:sp>
        <p:nvSpPr>
          <p:cNvPr name="Freeform 4" id="4"/>
          <p:cNvSpPr/>
          <p:nvPr/>
        </p:nvSpPr>
        <p:spPr>
          <a:xfrm flipH="false" flipV="false" rot="0">
            <a:off x="0" y="3435659"/>
            <a:ext cx="6823821" cy="7806087"/>
          </a:xfrm>
          <a:custGeom>
            <a:avLst/>
            <a:gdLst/>
            <a:ahLst/>
            <a:cxnLst/>
            <a:rect r="r" b="b" t="t" l="l"/>
            <a:pathLst>
              <a:path h="7806087" w="6823821">
                <a:moveTo>
                  <a:pt x="0" y="0"/>
                </a:moveTo>
                <a:lnTo>
                  <a:pt x="6823821" y="0"/>
                </a:lnTo>
                <a:lnTo>
                  <a:pt x="6823821" y="7806086"/>
                </a:lnTo>
                <a:lnTo>
                  <a:pt x="0" y="7806086"/>
                </a:lnTo>
                <a:lnTo>
                  <a:pt x="0" y="0"/>
                </a:lnTo>
                <a:close/>
              </a:path>
            </a:pathLst>
          </a:custGeom>
          <a:blipFill>
            <a:blip r:embed="rId2"/>
            <a:stretch>
              <a:fillRect l="0" t="0" r="0" b="0"/>
            </a:stretch>
          </a:blipFill>
        </p:spPr>
      </p:sp>
      <p:sp>
        <p:nvSpPr>
          <p:cNvPr name="Freeform 5" id="5"/>
          <p:cNvSpPr/>
          <p:nvPr/>
        </p:nvSpPr>
        <p:spPr>
          <a:xfrm flipH="true" flipV="true" rot="0">
            <a:off x="11533303" y="77860"/>
            <a:ext cx="6754697" cy="7727013"/>
          </a:xfrm>
          <a:custGeom>
            <a:avLst/>
            <a:gdLst/>
            <a:ahLst/>
            <a:cxnLst/>
            <a:rect r="r" b="b" t="t" l="l"/>
            <a:pathLst>
              <a:path h="7727013" w="6754697">
                <a:moveTo>
                  <a:pt x="6754697" y="7727013"/>
                </a:moveTo>
                <a:lnTo>
                  <a:pt x="0" y="7727013"/>
                </a:lnTo>
                <a:lnTo>
                  <a:pt x="0" y="0"/>
                </a:lnTo>
                <a:lnTo>
                  <a:pt x="6754697" y="0"/>
                </a:lnTo>
                <a:lnTo>
                  <a:pt x="6754697" y="7727013"/>
                </a:lnTo>
                <a:close/>
              </a:path>
            </a:pathLst>
          </a:custGeom>
          <a:blipFill>
            <a:blip r:embed="rId2"/>
            <a:stretch>
              <a:fillRect l="0" t="0" r="0" b="0"/>
            </a:stretch>
          </a:blipFill>
        </p:spPr>
      </p:sp>
      <p:sp>
        <p:nvSpPr>
          <p:cNvPr name="Freeform 6" id="6"/>
          <p:cNvSpPr/>
          <p:nvPr/>
        </p:nvSpPr>
        <p:spPr>
          <a:xfrm flipH="false" flipV="false" rot="5400000">
            <a:off x="-453293" y="-128776"/>
            <a:ext cx="7768508" cy="7166448"/>
          </a:xfrm>
          <a:custGeom>
            <a:avLst/>
            <a:gdLst/>
            <a:ahLst/>
            <a:cxnLst/>
            <a:rect r="r" b="b" t="t" l="l"/>
            <a:pathLst>
              <a:path h="7166448" w="7768508">
                <a:moveTo>
                  <a:pt x="0" y="0"/>
                </a:moveTo>
                <a:lnTo>
                  <a:pt x="7768507" y="0"/>
                </a:lnTo>
                <a:lnTo>
                  <a:pt x="7768507" y="7166449"/>
                </a:lnTo>
                <a:lnTo>
                  <a:pt x="0" y="7166449"/>
                </a:lnTo>
                <a:lnTo>
                  <a:pt x="0" y="0"/>
                </a:lnTo>
                <a:close/>
              </a:path>
            </a:pathLst>
          </a:custGeom>
          <a:blipFill>
            <a:blip r:embed="rId3"/>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7343195" y="4073949"/>
            <a:ext cx="18647289" cy="5011459"/>
          </a:xfrm>
          <a:custGeom>
            <a:avLst/>
            <a:gdLst/>
            <a:ahLst/>
            <a:cxnLst/>
            <a:rect r="r" b="b" t="t" l="l"/>
            <a:pathLst>
              <a:path h="5011459" w="18647289">
                <a:moveTo>
                  <a:pt x="0" y="0"/>
                </a:moveTo>
                <a:lnTo>
                  <a:pt x="18647289" y="0"/>
                </a:lnTo>
                <a:lnTo>
                  <a:pt x="18647289" y="5011459"/>
                </a:lnTo>
                <a:lnTo>
                  <a:pt x="0" y="5011459"/>
                </a:lnTo>
                <a:lnTo>
                  <a:pt x="0" y="0"/>
                </a:lnTo>
                <a:close/>
              </a:path>
            </a:pathLst>
          </a:custGeom>
          <a:blipFill>
            <a:blip r:embed="rId2"/>
            <a:stretch>
              <a:fillRect l="0" t="0" r="0" b="0"/>
            </a:stretch>
          </a:blipFill>
        </p:spPr>
      </p:sp>
      <p:sp>
        <p:nvSpPr>
          <p:cNvPr name="Freeform 3" id="3"/>
          <p:cNvSpPr/>
          <p:nvPr/>
        </p:nvSpPr>
        <p:spPr>
          <a:xfrm flipH="false" flipV="true" rot="-5400000">
            <a:off x="-7962512" y="4073949"/>
            <a:ext cx="18647289" cy="5011459"/>
          </a:xfrm>
          <a:custGeom>
            <a:avLst/>
            <a:gdLst/>
            <a:ahLst/>
            <a:cxnLst/>
            <a:rect r="r" b="b" t="t" l="l"/>
            <a:pathLst>
              <a:path h="5011459" w="18647289">
                <a:moveTo>
                  <a:pt x="0" y="5011459"/>
                </a:moveTo>
                <a:lnTo>
                  <a:pt x="18647289" y="5011459"/>
                </a:lnTo>
                <a:lnTo>
                  <a:pt x="18647289" y="0"/>
                </a:lnTo>
                <a:lnTo>
                  <a:pt x="0" y="0"/>
                </a:lnTo>
                <a:lnTo>
                  <a:pt x="0" y="5011459"/>
                </a:lnTo>
                <a:close/>
              </a:path>
            </a:pathLst>
          </a:custGeom>
          <a:blipFill>
            <a:blip r:embed="rId2"/>
            <a:stretch>
              <a:fillRect l="0" t="0" r="0" b="0"/>
            </a:stretch>
          </a:blipFill>
        </p:spPr>
      </p:sp>
      <p:grpSp>
        <p:nvGrpSpPr>
          <p:cNvPr name="Group 4" id="4"/>
          <p:cNvGrpSpPr/>
          <p:nvPr/>
        </p:nvGrpSpPr>
        <p:grpSpPr>
          <a:xfrm rot="0">
            <a:off x="10111798" y="2774097"/>
            <a:ext cx="6555041" cy="6484203"/>
            <a:chOff x="0" y="0"/>
            <a:chExt cx="1015547" cy="1004573"/>
          </a:xfrm>
        </p:grpSpPr>
        <p:sp>
          <p:nvSpPr>
            <p:cNvPr name="Freeform 5" id="5"/>
            <p:cNvSpPr/>
            <p:nvPr/>
          </p:nvSpPr>
          <p:spPr>
            <a:xfrm flipH="false" flipV="false" rot="0">
              <a:off x="0" y="0"/>
              <a:ext cx="1015547" cy="1004573"/>
            </a:xfrm>
            <a:custGeom>
              <a:avLst/>
              <a:gdLst/>
              <a:ahLst/>
              <a:cxnLst/>
              <a:rect r="r" b="b" t="t" l="l"/>
              <a:pathLst>
                <a:path h="1004573" w="1015547">
                  <a:moveTo>
                    <a:pt x="0" y="0"/>
                  </a:moveTo>
                  <a:lnTo>
                    <a:pt x="1015547" y="0"/>
                  </a:lnTo>
                  <a:lnTo>
                    <a:pt x="1015547" y="1004573"/>
                  </a:lnTo>
                  <a:lnTo>
                    <a:pt x="0" y="1004573"/>
                  </a:lnTo>
                  <a:close/>
                </a:path>
              </a:pathLst>
            </a:custGeom>
            <a:blipFill>
              <a:blip r:embed="rId3"/>
              <a:stretch>
                <a:fillRect l="0" t="-17394" r="0" b="-17394"/>
              </a:stretch>
            </a:blipFill>
          </p:spPr>
        </p:sp>
      </p:grpSp>
      <p:sp>
        <p:nvSpPr>
          <p:cNvPr name="TextBox 6" id="6"/>
          <p:cNvSpPr txBox="true"/>
          <p:nvPr/>
        </p:nvSpPr>
        <p:spPr>
          <a:xfrm rot="0">
            <a:off x="1028700" y="2726472"/>
            <a:ext cx="8385921" cy="6609715"/>
          </a:xfrm>
          <a:prstGeom prst="rect">
            <a:avLst/>
          </a:prstGeom>
        </p:spPr>
        <p:txBody>
          <a:bodyPr anchor="t" rtlCol="false" tIns="0" lIns="0" bIns="0" rIns="0">
            <a:spAutoFit/>
          </a:bodyPr>
          <a:lstStyle/>
          <a:p>
            <a:pPr algn="l">
              <a:lnSpc>
                <a:spcPts val="3499"/>
              </a:lnSpc>
            </a:pPr>
            <a:r>
              <a:rPr lang="en-US" sz="2499">
                <a:solidFill>
                  <a:srgbClr val="000000"/>
                </a:solidFill>
                <a:latin typeface="TT Commons Pro"/>
                <a:ea typeface="TT Commons Pro"/>
                <a:cs typeface="TT Commons Pro"/>
                <a:sym typeface="TT Commons Pro"/>
              </a:rPr>
              <a:t>Está actividad consiste en que los estudiantes en una hoja con un dibujo de un semáforo y un contorno de un cuerpo humano, van a colorear el semáforo de su cuerpo según sus propios límites y preferencias, teniendo en cuenta que  el semáforo representa los límites personales y el consentimiento:</a:t>
            </a:r>
          </a:p>
          <a:p>
            <a:pPr algn="l">
              <a:lnSpc>
                <a:spcPts val="3499"/>
              </a:lnSpc>
            </a:pPr>
            <a:r>
              <a:rPr lang="en-US" sz="2499">
                <a:solidFill>
                  <a:srgbClr val="000000"/>
                </a:solidFill>
                <a:latin typeface="TT Commons Pro"/>
                <a:ea typeface="TT Commons Pro"/>
                <a:cs typeface="TT Commons Pro"/>
                <a:sym typeface="TT Commons Pro"/>
              </a:rPr>
              <a:t>- Rojo: No tocar (áreas privadas o sensibles)</a:t>
            </a:r>
          </a:p>
          <a:p>
            <a:pPr algn="l">
              <a:lnSpc>
                <a:spcPts val="3499"/>
              </a:lnSpc>
            </a:pPr>
            <a:r>
              <a:rPr lang="en-US" sz="2499">
                <a:solidFill>
                  <a:srgbClr val="000000"/>
                </a:solidFill>
                <a:latin typeface="TT Commons Pro"/>
                <a:ea typeface="TT Commons Pro"/>
                <a:cs typeface="TT Commons Pro"/>
                <a:sym typeface="TT Commons Pro"/>
              </a:rPr>
              <a:t>- Amarillo: Precaución (áreas que requieren consentimiento previo)</a:t>
            </a:r>
          </a:p>
          <a:p>
            <a:pPr algn="l">
              <a:lnSpc>
                <a:spcPts val="3499"/>
              </a:lnSpc>
            </a:pPr>
            <a:r>
              <a:rPr lang="en-US" sz="2499">
                <a:solidFill>
                  <a:srgbClr val="000000"/>
                </a:solidFill>
                <a:latin typeface="TT Commons Pro"/>
                <a:ea typeface="TT Commons Pro"/>
                <a:cs typeface="TT Commons Pro"/>
                <a:sym typeface="TT Commons Pro"/>
              </a:rPr>
              <a:t>- Verde: Bien (áreas que están bien para tocar con consentimiento)</a:t>
            </a:r>
          </a:p>
          <a:p>
            <a:pPr algn="l">
              <a:lnSpc>
                <a:spcPts val="3499"/>
              </a:lnSpc>
            </a:pPr>
            <a:r>
              <a:rPr lang="en-US" sz="2499">
                <a:solidFill>
                  <a:srgbClr val="000000"/>
                </a:solidFill>
                <a:latin typeface="TT Commons Pro"/>
                <a:ea typeface="TT Commons Pro"/>
                <a:cs typeface="TT Commons Pro"/>
                <a:sym typeface="TT Commons Pro"/>
              </a:rPr>
              <a:t>Luego de que los estudiantes hayan terminado de colorear, se les pide que compartan sus reflexiones y pensamientos sobre el consentimiento y los límites personales.</a:t>
            </a:r>
          </a:p>
          <a:p>
            <a:pPr algn="l">
              <a:lnSpc>
                <a:spcPts val="3919"/>
              </a:lnSpc>
              <a:spcBef>
                <a:spcPct val="0"/>
              </a:spcBef>
            </a:pPr>
          </a:p>
        </p:txBody>
      </p:sp>
      <p:sp>
        <p:nvSpPr>
          <p:cNvPr name="TextBox 7" id="7"/>
          <p:cNvSpPr txBox="true"/>
          <p:nvPr/>
        </p:nvSpPr>
        <p:spPr>
          <a:xfrm rot="0">
            <a:off x="857250" y="1526004"/>
            <a:ext cx="8557371" cy="763525"/>
          </a:xfrm>
          <a:prstGeom prst="rect">
            <a:avLst/>
          </a:prstGeom>
        </p:spPr>
        <p:txBody>
          <a:bodyPr anchor="t" rtlCol="false" tIns="0" lIns="0" bIns="0" rIns="0">
            <a:spAutoFit/>
          </a:bodyPr>
          <a:lstStyle/>
          <a:p>
            <a:pPr algn="l">
              <a:lnSpc>
                <a:spcPts val="5208"/>
              </a:lnSpc>
            </a:pPr>
            <a:r>
              <a:rPr lang="en-US" sz="5600" b="true">
                <a:solidFill>
                  <a:srgbClr val="000000"/>
                </a:solidFill>
                <a:latin typeface="Poppins Bold"/>
                <a:ea typeface="Poppins Bold"/>
                <a:cs typeface="Poppins Bold"/>
                <a:sym typeface="Poppins Bold"/>
              </a:rPr>
              <a:t>SEMAFORO DEL CUERPO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60382" y="-781343"/>
            <a:ext cx="5941360" cy="11839950"/>
            <a:chOff x="0" y="0"/>
            <a:chExt cx="1564803" cy="3118341"/>
          </a:xfrm>
        </p:grpSpPr>
        <p:sp>
          <p:nvSpPr>
            <p:cNvPr name="Freeform 3" id="3"/>
            <p:cNvSpPr/>
            <p:nvPr/>
          </p:nvSpPr>
          <p:spPr>
            <a:xfrm flipH="false" flipV="false" rot="0">
              <a:off x="0" y="0"/>
              <a:ext cx="1564803" cy="3118341"/>
            </a:xfrm>
            <a:custGeom>
              <a:avLst/>
              <a:gdLst/>
              <a:ahLst/>
              <a:cxnLst/>
              <a:rect r="r" b="b" t="t" l="l"/>
              <a:pathLst>
                <a:path h="3118341" w="1564803">
                  <a:moveTo>
                    <a:pt x="66456" y="0"/>
                  </a:moveTo>
                  <a:lnTo>
                    <a:pt x="1498347" y="0"/>
                  </a:lnTo>
                  <a:cubicBezTo>
                    <a:pt x="1535049" y="0"/>
                    <a:pt x="1564803" y="29753"/>
                    <a:pt x="1564803" y="66456"/>
                  </a:cubicBezTo>
                  <a:lnTo>
                    <a:pt x="1564803" y="3051885"/>
                  </a:lnTo>
                  <a:cubicBezTo>
                    <a:pt x="1564803" y="3088587"/>
                    <a:pt x="1535049" y="3118341"/>
                    <a:pt x="1498347" y="3118341"/>
                  </a:cubicBezTo>
                  <a:lnTo>
                    <a:pt x="66456" y="3118341"/>
                  </a:lnTo>
                  <a:cubicBezTo>
                    <a:pt x="29753" y="3118341"/>
                    <a:pt x="0" y="3088587"/>
                    <a:pt x="0" y="3051885"/>
                  </a:cubicBezTo>
                  <a:lnTo>
                    <a:pt x="0" y="66456"/>
                  </a:lnTo>
                  <a:cubicBezTo>
                    <a:pt x="0" y="29753"/>
                    <a:pt x="29753" y="0"/>
                    <a:pt x="66456" y="0"/>
                  </a:cubicBezTo>
                  <a:close/>
                </a:path>
              </a:pathLst>
            </a:custGeom>
            <a:solidFill>
              <a:srgbClr val="D8F0FC"/>
            </a:solidFill>
          </p:spPr>
        </p:sp>
        <p:sp>
          <p:nvSpPr>
            <p:cNvPr name="TextBox 4" id="4"/>
            <p:cNvSpPr txBox="true"/>
            <p:nvPr/>
          </p:nvSpPr>
          <p:spPr>
            <a:xfrm>
              <a:off x="0" y="-66675"/>
              <a:ext cx="1564803" cy="3185016"/>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028700" y="1432980"/>
            <a:ext cx="5726377" cy="7672421"/>
            <a:chOff x="0" y="0"/>
            <a:chExt cx="722119" cy="967522"/>
          </a:xfrm>
        </p:grpSpPr>
        <p:sp>
          <p:nvSpPr>
            <p:cNvPr name="Freeform 6" id="6"/>
            <p:cNvSpPr/>
            <p:nvPr/>
          </p:nvSpPr>
          <p:spPr>
            <a:xfrm flipH="false" flipV="false" rot="0">
              <a:off x="0" y="0"/>
              <a:ext cx="722119" cy="967522"/>
            </a:xfrm>
            <a:custGeom>
              <a:avLst/>
              <a:gdLst/>
              <a:ahLst/>
              <a:cxnLst/>
              <a:rect r="r" b="b" t="t" l="l"/>
              <a:pathLst>
                <a:path h="967522" w="722119">
                  <a:moveTo>
                    <a:pt x="86526" y="0"/>
                  </a:moveTo>
                  <a:lnTo>
                    <a:pt x="635592" y="0"/>
                  </a:lnTo>
                  <a:cubicBezTo>
                    <a:pt x="683379" y="0"/>
                    <a:pt x="722119" y="38739"/>
                    <a:pt x="722119" y="86526"/>
                  </a:cubicBezTo>
                  <a:lnTo>
                    <a:pt x="722119" y="880996"/>
                  </a:lnTo>
                  <a:cubicBezTo>
                    <a:pt x="722119" y="903944"/>
                    <a:pt x="713002" y="925952"/>
                    <a:pt x="696776" y="942179"/>
                  </a:cubicBezTo>
                  <a:cubicBezTo>
                    <a:pt x="680549" y="958406"/>
                    <a:pt x="658540" y="967522"/>
                    <a:pt x="635592" y="967522"/>
                  </a:cubicBezTo>
                  <a:lnTo>
                    <a:pt x="86526" y="967522"/>
                  </a:lnTo>
                  <a:cubicBezTo>
                    <a:pt x="38739" y="967522"/>
                    <a:pt x="0" y="928783"/>
                    <a:pt x="0" y="880996"/>
                  </a:cubicBezTo>
                  <a:lnTo>
                    <a:pt x="0" y="86526"/>
                  </a:lnTo>
                  <a:cubicBezTo>
                    <a:pt x="0" y="63578"/>
                    <a:pt x="9116" y="41570"/>
                    <a:pt x="25343" y="25343"/>
                  </a:cubicBezTo>
                  <a:cubicBezTo>
                    <a:pt x="41570" y="9116"/>
                    <a:pt x="63578" y="0"/>
                    <a:pt x="86526" y="0"/>
                  </a:cubicBezTo>
                  <a:close/>
                </a:path>
              </a:pathLst>
            </a:custGeom>
            <a:blipFill>
              <a:blip r:embed="rId2"/>
              <a:stretch>
                <a:fillRect l="-243" t="0" r="-243" b="0"/>
              </a:stretch>
            </a:blipFill>
            <a:ln cap="rnd">
              <a:noFill/>
              <a:prstDash val="solid"/>
              <a:round/>
            </a:ln>
          </p:spPr>
        </p:sp>
      </p:grpSp>
      <p:sp>
        <p:nvSpPr>
          <p:cNvPr name="TextBox 7" id="7"/>
          <p:cNvSpPr txBox="true"/>
          <p:nvPr/>
        </p:nvSpPr>
        <p:spPr>
          <a:xfrm rot="0">
            <a:off x="7659749" y="517437"/>
            <a:ext cx="8773975" cy="1840611"/>
          </a:xfrm>
          <a:prstGeom prst="rect">
            <a:avLst/>
          </a:prstGeom>
        </p:spPr>
        <p:txBody>
          <a:bodyPr anchor="t" rtlCol="false" tIns="0" lIns="0" bIns="0" rIns="0">
            <a:spAutoFit/>
          </a:bodyPr>
          <a:lstStyle/>
          <a:p>
            <a:pPr algn="l" marL="0" indent="0" lvl="0">
              <a:lnSpc>
                <a:spcPts val="6911"/>
              </a:lnSpc>
              <a:spcBef>
                <a:spcPct val="0"/>
              </a:spcBef>
            </a:pPr>
            <a:r>
              <a:rPr lang="en-US" b="true" sz="6399">
                <a:solidFill>
                  <a:srgbClr val="000000"/>
                </a:solidFill>
                <a:latin typeface="Poppins Bold"/>
                <a:ea typeface="Poppins Bold"/>
                <a:cs typeface="Poppins Bold"/>
                <a:sym typeface="Poppins Bold"/>
              </a:rPr>
              <a:t>Círculo de Características</a:t>
            </a:r>
          </a:p>
        </p:txBody>
      </p:sp>
      <p:sp>
        <p:nvSpPr>
          <p:cNvPr name="TextBox 8" id="8"/>
          <p:cNvSpPr txBox="true"/>
          <p:nvPr/>
        </p:nvSpPr>
        <p:spPr>
          <a:xfrm rot="0">
            <a:off x="7240736" y="2549145"/>
            <a:ext cx="10018564" cy="6556256"/>
          </a:xfrm>
          <a:prstGeom prst="rect">
            <a:avLst/>
          </a:prstGeom>
        </p:spPr>
        <p:txBody>
          <a:bodyPr anchor="t" rtlCol="false" tIns="0" lIns="0" bIns="0" rIns="0">
            <a:spAutoFit/>
          </a:bodyPr>
          <a:lstStyle/>
          <a:p>
            <a:pPr algn="l">
              <a:lnSpc>
                <a:spcPts val="3477"/>
              </a:lnSpc>
            </a:pPr>
            <a:r>
              <a:rPr lang="en-US" sz="2484">
                <a:solidFill>
                  <a:srgbClr val="000000"/>
                </a:solidFill>
                <a:latin typeface="Poppins"/>
                <a:ea typeface="Poppins"/>
                <a:cs typeface="Poppins"/>
                <a:sym typeface="Poppins"/>
              </a:rPr>
              <a:t>Los estudiantes se sientan en un círculo de sillas, luego se les  nombra una característica o rasgo específico (por ejemplo, "tiene ojos azules", "usa gafas", "tiene hermanos", etc.).Los estudiantes que tengan esa característica deben levantarse y cambiar de silla y el estudiante que se quede sin silla se queda en el medio del círculo donde se  les hará unas  preguntas generales o se le asigna una penitencia divertida (por ejemplo, bailar, cantar una canción, hacer una broma, etc.).</a:t>
            </a:r>
          </a:p>
          <a:p>
            <a:pPr algn="l">
              <a:lnSpc>
                <a:spcPts val="3477"/>
              </a:lnSpc>
            </a:pPr>
          </a:p>
          <a:p>
            <a:pPr algn="l">
              <a:lnSpc>
                <a:spcPts val="3477"/>
              </a:lnSpc>
            </a:pPr>
            <a:r>
              <a:rPr lang="en-US" sz="2484">
                <a:solidFill>
                  <a:srgbClr val="000000"/>
                </a:solidFill>
                <a:latin typeface="Poppins"/>
                <a:ea typeface="Poppins"/>
                <a:cs typeface="Poppins"/>
                <a:sym typeface="Poppins"/>
              </a:rPr>
              <a:t>Beneficios:</a:t>
            </a:r>
          </a:p>
          <a:p>
            <a:pPr algn="l">
              <a:lnSpc>
                <a:spcPts val="3477"/>
              </a:lnSpc>
            </a:pPr>
            <a:r>
              <a:rPr lang="en-US" sz="2484">
                <a:solidFill>
                  <a:srgbClr val="000000"/>
                </a:solidFill>
                <a:latin typeface="Poppins"/>
                <a:ea typeface="Poppins"/>
                <a:cs typeface="Poppins"/>
                <a:sym typeface="Poppins"/>
              </a:rPr>
              <a:t>1. Fomenta la interacción y la comunicación entre los estudiantes.</a:t>
            </a:r>
          </a:p>
          <a:p>
            <a:pPr algn="l">
              <a:lnSpc>
                <a:spcPts val="3477"/>
              </a:lnSpc>
            </a:pPr>
            <a:r>
              <a:rPr lang="en-US" sz="2484">
                <a:solidFill>
                  <a:srgbClr val="000000"/>
                </a:solidFill>
                <a:latin typeface="Poppins"/>
                <a:ea typeface="Poppins"/>
                <a:cs typeface="Poppins"/>
                <a:sym typeface="Poppins"/>
              </a:rPr>
              <a:t>2. Ayuda a crear un ambiente relajado y divertido.</a:t>
            </a:r>
          </a:p>
          <a:p>
            <a:pPr algn="l">
              <a:lnSpc>
                <a:spcPts val="3477"/>
              </a:lnSpc>
            </a:pPr>
            <a:r>
              <a:rPr lang="en-US" sz="2484">
                <a:solidFill>
                  <a:srgbClr val="000000"/>
                </a:solidFill>
                <a:latin typeface="Poppins"/>
                <a:ea typeface="Poppins"/>
                <a:cs typeface="Poppins"/>
                <a:sym typeface="Poppins"/>
              </a:rPr>
              <a:t>3. Permite a los estudiantes conocerse mejor entre sí.</a:t>
            </a:r>
          </a:p>
          <a:p>
            <a:pPr algn="l">
              <a:lnSpc>
                <a:spcPts val="3477"/>
              </a:lnSpc>
            </a:pPr>
          </a:p>
        </p:txBody>
      </p:sp>
      <p:sp>
        <p:nvSpPr>
          <p:cNvPr name="Freeform 9" id="9"/>
          <p:cNvSpPr/>
          <p:nvPr/>
        </p:nvSpPr>
        <p:spPr>
          <a:xfrm flipH="true" flipV="true" rot="0">
            <a:off x="12046736" y="-195293"/>
            <a:ext cx="6754697" cy="7727013"/>
          </a:xfrm>
          <a:custGeom>
            <a:avLst/>
            <a:gdLst/>
            <a:ahLst/>
            <a:cxnLst/>
            <a:rect r="r" b="b" t="t" l="l"/>
            <a:pathLst>
              <a:path h="7727013" w="6754697">
                <a:moveTo>
                  <a:pt x="6754697" y="7727013"/>
                </a:moveTo>
                <a:lnTo>
                  <a:pt x="0" y="7727013"/>
                </a:lnTo>
                <a:lnTo>
                  <a:pt x="0" y="0"/>
                </a:lnTo>
                <a:lnTo>
                  <a:pt x="6754697" y="0"/>
                </a:lnTo>
                <a:lnTo>
                  <a:pt x="6754697" y="7727013"/>
                </a:lnTo>
                <a:close/>
              </a:path>
            </a:pathLst>
          </a:custGeom>
          <a:blipFill>
            <a:blip r:embed="rId3"/>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8878037" y="3280830"/>
            <a:ext cx="10104243" cy="7249794"/>
          </a:xfrm>
          <a:custGeom>
            <a:avLst/>
            <a:gdLst/>
            <a:ahLst/>
            <a:cxnLst/>
            <a:rect r="r" b="b" t="t" l="l"/>
            <a:pathLst>
              <a:path h="7249794" w="10104243">
                <a:moveTo>
                  <a:pt x="10104243" y="0"/>
                </a:moveTo>
                <a:lnTo>
                  <a:pt x="0" y="0"/>
                </a:lnTo>
                <a:lnTo>
                  <a:pt x="0" y="7249794"/>
                </a:lnTo>
                <a:lnTo>
                  <a:pt x="10104243" y="7249794"/>
                </a:lnTo>
                <a:lnTo>
                  <a:pt x="10104243" y="0"/>
                </a:lnTo>
                <a:close/>
              </a:path>
            </a:pathLst>
          </a:custGeom>
          <a:blipFill>
            <a:blip r:embed="rId2"/>
            <a:stretch>
              <a:fillRect l="0" t="0" r="0" b="0"/>
            </a:stretch>
          </a:blipFill>
        </p:spPr>
      </p:sp>
      <p:sp>
        <p:nvSpPr>
          <p:cNvPr name="Freeform 3" id="3"/>
          <p:cNvSpPr/>
          <p:nvPr/>
        </p:nvSpPr>
        <p:spPr>
          <a:xfrm flipH="true" flipV="true" rot="0">
            <a:off x="8878037" y="-243624"/>
            <a:ext cx="10104243" cy="7249794"/>
          </a:xfrm>
          <a:custGeom>
            <a:avLst/>
            <a:gdLst/>
            <a:ahLst/>
            <a:cxnLst/>
            <a:rect r="r" b="b" t="t" l="l"/>
            <a:pathLst>
              <a:path h="7249794" w="10104243">
                <a:moveTo>
                  <a:pt x="10104243" y="7249794"/>
                </a:moveTo>
                <a:lnTo>
                  <a:pt x="0" y="7249794"/>
                </a:lnTo>
                <a:lnTo>
                  <a:pt x="0" y="0"/>
                </a:lnTo>
                <a:lnTo>
                  <a:pt x="10104243" y="0"/>
                </a:lnTo>
                <a:lnTo>
                  <a:pt x="10104243" y="7249794"/>
                </a:lnTo>
                <a:close/>
              </a:path>
            </a:pathLst>
          </a:custGeom>
          <a:blipFill>
            <a:blip r:embed="rId2"/>
            <a:stretch>
              <a:fillRect l="0" t="0" r="0" b="0"/>
            </a:stretch>
          </a:blipFill>
        </p:spPr>
      </p:sp>
      <p:grpSp>
        <p:nvGrpSpPr>
          <p:cNvPr name="Group 4" id="4"/>
          <p:cNvGrpSpPr/>
          <p:nvPr/>
        </p:nvGrpSpPr>
        <p:grpSpPr>
          <a:xfrm rot="0">
            <a:off x="9949067" y="1696618"/>
            <a:ext cx="6037192" cy="6893763"/>
            <a:chOff x="0" y="0"/>
            <a:chExt cx="888059" cy="1014059"/>
          </a:xfrm>
        </p:grpSpPr>
        <p:sp>
          <p:nvSpPr>
            <p:cNvPr name="Freeform 5" id="5"/>
            <p:cNvSpPr/>
            <p:nvPr/>
          </p:nvSpPr>
          <p:spPr>
            <a:xfrm flipH="false" flipV="false" rot="0">
              <a:off x="0" y="0"/>
              <a:ext cx="888059" cy="1014059"/>
            </a:xfrm>
            <a:custGeom>
              <a:avLst/>
              <a:gdLst/>
              <a:ahLst/>
              <a:cxnLst/>
              <a:rect r="r" b="b" t="t" l="l"/>
              <a:pathLst>
                <a:path h="1014059" w="888059">
                  <a:moveTo>
                    <a:pt x="0" y="0"/>
                  </a:moveTo>
                  <a:lnTo>
                    <a:pt x="888059" y="0"/>
                  </a:lnTo>
                  <a:lnTo>
                    <a:pt x="888059" y="1014059"/>
                  </a:lnTo>
                  <a:lnTo>
                    <a:pt x="0" y="1014059"/>
                  </a:lnTo>
                  <a:close/>
                </a:path>
              </a:pathLst>
            </a:custGeom>
            <a:blipFill>
              <a:blip r:embed="rId3"/>
              <a:stretch>
                <a:fillRect l="0" t="-8189" r="0" b="-8189"/>
              </a:stretch>
            </a:blipFill>
          </p:spPr>
        </p:sp>
      </p:grpSp>
      <p:sp>
        <p:nvSpPr>
          <p:cNvPr name="TextBox 6" id="6"/>
          <p:cNvSpPr txBox="true"/>
          <p:nvPr/>
        </p:nvSpPr>
        <p:spPr>
          <a:xfrm rot="0">
            <a:off x="937215" y="860337"/>
            <a:ext cx="9202600" cy="964311"/>
          </a:xfrm>
          <a:prstGeom prst="rect">
            <a:avLst/>
          </a:prstGeom>
        </p:spPr>
        <p:txBody>
          <a:bodyPr anchor="t" rtlCol="false" tIns="0" lIns="0" bIns="0" rIns="0">
            <a:spAutoFit/>
          </a:bodyPr>
          <a:lstStyle/>
          <a:p>
            <a:pPr algn="l" marL="0" indent="0" lvl="0">
              <a:lnSpc>
                <a:spcPts val="6911"/>
              </a:lnSpc>
              <a:spcBef>
                <a:spcPct val="0"/>
              </a:spcBef>
            </a:pPr>
            <a:r>
              <a:rPr lang="en-US" b="true" sz="6399">
                <a:solidFill>
                  <a:srgbClr val="000000"/>
                </a:solidFill>
                <a:latin typeface="Poppins Bold"/>
                <a:ea typeface="Poppins Bold"/>
                <a:cs typeface="Poppins Bold"/>
                <a:sym typeface="Poppins Bold"/>
              </a:rPr>
              <a:t>Carrera de Reflejos</a:t>
            </a:r>
          </a:p>
        </p:txBody>
      </p:sp>
      <p:sp>
        <p:nvSpPr>
          <p:cNvPr name="TextBox 7" id="7"/>
          <p:cNvSpPr txBox="true"/>
          <p:nvPr/>
        </p:nvSpPr>
        <p:spPr>
          <a:xfrm rot="0">
            <a:off x="737190" y="2086756"/>
            <a:ext cx="8969522" cy="6631654"/>
          </a:xfrm>
          <a:prstGeom prst="rect">
            <a:avLst/>
          </a:prstGeom>
        </p:spPr>
        <p:txBody>
          <a:bodyPr anchor="t" rtlCol="false" tIns="0" lIns="0" bIns="0" rIns="0">
            <a:spAutoFit/>
          </a:bodyPr>
          <a:lstStyle/>
          <a:p>
            <a:pPr algn="l">
              <a:lnSpc>
                <a:spcPts val="2894"/>
              </a:lnSpc>
            </a:pPr>
          </a:p>
          <a:p>
            <a:pPr algn="l">
              <a:lnSpc>
                <a:spcPts val="2894"/>
              </a:lnSpc>
            </a:pPr>
            <a:r>
              <a:rPr lang="en-US" sz="2067">
                <a:solidFill>
                  <a:srgbClr val="000000"/>
                </a:solidFill>
                <a:latin typeface="Poppins"/>
                <a:ea typeface="Poppins"/>
                <a:cs typeface="Poppins"/>
                <a:sym typeface="Poppins"/>
              </a:rPr>
              <a:t>Se divide a los estudiantes en dos equipos, dónde  cada equipo se coloca frente al otro, con una hoja o papel en el medio de cada pareja de estudiantes, después se les da instrucciones rápidas para que los estudiantes toquen diferentes partes de su cuerpo (por ejemplo, "toca tu nariz", "toca tu rodilla", "toca tu oreja", etc.). Los estudiantes deben seguir las instrucciones lo más rápido posible.</a:t>
            </a:r>
          </a:p>
          <a:p>
            <a:pPr algn="l">
              <a:lnSpc>
                <a:spcPts val="2894"/>
              </a:lnSpc>
            </a:pPr>
            <a:r>
              <a:rPr lang="en-US" sz="2067">
                <a:solidFill>
                  <a:srgbClr val="000000"/>
                </a:solidFill>
                <a:latin typeface="Poppins"/>
                <a:ea typeface="Poppins"/>
                <a:cs typeface="Poppins"/>
                <a:sym typeface="Poppins"/>
              </a:rPr>
              <a:t>- Cuando se les diga  "¡YAAAA!", cada estudiante debe agarrar la hoja que está en el medio y tratar de quitársela al estudiante del equipo contrario, el equipo que logre quedarse con la mayoría de las hojas gana.</a:t>
            </a:r>
          </a:p>
          <a:p>
            <a:pPr algn="l">
              <a:lnSpc>
                <a:spcPts val="2894"/>
              </a:lnSpc>
            </a:pPr>
          </a:p>
          <a:p>
            <a:pPr algn="l">
              <a:lnSpc>
                <a:spcPts val="2894"/>
              </a:lnSpc>
            </a:pPr>
            <a:r>
              <a:rPr lang="en-US" sz="2067">
                <a:solidFill>
                  <a:srgbClr val="000000"/>
                </a:solidFill>
                <a:latin typeface="Poppins"/>
                <a:ea typeface="Poppins"/>
                <a:cs typeface="Poppins"/>
                <a:sym typeface="Poppins"/>
              </a:rPr>
              <a:t>Beneficios:</a:t>
            </a:r>
          </a:p>
          <a:p>
            <a:pPr algn="l">
              <a:lnSpc>
                <a:spcPts val="2894"/>
              </a:lnSpc>
            </a:pPr>
            <a:r>
              <a:rPr lang="en-US" sz="2067">
                <a:solidFill>
                  <a:srgbClr val="000000"/>
                </a:solidFill>
                <a:latin typeface="Poppins"/>
                <a:ea typeface="Poppins"/>
                <a:cs typeface="Poppins"/>
                <a:sym typeface="Poppins"/>
              </a:rPr>
              <a:t>1. Fomenta la velocidad y la reacción en los estudiantes.</a:t>
            </a:r>
          </a:p>
          <a:p>
            <a:pPr algn="l">
              <a:lnSpc>
                <a:spcPts val="2894"/>
              </a:lnSpc>
            </a:pPr>
            <a:r>
              <a:rPr lang="en-US" sz="2067">
                <a:solidFill>
                  <a:srgbClr val="000000"/>
                </a:solidFill>
                <a:latin typeface="Poppins"/>
                <a:ea typeface="Poppins"/>
                <a:cs typeface="Poppins"/>
                <a:sym typeface="Poppins"/>
              </a:rPr>
              <a:t>2. Ayuda a crear un ambiente divertido y competitivo.</a:t>
            </a:r>
          </a:p>
          <a:p>
            <a:pPr algn="l">
              <a:lnSpc>
                <a:spcPts val="2894"/>
              </a:lnSpc>
            </a:pPr>
            <a:r>
              <a:rPr lang="en-US" sz="2067">
                <a:solidFill>
                  <a:srgbClr val="000000"/>
                </a:solidFill>
                <a:latin typeface="Poppins"/>
                <a:ea typeface="Poppins"/>
                <a:cs typeface="Poppins"/>
                <a:sym typeface="Poppins"/>
              </a:rPr>
              <a:t>3. Permite a los estudiantes trabajar en equipo y desarrollar estrategias.</a:t>
            </a:r>
          </a:p>
          <a:p>
            <a:pPr algn="l">
              <a:lnSpc>
                <a:spcPts val="3612"/>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314450" y="2354806"/>
            <a:ext cx="9082631" cy="5920288"/>
          </a:xfrm>
          <a:prstGeom prst="rect">
            <a:avLst/>
          </a:prstGeom>
        </p:spPr>
        <p:txBody>
          <a:bodyPr anchor="t" rtlCol="false" tIns="0" lIns="0" bIns="0" rIns="0">
            <a:spAutoFit/>
          </a:bodyPr>
          <a:lstStyle/>
          <a:p>
            <a:pPr algn="l">
              <a:lnSpc>
                <a:spcPts val="3209"/>
              </a:lnSpc>
            </a:pPr>
            <a:r>
              <a:rPr lang="en-US" sz="2292">
                <a:solidFill>
                  <a:srgbClr val="000000"/>
                </a:solidFill>
                <a:latin typeface="Poppins"/>
                <a:ea typeface="Poppins"/>
                <a:cs typeface="Poppins"/>
                <a:sym typeface="Poppins"/>
              </a:rPr>
              <a:t>Se les proporciona a los estudiantes papel y materiales de dibujo, luego se les pide que dibujen algo que los haga diferentes a los demás, como:</a:t>
            </a:r>
          </a:p>
          <a:p>
            <a:pPr algn="l">
              <a:lnSpc>
                <a:spcPts val="3209"/>
              </a:lnSpc>
            </a:pPr>
            <a:r>
              <a:rPr lang="en-US" sz="2292">
                <a:solidFill>
                  <a:srgbClr val="000000"/>
                </a:solidFill>
                <a:latin typeface="Poppins"/>
                <a:ea typeface="Poppins"/>
                <a:cs typeface="Poppins"/>
                <a:sym typeface="Poppins"/>
              </a:rPr>
              <a:t>- una habilidad especial, un hobby o pasatiempo único, o también una característica personal.</a:t>
            </a:r>
          </a:p>
          <a:p>
            <a:pPr algn="l">
              <a:lnSpc>
                <a:spcPts val="3209"/>
              </a:lnSpc>
            </a:pPr>
            <a:r>
              <a:rPr lang="en-US" sz="2292">
                <a:solidFill>
                  <a:srgbClr val="000000"/>
                </a:solidFill>
                <a:latin typeface="Poppins"/>
                <a:ea typeface="Poppins"/>
                <a:cs typeface="Poppins"/>
                <a:sym typeface="Poppins"/>
              </a:rPr>
              <a:t>-Después de que los estudiantes hayan terminado de dibujar se les pide que compartan sus dibujos con el grupo y expliquen qué los hace diferentes.</a:t>
            </a:r>
          </a:p>
          <a:p>
            <a:pPr algn="l">
              <a:lnSpc>
                <a:spcPts val="3209"/>
              </a:lnSpc>
            </a:pPr>
            <a:r>
              <a:rPr lang="en-US" sz="2292">
                <a:solidFill>
                  <a:srgbClr val="000000"/>
                </a:solidFill>
                <a:latin typeface="Poppins"/>
                <a:ea typeface="Poppins"/>
                <a:cs typeface="Poppins"/>
                <a:sym typeface="Poppins"/>
              </a:rPr>
              <a:t>Beneficios:</a:t>
            </a:r>
          </a:p>
          <a:p>
            <a:pPr algn="l">
              <a:lnSpc>
                <a:spcPts val="3209"/>
              </a:lnSpc>
            </a:pPr>
            <a:r>
              <a:rPr lang="en-US" sz="2292">
                <a:solidFill>
                  <a:srgbClr val="000000"/>
                </a:solidFill>
                <a:latin typeface="Poppins"/>
                <a:ea typeface="Poppins"/>
                <a:cs typeface="Poppins"/>
                <a:sym typeface="Poppins"/>
              </a:rPr>
              <a:t>1. Fomenta la auto aceptación y la autoestima.</a:t>
            </a:r>
          </a:p>
          <a:p>
            <a:pPr algn="l">
              <a:lnSpc>
                <a:spcPts val="3209"/>
              </a:lnSpc>
            </a:pPr>
            <a:r>
              <a:rPr lang="en-US" sz="2292">
                <a:solidFill>
                  <a:srgbClr val="000000"/>
                </a:solidFill>
                <a:latin typeface="Poppins"/>
                <a:ea typeface="Poppins"/>
                <a:cs typeface="Poppins"/>
                <a:sym typeface="Poppins"/>
              </a:rPr>
              <a:t>2. Ayuda a desarrollar la empatía y la comprensión hacia las diferencias de los demás.</a:t>
            </a:r>
          </a:p>
          <a:p>
            <a:pPr algn="l">
              <a:lnSpc>
                <a:spcPts val="3209"/>
              </a:lnSpc>
            </a:pPr>
            <a:r>
              <a:rPr lang="en-US" sz="2292">
                <a:solidFill>
                  <a:srgbClr val="000000"/>
                </a:solidFill>
                <a:latin typeface="Poppins"/>
                <a:ea typeface="Poppins"/>
                <a:cs typeface="Poppins"/>
                <a:sym typeface="Poppins"/>
              </a:rPr>
              <a:t>3. Permite a los estudiantes expresar su individualidad y creatividad.</a:t>
            </a:r>
          </a:p>
          <a:p>
            <a:pPr algn="l">
              <a:lnSpc>
                <a:spcPts val="2509"/>
              </a:lnSpc>
              <a:spcBef>
                <a:spcPct val="0"/>
              </a:spcBef>
            </a:pPr>
          </a:p>
        </p:txBody>
      </p:sp>
      <p:sp>
        <p:nvSpPr>
          <p:cNvPr name="Freeform 3" id="3"/>
          <p:cNvSpPr/>
          <p:nvPr/>
        </p:nvSpPr>
        <p:spPr>
          <a:xfrm flipH="false" flipV="false" rot="0">
            <a:off x="571500" y="7347938"/>
            <a:ext cx="18676245" cy="5011459"/>
          </a:xfrm>
          <a:custGeom>
            <a:avLst/>
            <a:gdLst/>
            <a:ahLst/>
            <a:cxnLst/>
            <a:rect r="r" b="b" t="t" l="l"/>
            <a:pathLst>
              <a:path h="5011459" w="18676245">
                <a:moveTo>
                  <a:pt x="0" y="0"/>
                </a:moveTo>
                <a:lnTo>
                  <a:pt x="18676245" y="0"/>
                </a:lnTo>
                <a:lnTo>
                  <a:pt x="18676245" y="5011459"/>
                </a:lnTo>
                <a:lnTo>
                  <a:pt x="0" y="5011459"/>
                </a:lnTo>
                <a:lnTo>
                  <a:pt x="0" y="0"/>
                </a:lnTo>
                <a:close/>
              </a:path>
            </a:pathLst>
          </a:custGeom>
          <a:blipFill>
            <a:blip r:embed="rId2"/>
            <a:stretch>
              <a:fillRect l="0" t="0" r="0" b="0"/>
            </a:stretch>
          </a:blipFill>
        </p:spPr>
      </p:sp>
      <p:grpSp>
        <p:nvGrpSpPr>
          <p:cNvPr name="Group 4" id="4"/>
          <p:cNvGrpSpPr/>
          <p:nvPr/>
        </p:nvGrpSpPr>
        <p:grpSpPr>
          <a:xfrm rot="0">
            <a:off x="10766053" y="2704779"/>
            <a:ext cx="6493247" cy="4643159"/>
            <a:chOff x="0" y="0"/>
            <a:chExt cx="936756" cy="669851"/>
          </a:xfrm>
        </p:grpSpPr>
        <p:sp>
          <p:nvSpPr>
            <p:cNvPr name="Freeform 5" id="5"/>
            <p:cNvSpPr/>
            <p:nvPr/>
          </p:nvSpPr>
          <p:spPr>
            <a:xfrm flipH="false" flipV="false" rot="0">
              <a:off x="0" y="0"/>
              <a:ext cx="936756" cy="669851"/>
            </a:xfrm>
            <a:custGeom>
              <a:avLst/>
              <a:gdLst/>
              <a:ahLst/>
              <a:cxnLst/>
              <a:rect r="r" b="b" t="t" l="l"/>
              <a:pathLst>
                <a:path h="669851" w="936756">
                  <a:moveTo>
                    <a:pt x="0" y="0"/>
                  </a:moveTo>
                  <a:lnTo>
                    <a:pt x="936756" y="0"/>
                  </a:lnTo>
                  <a:lnTo>
                    <a:pt x="936756" y="669851"/>
                  </a:lnTo>
                  <a:lnTo>
                    <a:pt x="0" y="669851"/>
                  </a:lnTo>
                  <a:close/>
                </a:path>
              </a:pathLst>
            </a:custGeom>
            <a:blipFill>
              <a:blip r:embed="rId3"/>
              <a:stretch>
                <a:fillRect l="0" t="-2616" r="0" b="-2616"/>
              </a:stretch>
            </a:blipFill>
          </p:spPr>
        </p:sp>
      </p:grpSp>
      <p:sp>
        <p:nvSpPr>
          <p:cNvPr name="TextBox 6" id="6"/>
          <p:cNvSpPr txBox="true"/>
          <p:nvPr/>
        </p:nvSpPr>
        <p:spPr>
          <a:xfrm rot="0">
            <a:off x="1514475" y="504825"/>
            <a:ext cx="12288177" cy="1619631"/>
          </a:xfrm>
          <a:prstGeom prst="rect">
            <a:avLst/>
          </a:prstGeom>
        </p:spPr>
        <p:txBody>
          <a:bodyPr anchor="t" rtlCol="false" tIns="0" lIns="0" bIns="0" rIns="0">
            <a:spAutoFit/>
          </a:bodyPr>
          <a:lstStyle/>
          <a:p>
            <a:pPr algn="ctr">
              <a:lnSpc>
                <a:spcPts val="5951"/>
              </a:lnSpc>
            </a:pPr>
            <a:r>
              <a:rPr lang="en-US" sz="6399" b="true">
                <a:solidFill>
                  <a:srgbClr val="000000"/>
                </a:solidFill>
                <a:latin typeface="Poppins Bold"/>
                <a:ea typeface="Poppins Bold"/>
                <a:cs typeface="Poppins Bold"/>
                <a:sym typeface="Poppins Bold"/>
              </a:rPr>
              <a:t>Dibujando lo que me hace diferente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0">
            <a:off x="-1472171" y="-475029"/>
            <a:ext cx="11152862" cy="3275562"/>
          </a:xfrm>
          <a:custGeom>
            <a:avLst/>
            <a:gdLst/>
            <a:ahLst/>
            <a:cxnLst/>
            <a:rect r="r" b="b" t="t" l="l"/>
            <a:pathLst>
              <a:path h="3275562" w="11152862">
                <a:moveTo>
                  <a:pt x="0" y="3275562"/>
                </a:moveTo>
                <a:lnTo>
                  <a:pt x="11152862" y="3275562"/>
                </a:lnTo>
                <a:lnTo>
                  <a:pt x="11152862" y="0"/>
                </a:lnTo>
                <a:lnTo>
                  <a:pt x="0" y="0"/>
                </a:lnTo>
                <a:lnTo>
                  <a:pt x="0" y="3275562"/>
                </a:lnTo>
                <a:close/>
              </a:path>
            </a:pathLst>
          </a:custGeom>
          <a:blipFill>
            <a:blip r:embed="rId2"/>
            <a:stretch>
              <a:fillRect l="0" t="-214099" r="0" b="0"/>
            </a:stretch>
          </a:blipFill>
        </p:spPr>
      </p:sp>
      <p:sp>
        <p:nvSpPr>
          <p:cNvPr name="Freeform 3" id="3"/>
          <p:cNvSpPr/>
          <p:nvPr/>
        </p:nvSpPr>
        <p:spPr>
          <a:xfrm flipH="true" flipV="true" rot="0">
            <a:off x="8820441" y="-475029"/>
            <a:ext cx="11152862" cy="3275562"/>
          </a:xfrm>
          <a:custGeom>
            <a:avLst/>
            <a:gdLst/>
            <a:ahLst/>
            <a:cxnLst/>
            <a:rect r="r" b="b" t="t" l="l"/>
            <a:pathLst>
              <a:path h="3275562" w="11152862">
                <a:moveTo>
                  <a:pt x="11152862" y="3275562"/>
                </a:moveTo>
                <a:lnTo>
                  <a:pt x="0" y="3275562"/>
                </a:lnTo>
                <a:lnTo>
                  <a:pt x="0" y="0"/>
                </a:lnTo>
                <a:lnTo>
                  <a:pt x="11152862" y="0"/>
                </a:lnTo>
                <a:lnTo>
                  <a:pt x="11152862" y="3275562"/>
                </a:lnTo>
                <a:close/>
              </a:path>
            </a:pathLst>
          </a:custGeom>
          <a:blipFill>
            <a:blip r:embed="rId2"/>
            <a:stretch>
              <a:fillRect l="0" t="-214099" r="0" b="0"/>
            </a:stretch>
          </a:blipFill>
        </p:spPr>
      </p:sp>
      <p:sp>
        <p:nvSpPr>
          <p:cNvPr name="TextBox 4" id="4"/>
          <p:cNvSpPr txBox="true"/>
          <p:nvPr/>
        </p:nvSpPr>
        <p:spPr>
          <a:xfrm rot="0">
            <a:off x="571500" y="2303342"/>
            <a:ext cx="9567697" cy="6190615"/>
          </a:xfrm>
          <a:prstGeom prst="rect">
            <a:avLst/>
          </a:prstGeom>
        </p:spPr>
        <p:txBody>
          <a:bodyPr anchor="t" rtlCol="false" tIns="0" lIns="0" bIns="0" rIns="0">
            <a:spAutoFit/>
          </a:bodyPr>
          <a:lstStyle/>
          <a:p>
            <a:pPr algn="ctr">
              <a:lnSpc>
                <a:spcPts val="3499"/>
              </a:lnSpc>
            </a:pPr>
            <a:r>
              <a:rPr lang="en-US" sz="2499">
                <a:solidFill>
                  <a:srgbClr val="000000"/>
                </a:solidFill>
                <a:latin typeface="Poppins"/>
                <a:ea typeface="Poppins"/>
                <a:cs typeface="Poppins"/>
                <a:sym typeface="Poppins"/>
              </a:rPr>
              <a:t>Se prepara tarjetas o imágenes con diferentes emociones (por ejemplo, felicidad, tristeza, enojo, sorpresa, miedo, etc.), luego se les muestra una tarjeta o imagen con una emoción a los estudiantes para que realicen la mímica que represente esa emoción, para que sus compañeros puedan adivinar qué emoción están representando.</a:t>
            </a:r>
          </a:p>
          <a:p>
            <a:pPr algn="ctr">
              <a:lnSpc>
                <a:spcPts val="3499"/>
              </a:lnSpc>
            </a:pPr>
            <a:r>
              <a:rPr lang="en-US" sz="2499">
                <a:solidFill>
                  <a:srgbClr val="000000"/>
                </a:solidFill>
                <a:latin typeface="Poppins"/>
                <a:ea typeface="Poppins"/>
                <a:cs typeface="Poppins"/>
                <a:sym typeface="Poppins"/>
              </a:rPr>
              <a:t>Beneficios:</a:t>
            </a:r>
          </a:p>
          <a:p>
            <a:pPr algn="ctr">
              <a:lnSpc>
                <a:spcPts val="3499"/>
              </a:lnSpc>
            </a:pPr>
            <a:r>
              <a:rPr lang="en-US" sz="2499">
                <a:solidFill>
                  <a:srgbClr val="000000"/>
                </a:solidFill>
                <a:latin typeface="Poppins"/>
                <a:ea typeface="Poppins"/>
                <a:cs typeface="Poppins"/>
                <a:sym typeface="Poppins"/>
              </a:rPr>
              <a:t>1. Fomenta la expresión y la identificación de emociones a través de la mímica y la comunicación no verbal.</a:t>
            </a:r>
          </a:p>
          <a:p>
            <a:pPr algn="ctr">
              <a:lnSpc>
                <a:spcPts val="3499"/>
              </a:lnSpc>
            </a:pPr>
            <a:r>
              <a:rPr lang="en-US" sz="2499">
                <a:solidFill>
                  <a:srgbClr val="000000"/>
                </a:solidFill>
                <a:latin typeface="Poppins"/>
                <a:ea typeface="Poppins"/>
                <a:cs typeface="Poppins"/>
                <a:sym typeface="Poppins"/>
              </a:rPr>
              <a:t>2. Ayuda a desarrollar la empatía y la comprensión hacia los demás.</a:t>
            </a:r>
          </a:p>
          <a:p>
            <a:pPr algn="ctr">
              <a:lnSpc>
                <a:spcPts val="3499"/>
              </a:lnSpc>
            </a:pPr>
            <a:r>
              <a:rPr lang="en-US" sz="2499">
                <a:solidFill>
                  <a:srgbClr val="000000"/>
                </a:solidFill>
                <a:latin typeface="Poppins"/>
                <a:ea typeface="Poppins"/>
                <a:cs typeface="Poppins"/>
                <a:sym typeface="Poppins"/>
              </a:rPr>
              <a:t>3. Permite a los estudiantes practicar la observación y la interpretación de las emociones en los demás</a:t>
            </a:r>
          </a:p>
          <a:p>
            <a:pPr algn="ctr">
              <a:lnSpc>
                <a:spcPts val="3919"/>
              </a:lnSpc>
              <a:spcBef>
                <a:spcPct val="0"/>
              </a:spcBef>
            </a:pPr>
          </a:p>
        </p:txBody>
      </p:sp>
      <p:sp>
        <p:nvSpPr>
          <p:cNvPr name="Freeform 5" id="5"/>
          <p:cNvSpPr/>
          <p:nvPr/>
        </p:nvSpPr>
        <p:spPr>
          <a:xfrm flipH="false" flipV="false" rot="0">
            <a:off x="-1472171" y="7975837"/>
            <a:ext cx="11152862" cy="3275562"/>
          </a:xfrm>
          <a:custGeom>
            <a:avLst/>
            <a:gdLst/>
            <a:ahLst/>
            <a:cxnLst/>
            <a:rect r="r" b="b" t="t" l="l"/>
            <a:pathLst>
              <a:path h="3275562" w="11152862">
                <a:moveTo>
                  <a:pt x="0" y="0"/>
                </a:moveTo>
                <a:lnTo>
                  <a:pt x="11152862" y="0"/>
                </a:lnTo>
                <a:lnTo>
                  <a:pt x="11152862" y="3275562"/>
                </a:lnTo>
                <a:lnTo>
                  <a:pt x="0" y="3275562"/>
                </a:lnTo>
                <a:lnTo>
                  <a:pt x="0" y="0"/>
                </a:lnTo>
                <a:close/>
              </a:path>
            </a:pathLst>
          </a:custGeom>
          <a:blipFill>
            <a:blip r:embed="rId2"/>
            <a:stretch>
              <a:fillRect l="0" t="-214099" r="0" b="0"/>
            </a:stretch>
          </a:blipFill>
        </p:spPr>
      </p:sp>
      <p:sp>
        <p:nvSpPr>
          <p:cNvPr name="Freeform 6" id="6"/>
          <p:cNvSpPr/>
          <p:nvPr/>
        </p:nvSpPr>
        <p:spPr>
          <a:xfrm flipH="true" flipV="false" rot="0">
            <a:off x="8820441" y="7375762"/>
            <a:ext cx="11152862" cy="3275562"/>
          </a:xfrm>
          <a:custGeom>
            <a:avLst/>
            <a:gdLst/>
            <a:ahLst/>
            <a:cxnLst/>
            <a:rect r="r" b="b" t="t" l="l"/>
            <a:pathLst>
              <a:path h="3275562" w="11152862">
                <a:moveTo>
                  <a:pt x="11152862" y="0"/>
                </a:moveTo>
                <a:lnTo>
                  <a:pt x="0" y="0"/>
                </a:lnTo>
                <a:lnTo>
                  <a:pt x="0" y="3275562"/>
                </a:lnTo>
                <a:lnTo>
                  <a:pt x="11152862" y="3275562"/>
                </a:lnTo>
                <a:lnTo>
                  <a:pt x="11152862" y="0"/>
                </a:lnTo>
                <a:close/>
              </a:path>
            </a:pathLst>
          </a:custGeom>
          <a:blipFill>
            <a:blip r:embed="rId2"/>
            <a:stretch>
              <a:fillRect l="0" t="-214099" r="0" b="0"/>
            </a:stretch>
          </a:blipFill>
        </p:spPr>
      </p:sp>
      <p:grpSp>
        <p:nvGrpSpPr>
          <p:cNvPr name="Group 7" id="7"/>
          <p:cNvGrpSpPr/>
          <p:nvPr/>
        </p:nvGrpSpPr>
        <p:grpSpPr>
          <a:xfrm rot="0">
            <a:off x="11745112" y="1963863"/>
            <a:ext cx="5303520" cy="6359274"/>
            <a:chOff x="0" y="0"/>
            <a:chExt cx="821654" cy="985218"/>
          </a:xfrm>
        </p:grpSpPr>
        <p:sp>
          <p:nvSpPr>
            <p:cNvPr name="Freeform 8" id="8"/>
            <p:cNvSpPr/>
            <p:nvPr/>
          </p:nvSpPr>
          <p:spPr>
            <a:xfrm flipH="false" flipV="false" rot="0">
              <a:off x="0" y="0"/>
              <a:ext cx="821654" cy="985218"/>
            </a:xfrm>
            <a:custGeom>
              <a:avLst/>
              <a:gdLst/>
              <a:ahLst/>
              <a:cxnLst/>
              <a:rect r="r" b="b" t="t" l="l"/>
              <a:pathLst>
                <a:path h="985218" w="821654">
                  <a:moveTo>
                    <a:pt x="0" y="0"/>
                  </a:moveTo>
                  <a:lnTo>
                    <a:pt x="821654" y="0"/>
                  </a:lnTo>
                  <a:lnTo>
                    <a:pt x="821654" y="985218"/>
                  </a:lnTo>
                  <a:lnTo>
                    <a:pt x="0" y="985218"/>
                  </a:lnTo>
                  <a:close/>
                </a:path>
              </a:pathLst>
            </a:custGeom>
            <a:blipFill>
              <a:blip r:embed="rId3"/>
              <a:stretch>
                <a:fillRect l="0" t="-5598" r="0" b="-5598"/>
              </a:stretch>
            </a:blipFill>
          </p:spPr>
        </p:sp>
      </p:grpSp>
      <p:sp>
        <p:nvSpPr>
          <p:cNvPr name="TextBox 9" id="9"/>
          <p:cNvSpPr txBox="true"/>
          <p:nvPr/>
        </p:nvSpPr>
        <p:spPr>
          <a:xfrm rot="0">
            <a:off x="-447196" y="1133475"/>
            <a:ext cx="12864903" cy="867156"/>
          </a:xfrm>
          <a:prstGeom prst="rect">
            <a:avLst/>
          </a:prstGeom>
        </p:spPr>
        <p:txBody>
          <a:bodyPr anchor="t" rtlCol="false" tIns="0" lIns="0" bIns="0" rIns="0">
            <a:spAutoFit/>
          </a:bodyPr>
          <a:lstStyle/>
          <a:p>
            <a:pPr algn="ctr">
              <a:lnSpc>
                <a:spcPts val="5951"/>
              </a:lnSpc>
            </a:pPr>
            <a:r>
              <a:rPr lang="en-US" sz="6399" b="true">
                <a:solidFill>
                  <a:srgbClr val="000000"/>
                </a:solidFill>
                <a:latin typeface="Poppins Bold"/>
                <a:ea typeface="Poppins Bold"/>
                <a:cs typeface="Poppins Bold"/>
                <a:sym typeface="Poppins Bold"/>
              </a:rPr>
              <a:t>Mímica de Emociones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91710" y="2000582"/>
            <a:ext cx="10481115" cy="7840209"/>
            <a:chOff x="0" y="0"/>
            <a:chExt cx="2760458" cy="2064911"/>
          </a:xfrm>
        </p:grpSpPr>
        <p:sp>
          <p:nvSpPr>
            <p:cNvPr name="Freeform 3" id="3"/>
            <p:cNvSpPr/>
            <p:nvPr/>
          </p:nvSpPr>
          <p:spPr>
            <a:xfrm flipH="false" flipV="false" rot="0">
              <a:off x="0" y="0"/>
              <a:ext cx="2760458" cy="2064911"/>
            </a:xfrm>
            <a:custGeom>
              <a:avLst/>
              <a:gdLst/>
              <a:ahLst/>
              <a:cxnLst/>
              <a:rect r="r" b="b" t="t" l="l"/>
              <a:pathLst>
                <a:path h="2064911" w="2760458">
                  <a:moveTo>
                    <a:pt x="28808" y="0"/>
                  </a:moveTo>
                  <a:lnTo>
                    <a:pt x="2731651" y="0"/>
                  </a:lnTo>
                  <a:cubicBezTo>
                    <a:pt x="2747561" y="0"/>
                    <a:pt x="2760458" y="12898"/>
                    <a:pt x="2760458" y="28808"/>
                  </a:cubicBezTo>
                  <a:lnTo>
                    <a:pt x="2760458" y="2036104"/>
                  </a:lnTo>
                  <a:cubicBezTo>
                    <a:pt x="2760458" y="2052014"/>
                    <a:pt x="2747561" y="2064911"/>
                    <a:pt x="2731651" y="2064911"/>
                  </a:cubicBezTo>
                  <a:lnTo>
                    <a:pt x="28808" y="2064911"/>
                  </a:lnTo>
                  <a:cubicBezTo>
                    <a:pt x="12898" y="2064911"/>
                    <a:pt x="0" y="2052014"/>
                    <a:pt x="0" y="2036104"/>
                  </a:cubicBezTo>
                  <a:lnTo>
                    <a:pt x="0" y="28808"/>
                  </a:lnTo>
                  <a:cubicBezTo>
                    <a:pt x="0" y="12898"/>
                    <a:pt x="12898" y="0"/>
                    <a:pt x="28808" y="0"/>
                  </a:cubicBezTo>
                  <a:close/>
                </a:path>
              </a:pathLst>
            </a:custGeom>
            <a:solidFill>
              <a:srgbClr val="D8F0FC"/>
            </a:solidFill>
          </p:spPr>
        </p:sp>
        <p:sp>
          <p:nvSpPr>
            <p:cNvPr name="TextBox 4" id="4"/>
            <p:cNvSpPr txBox="true"/>
            <p:nvPr/>
          </p:nvSpPr>
          <p:spPr>
            <a:xfrm>
              <a:off x="0" y="-66675"/>
              <a:ext cx="2760458" cy="2131586"/>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1617332" y="2000582"/>
            <a:ext cx="5246370" cy="5960745"/>
            <a:chOff x="0" y="0"/>
            <a:chExt cx="812800" cy="923475"/>
          </a:xfrm>
        </p:grpSpPr>
        <p:sp>
          <p:nvSpPr>
            <p:cNvPr name="Freeform 6" id="6"/>
            <p:cNvSpPr/>
            <p:nvPr/>
          </p:nvSpPr>
          <p:spPr>
            <a:xfrm flipH="false" flipV="false" rot="0">
              <a:off x="0" y="0"/>
              <a:ext cx="812800" cy="923475"/>
            </a:xfrm>
            <a:custGeom>
              <a:avLst/>
              <a:gdLst/>
              <a:ahLst/>
              <a:cxnLst/>
              <a:rect r="r" b="b" t="t" l="l"/>
              <a:pathLst>
                <a:path h="923475" w="812800">
                  <a:moveTo>
                    <a:pt x="0" y="0"/>
                  </a:moveTo>
                  <a:lnTo>
                    <a:pt x="812800" y="0"/>
                  </a:lnTo>
                  <a:lnTo>
                    <a:pt x="812800" y="923475"/>
                  </a:lnTo>
                  <a:lnTo>
                    <a:pt x="0" y="923475"/>
                  </a:lnTo>
                  <a:close/>
                </a:path>
              </a:pathLst>
            </a:custGeom>
            <a:blipFill>
              <a:blip r:embed="rId2"/>
              <a:stretch>
                <a:fillRect l="0" t="-8676" r="0" b="-8676"/>
              </a:stretch>
            </a:blipFill>
          </p:spPr>
        </p:sp>
      </p:grpSp>
      <p:sp>
        <p:nvSpPr>
          <p:cNvPr name="TextBox 7" id="7"/>
          <p:cNvSpPr txBox="true"/>
          <p:nvPr/>
        </p:nvSpPr>
        <p:spPr>
          <a:xfrm rot="0">
            <a:off x="1254112" y="2599546"/>
            <a:ext cx="9423342" cy="6800306"/>
          </a:xfrm>
          <a:prstGeom prst="rect">
            <a:avLst/>
          </a:prstGeom>
        </p:spPr>
        <p:txBody>
          <a:bodyPr anchor="t" rtlCol="false" tIns="0" lIns="0" bIns="0" rIns="0">
            <a:spAutoFit/>
          </a:bodyPr>
          <a:lstStyle/>
          <a:p>
            <a:pPr algn="l">
              <a:lnSpc>
                <a:spcPts val="3858"/>
              </a:lnSpc>
            </a:pPr>
            <a:r>
              <a:rPr lang="en-US" sz="2755">
                <a:solidFill>
                  <a:srgbClr val="000000"/>
                </a:solidFill>
                <a:latin typeface="Poppins"/>
                <a:ea typeface="Poppins"/>
                <a:cs typeface="Poppins"/>
                <a:sym typeface="Poppins"/>
              </a:rPr>
              <a:t>Está actividad consiste en que frente a los estudiantes se les comienza a cantar una canción popular o divertida, se utilizo la canción "La tienda de mi tío max" y que a través de  los gestos y movimientos realizados por la tutora, relacionados con la letra de la canción, los estudiantes tenían que hacer lo mismo.</a:t>
            </a:r>
          </a:p>
          <a:p>
            <a:pPr algn="l">
              <a:lnSpc>
                <a:spcPts val="3858"/>
              </a:lnSpc>
            </a:pPr>
            <a:r>
              <a:rPr lang="en-US" sz="2755">
                <a:solidFill>
                  <a:srgbClr val="000000"/>
                </a:solidFill>
                <a:latin typeface="Poppins"/>
                <a:ea typeface="Poppins"/>
                <a:cs typeface="Poppins"/>
                <a:sym typeface="Poppins"/>
              </a:rPr>
              <a:t>Beneficios:</a:t>
            </a:r>
          </a:p>
          <a:p>
            <a:pPr algn="l">
              <a:lnSpc>
                <a:spcPts val="3858"/>
              </a:lnSpc>
            </a:pPr>
          </a:p>
          <a:p>
            <a:pPr algn="l">
              <a:lnSpc>
                <a:spcPts val="3858"/>
              </a:lnSpc>
            </a:pPr>
            <a:r>
              <a:rPr lang="en-US" sz="2755">
                <a:solidFill>
                  <a:srgbClr val="000000"/>
                </a:solidFill>
                <a:latin typeface="Poppins"/>
                <a:ea typeface="Poppins"/>
                <a:cs typeface="Poppins"/>
                <a:sym typeface="Poppins"/>
              </a:rPr>
              <a:t>1. Fomenta la interacción y la comunicación entre tú y los estudiantes.</a:t>
            </a:r>
          </a:p>
          <a:p>
            <a:pPr algn="l">
              <a:lnSpc>
                <a:spcPts val="3858"/>
              </a:lnSpc>
            </a:pPr>
            <a:r>
              <a:rPr lang="en-US" sz="2755">
                <a:solidFill>
                  <a:srgbClr val="000000"/>
                </a:solidFill>
                <a:latin typeface="Poppins"/>
                <a:ea typeface="Poppins"/>
                <a:cs typeface="Poppins"/>
                <a:sym typeface="Poppins"/>
              </a:rPr>
              <a:t>2. Ayuda a crear un ambiente relajado y divertido.</a:t>
            </a:r>
          </a:p>
          <a:p>
            <a:pPr algn="l">
              <a:lnSpc>
                <a:spcPts val="3858"/>
              </a:lnSpc>
            </a:pPr>
            <a:r>
              <a:rPr lang="en-US" sz="2755">
                <a:solidFill>
                  <a:srgbClr val="000000"/>
                </a:solidFill>
                <a:latin typeface="Poppins"/>
                <a:ea typeface="Poppins"/>
                <a:cs typeface="Poppins"/>
                <a:sym typeface="Poppins"/>
              </a:rPr>
              <a:t>3. Permite a los estudiantes expresarse de manera creativa y divertida.</a:t>
            </a:r>
          </a:p>
        </p:txBody>
      </p:sp>
      <p:sp>
        <p:nvSpPr>
          <p:cNvPr name="TextBox 8" id="8"/>
          <p:cNvSpPr txBox="true"/>
          <p:nvPr/>
        </p:nvSpPr>
        <p:spPr>
          <a:xfrm rot="0">
            <a:off x="475274" y="551307"/>
            <a:ext cx="16159827" cy="964311"/>
          </a:xfrm>
          <a:prstGeom prst="rect">
            <a:avLst/>
          </a:prstGeom>
        </p:spPr>
        <p:txBody>
          <a:bodyPr anchor="t" rtlCol="false" tIns="0" lIns="0" bIns="0" rIns="0">
            <a:spAutoFit/>
          </a:bodyPr>
          <a:lstStyle/>
          <a:p>
            <a:pPr algn="ctr">
              <a:lnSpc>
                <a:spcPts val="6911"/>
              </a:lnSpc>
            </a:pPr>
            <a:r>
              <a:rPr lang="en-US" sz="6399" b="true">
                <a:solidFill>
                  <a:srgbClr val="000000"/>
                </a:solidFill>
                <a:latin typeface="Poppins Bold"/>
                <a:ea typeface="Poppins Bold"/>
                <a:cs typeface="Poppins Bold"/>
                <a:sym typeface="Poppins Bold"/>
              </a:rPr>
              <a:t> rompe hielo: La tienda de mi tío max.</a:t>
            </a:r>
          </a:p>
        </p:txBody>
      </p:sp>
      <p:sp>
        <p:nvSpPr>
          <p:cNvPr name="Freeform 9" id="9"/>
          <p:cNvSpPr/>
          <p:nvPr/>
        </p:nvSpPr>
        <p:spPr>
          <a:xfrm flipH="true" flipV="true" rot="5400000">
            <a:off x="11523988" y="2819522"/>
            <a:ext cx="7768508" cy="7166448"/>
          </a:xfrm>
          <a:custGeom>
            <a:avLst/>
            <a:gdLst/>
            <a:ahLst/>
            <a:cxnLst/>
            <a:rect r="r" b="b" t="t" l="l"/>
            <a:pathLst>
              <a:path h="7166448" w="7768508">
                <a:moveTo>
                  <a:pt x="7768507" y="7166448"/>
                </a:moveTo>
                <a:lnTo>
                  <a:pt x="0" y="7166448"/>
                </a:lnTo>
                <a:lnTo>
                  <a:pt x="0" y="0"/>
                </a:lnTo>
                <a:lnTo>
                  <a:pt x="7768507" y="0"/>
                </a:lnTo>
                <a:lnTo>
                  <a:pt x="7768507" y="7166448"/>
                </a:lnTo>
                <a:close/>
              </a:path>
            </a:pathLst>
          </a:custGeom>
          <a:blipFill>
            <a:blip r:embed="rId3"/>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DAGpCYkBCww</dc:identifier>
  <dcterms:modified xsi:type="dcterms:W3CDTF">2011-08-01T06:04:30Z</dcterms:modified>
  <cp:revision>1</cp:revision>
  <dc:title>evidencia de activida</dc:title>
</cp:coreProperties>
</file>