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6"/>
  </p:handoutMasterIdLst>
  <p:sldIdLst>
    <p:sldId id="256" r:id="rId2"/>
    <p:sldId id="280" r:id="rId3"/>
    <p:sldId id="257" r:id="rId4"/>
    <p:sldId id="258" r:id="rId5"/>
    <p:sldId id="260" r:id="rId6"/>
    <p:sldId id="259" r:id="rId7"/>
    <p:sldId id="261" r:id="rId8"/>
    <p:sldId id="275" r:id="rId9"/>
    <p:sldId id="263" r:id="rId10"/>
    <p:sldId id="262" r:id="rId11"/>
    <p:sldId id="269" r:id="rId12"/>
    <p:sldId id="264" r:id="rId13"/>
    <p:sldId id="265" r:id="rId14"/>
    <p:sldId id="266" r:id="rId15"/>
    <p:sldId id="267" r:id="rId16"/>
    <p:sldId id="271" r:id="rId17"/>
    <p:sldId id="272" r:id="rId18"/>
    <p:sldId id="273" r:id="rId19"/>
    <p:sldId id="274" r:id="rId20"/>
    <p:sldId id="268" r:id="rId21"/>
    <p:sldId id="276" r:id="rId22"/>
    <p:sldId id="277" r:id="rId23"/>
    <p:sldId id="281" r:id="rId24"/>
    <p:sldId id="282" r:id="rId25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-120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C2441D68-0013-4B0A-8214-D66592F6E589}" type="datetimeFigureOut">
              <a:rPr lang="en-US" smtClean="0"/>
              <a:pPr/>
              <a:t>7/8/14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F9EEA018-5F75-4527-9CEA-F4F147ED98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99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7BCE-7FC8-4732-87C6-32C087651349}" type="datetimeFigureOut">
              <a:rPr lang="en-US" smtClean="0"/>
              <a:pPr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B527-D38C-4179-BBB8-8C9FF6152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7BCE-7FC8-4732-87C6-32C087651349}" type="datetimeFigureOut">
              <a:rPr lang="en-US" smtClean="0"/>
              <a:pPr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B527-D38C-4179-BBB8-8C9FF6152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7BCE-7FC8-4732-87C6-32C087651349}" type="datetimeFigureOut">
              <a:rPr lang="en-US" smtClean="0"/>
              <a:pPr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B527-D38C-4179-BBB8-8C9FF6152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7BCE-7FC8-4732-87C6-32C087651349}" type="datetimeFigureOut">
              <a:rPr lang="en-US" smtClean="0"/>
              <a:pPr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B527-D38C-4179-BBB8-8C9FF6152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7BCE-7FC8-4732-87C6-32C087651349}" type="datetimeFigureOut">
              <a:rPr lang="en-US" smtClean="0"/>
              <a:pPr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B527-D38C-4179-BBB8-8C9FF6152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7BCE-7FC8-4732-87C6-32C087651349}" type="datetimeFigureOut">
              <a:rPr lang="en-US" smtClean="0"/>
              <a:pPr/>
              <a:t>7/8/14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B527-D38C-4179-BBB8-8C9FF6152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7BCE-7FC8-4732-87C6-32C087651349}" type="datetimeFigureOut">
              <a:rPr lang="en-US" smtClean="0"/>
              <a:pPr/>
              <a:t>7/8/14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B527-D38C-4179-BBB8-8C9FF6152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7BCE-7FC8-4732-87C6-32C087651349}" type="datetimeFigureOut">
              <a:rPr lang="en-US" smtClean="0"/>
              <a:pPr/>
              <a:t>7/8/14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B527-D38C-4179-BBB8-8C9FF6152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7BCE-7FC8-4732-87C6-32C087651349}" type="datetimeFigureOut">
              <a:rPr lang="en-US" smtClean="0"/>
              <a:pPr/>
              <a:t>7/8/14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B527-D38C-4179-BBB8-8C9FF6152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7BCE-7FC8-4732-87C6-32C087651349}" type="datetimeFigureOut">
              <a:rPr lang="en-US" smtClean="0"/>
              <a:pPr/>
              <a:t>7/8/14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B527-D38C-4179-BBB8-8C9FF6152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7BCE-7FC8-4732-87C6-32C087651349}" type="datetimeFigureOut">
              <a:rPr lang="en-US" smtClean="0"/>
              <a:pPr/>
              <a:t>7/8/14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B527-D38C-4179-BBB8-8C9FF6152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E7BCE-7FC8-4732-87C6-32C087651349}" type="datetimeFigureOut">
              <a:rPr lang="en-US" smtClean="0"/>
              <a:pPr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1B527-D38C-4179-BBB8-8C9FF6152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mazon.com/Processing-Creative-Coding-Generative-Art/dp/143024464X/ref=sr_1_1?ie=UTF8&amp;qid=1362430050&amp;sr=8-1&amp;keywords=greenberg+processing+2.0" TargetMode="External"/><Relationship Id="rId3" Type="http://schemas.openxmlformats.org/officeDocument/2006/relationships/image" Target="../media/image13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Quick Introduction to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Ira Greenberg, Deepak Kumar and Dianna Xu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1524000"/>
            <a:ext cx="5715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void setup() {</a:t>
            </a:r>
          </a:p>
          <a:p>
            <a:r>
              <a:rPr lang="en-US" sz="2400" dirty="0"/>
              <a:t>       size(400, 400);</a:t>
            </a:r>
          </a:p>
          <a:p>
            <a:r>
              <a:rPr lang="en-US" sz="2400" dirty="0"/>
              <a:t>       stroke(255);</a:t>
            </a:r>
          </a:p>
          <a:p>
            <a:r>
              <a:rPr lang="en-US" sz="2400" dirty="0"/>
              <a:t>       background(192, 64, 0);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} </a:t>
            </a:r>
            <a:endParaRPr lang="en-US" sz="2400" dirty="0"/>
          </a:p>
          <a:p>
            <a:r>
              <a:rPr lang="en-US" sz="2400" dirty="0"/>
              <a:t> </a:t>
            </a:r>
          </a:p>
          <a:p>
            <a:r>
              <a:rPr lang="en-US" sz="2400" dirty="0" smtClean="0"/>
              <a:t>void </a:t>
            </a:r>
            <a:r>
              <a:rPr lang="en-US" sz="2400" dirty="0"/>
              <a:t>draw() {</a:t>
            </a:r>
          </a:p>
          <a:p>
            <a:r>
              <a:rPr lang="en-US" sz="2400" dirty="0"/>
              <a:t>  </a:t>
            </a:r>
            <a:r>
              <a:rPr lang="en-US" sz="2400" dirty="0" smtClean="0"/>
              <a:t>  // nothing here</a:t>
            </a:r>
            <a:endParaRPr lang="en-US" sz="2400" dirty="0"/>
          </a:p>
          <a:p>
            <a:r>
              <a:rPr lang="en-US" sz="2400" dirty="0" smtClean="0"/>
              <a:t>}</a:t>
            </a:r>
          </a:p>
          <a:p>
            <a:endParaRPr lang="en-US" sz="2400" dirty="0"/>
          </a:p>
          <a:p>
            <a:r>
              <a:rPr lang="en-US" sz="2400" dirty="0" smtClean="0"/>
              <a:t>void </a:t>
            </a:r>
            <a:r>
              <a:rPr lang="en-US" sz="2400" dirty="0" err="1" smtClean="0"/>
              <a:t>mousePressed</a:t>
            </a:r>
            <a:r>
              <a:rPr lang="en-US" sz="2400" dirty="0" smtClean="0"/>
              <a:t>(){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line(150, 25, </a:t>
            </a:r>
            <a:r>
              <a:rPr lang="en-US" sz="2400" dirty="0" err="1" smtClean="0"/>
              <a:t>mouseX</a:t>
            </a:r>
            <a:r>
              <a:rPr lang="en-US" sz="2400" dirty="0" smtClean="0"/>
              <a:t>, </a:t>
            </a:r>
            <a:r>
              <a:rPr lang="en-US" sz="2400" dirty="0" err="1" smtClean="0"/>
              <a:t>mouseY</a:t>
            </a:r>
            <a:r>
              <a:rPr lang="en-US" sz="2400" dirty="0" smtClean="0"/>
              <a:t>);</a:t>
            </a:r>
          </a:p>
          <a:p>
            <a:r>
              <a:rPr lang="en-US" sz="2400" dirty="0"/>
              <a:t>}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Try, V2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1524000"/>
            <a:ext cx="5715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void setup() {</a:t>
            </a:r>
          </a:p>
          <a:p>
            <a:r>
              <a:rPr lang="en-US" sz="2400" dirty="0"/>
              <a:t>       size(400, 400);</a:t>
            </a:r>
          </a:p>
          <a:p>
            <a:r>
              <a:rPr lang="en-US" sz="2400" dirty="0"/>
              <a:t>       stroke(255</a:t>
            </a:r>
            <a:r>
              <a:rPr lang="en-US" sz="2400" dirty="0" smtClean="0"/>
              <a:t>);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} </a:t>
            </a:r>
            <a:endParaRPr lang="en-US" sz="2400" dirty="0"/>
          </a:p>
          <a:p>
            <a:r>
              <a:rPr lang="en-US" sz="2400" dirty="0"/>
              <a:t> </a:t>
            </a:r>
          </a:p>
          <a:p>
            <a:r>
              <a:rPr lang="en-US" sz="2400" dirty="0" smtClean="0"/>
              <a:t>void </a:t>
            </a:r>
            <a:r>
              <a:rPr lang="en-US" sz="2400" dirty="0"/>
              <a:t>draw() 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background(192, 64, 0);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/>
              <a:t>}</a:t>
            </a:r>
          </a:p>
          <a:p>
            <a:endParaRPr lang="en-US" sz="2400" dirty="0"/>
          </a:p>
          <a:p>
            <a:r>
              <a:rPr lang="en-US" sz="2400" dirty="0" smtClean="0"/>
              <a:t>void </a:t>
            </a:r>
            <a:r>
              <a:rPr lang="en-US" sz="2400" dirty="0" err="1" smtClean="0"/>
              <a:t>mousePressed</a:t>
            </a:r>
            <a:r>
              <a:rPr lang="en-US" sz="2400" dirty="0" smtClean="0"/>
              <a:t>(){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line(150, 25, </a:t>
            </a:r>
            <a:r>
              <a:rPr lang="en-US" sz="2400" dirty="0" err="1" smtClean="0"/>
              <a:t>mouseX</a:t>
            </a:r>
            <a:r>
              <a:rPr lang="en-US" sz="2400" dirty="0" smtClean="0"/>
              <a:t>, </a:t>
            </a:r>
            <a:r>
              <a:rPr lang="en-US" sz="2400" dirty="0" err="1" smtClean="0"/>
              <a:t>mouseY</a:t>
            </a:r>
            <a:r>
              <a:rPr lang="en-US" sz="2400" dirty="0" smtClean="0"/>
              <a:t>);</a:t>
            </a:r>
          </a:p>
          <a:p>
            <a:r>
              <a:rPr lang="en-US" sz="2400" dirty="0"/>
              <a:t>}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205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Whenever mouse is pressed and dragged, draw lines from mouse location to the four corners of the screen.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2514600"/>
            <a:ext cx="822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void </a:t>
            </a:r>
            <a:r>
              <a:rPr lang="en-US" sz="3200" dirty="0" err="1" smtClean="0"/>
              <a:t>mouseDragged</a:t>
            </a:r>
            <a:r>
              <a:rPr lang="en-US" sz="3200" dirty="0" smtClean="0"/>
              <a:t>() {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line(0, 0, </a:t>
            </a:r>
            <a:r>
              <a:rPr lang="en-US" sz="3200" dirty="0" err="1" smtClean="0"/>
              <a:t>mouseX</a:t>
            </a:r>
            <a:r>
              <a:rPr lang="en-US" sz="3200" dirty="0" smtClean="0"/>
              <a:t>, </a:t>
            </a:r>
            <a:r>
              <a:rPr lang="en-US" sz="3200" dirty="0" err="1" smtClean="0"/>
              <a:t>mouseY</a:t>
            </a:r>
            <a:r>
              <a:rPr lang="en-US" sz="3200" dirty="0" smtClean="0"/>
              <a:t>);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line(width, 0, </a:t>
            </a:r>
            <a:r>
              <a:rPr lang="en-US" sz="3200" dirty="0" err="1" smtClean="0"/>
              <a:t>mouseX</a:t>
            </a:r>
            <a:r>
              <a:rPr lang="en-US" sz="3200" dirty="0" smtClean="0"/>
              <a:t>, </a:t>
            </a:r>
            <a:r>
              <a:rPr lang="en-US" sz="3200" dirty="0" err="1" smtClean="0"/>
              <a:t>mouseY</a:t>
            </a:r>
            <a:r>
              <a:rPr lang="en-US" sz="3200" dirty="0" smtClean="0"/>
              <a:t>);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line(0, height, </a:t>
            </a:r>
            <a:r>
              <a:rPr lang="en-US" sz="3200" dirty="0" err="1" smtClean="0"/>
              <a:t>mouseX</a:t>
            </a:r>
            <a:r>
              <a:rPr lang="en-US" sz="3200" dirty="0" smtClean="0"/>
              <a:t>, </a:t>
            </a:r>
            <a:r>
              <a:rPr lang="en-US" sz="3200" dirty="0" err="1" smtClean="0"/>
              <a:t>mouseY</a:t>
            </a:r>
            <a:r>
              <a:rPr lang="en-US" sz="3200" dirty="0" smtClean="0"/>
              <a:t>);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line(width, height, </a:t>
            </a:r>
            <a:r>
              <a:rPr lang="en-US" sz="3200" dirty="0" err="1" smtClean="0"/>
              <a:t>mouseX</a:t>
            </a:r>
            <a:r>
              <a:rPr lang="en-US" sz="3200" dirty="0" smtClean="0"/>
              <a:t>, </a:t>
            </a:r>
            <a:r>
              <a:rPr lang="en-US" sz="3200" dirty="0" err="1" smtClean="0"/>
              <a:t>mouseY</a:t>
            </a:r>
            <a:r>
              <a:rPr lang="en-US" sz="3200" dirty="0" smtClean="0"/>
              <a:t>);</a:t>
            </a:r>
          </a:p>
          <a:p>
            <a:r>
              <a:rPr lang="en-US" sz="3200" dirty="0"/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shapes, strokes, color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1447800"/>
            <a:ext cx="30258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oint(x, y);</a:t>
            </a:r>
            <a:endParaRPr lang="en-US" dirty="0"/>
          </a:p>
          <a:p>
            <a:r>
              <a:rPr lang="en-US" dirty="0" smtClean="0"/>
              <a:t>line(x1, y1, x2, y2);</a:t>
            </a:r>
            <a:br>
              <a:rPr lang="en-US" dirty="0" smtClean="0"/>
            </a:br>
            <a:r>
              <a:rPr lang="en-US" dirty="0" smtClean="0"/>
              <a:t>triangle(x1, y1, x2, y2, x3, y3);</a:t>
            </a:r>
            <a:endParaRPr lang="en-US" dirty="0"/>
          </a:p>
          <a:p>
            <a:r>
              <a:rPr lang="en-US" dirty="0" err="1" smtClean="0"/>
              <a:t>rect</a:t>
            </a:r>
            <a:r>
              <a:rPr lang="en-US" dirty="0" smtClean="0"/>
              <a:t>(</a:t>
            </a:r>
            <a:r>
              <a:rPr lang="en-US" dirty="0" err="1" smtClean="0"/>
              <a:t>Xtopleft</a:t>
            </a:r>
            <a:r>
              <a:rPr lang="en-US" dirty="0" smtClean="0"/>
              <a:t>, </a:t>
            </a:r>
            <a:r>
              <a:rPr lang="en-US" dirty="0" err="1" smtClean="0"/>
              <a:t>Ytopleft</a:t>
            </a:r>
            <a:r>
              <a:rPr lang="en-US" dirty="0" smtClean="0"/>
              <a:t>, W, H);</a:t>
            </a:r>
          </a:p>
          <a:p>
            <a:r>
              <a:rPr lang="en-US" dirty="0" smtClean="0"/>
              <a:t>quad(x1, y1, … , x4, y4);</a:t>
            </a:r>
            <a:endParaRPr lang="en-US" dirty="0"/>
          </a:p>
          <a:p>
            <a:r>
              <a:rPr lang="en-US" dirty="0" smtClean="0"/>
              <a:t>ellipse(</a:t>
            </a:r>
            <a:r>
              <a:rPr lang="en-US" dirty="0" err="1" smtClean="0"/>
              <a:t>Xcenter</a:t>
            </a:r>
            <a:r>
              <a:rPr lang="en-US" dirty="0" smtClean="0"/>
              <a:t>, </a:t>
            </a:r>
            <a:r>
              <a:rPr lang="en-US" dirty="0" err="1" smtClean="0"/>
              <a:t>Ycenter</a:t>
            </a:r>
            <a:r>
              <a:rPr lang="en-US" dirty="0" smtClean="0"/>
              <a:t>, W, H);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1524000"/>
            <a:ext cx="17553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stroke(R, G, B);</a:t>
            </a:r>
            <a:br>
              <a:rPr lang="en-US" dirty="0" smtClean="0"/>
            </a:br>
            <a:r>
              <a:rPr lang="en-US" dirty="0" err="1" smtClean="0"/>
              <a:t>noStroke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 err="1" smtClean="0"/>
              <a:t>strokeWeight</a:t>
            </a:r>
            <a:r>
              <a:rPr lang="en-US" dirty="0" smtClean="0"/>
              <a:t>(n);</a:t>
            </a:r>
          </a:p>
          <a:p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ill(R, G, B);</a:t>
            </a:r>
            <a:endParaRPr lang="en-US" dirty="0"/>
          </a:p>
          <a:p>
            <a:r>
              <a:rPr lang="en-US" dirty="0" err="1" smtClean="0"/>
              <a:t>noFill</a:t>
            </a:r>
            <a:r>
              <a:rPr lang="en-US" dirty="0" smtClean="0"/>
              <a:t>();</a:t>
            </a:r>
            <a:endParaRPr lang="en-US" dirty="0"/>
          </a:p>
        </p:txBody>
      </p:sp>
      <p:pic>
        <p:nvPicPr>
          <p:cNvPr id="7" name="Picture 6" descr="http://www.processing.org/learning/color/imgs/grayscale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4495800"/>
            <a:ext cx="40767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http://www.processing.org/learning/color/imgs/selector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810000"/>
            <a:ext cx="40767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35" descr="http://www.processing.org/learning/drawing/imgs/1.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3124200"/>
            <a:ext cx="1905000" cy="1905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371600" y="2590800"/>
            <a:ext cx="442460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size(200,200);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rectMode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(CENTER);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rect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(100,100,20,100);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ellipse(100,70,60,60);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ellipse(81,70,16,32);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ellipse(119,70,16,32);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line(90,150,80,160);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line(110,150,120,160);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1371600"/>
            <a:ext cx="2971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x, y;</a:t>
            </a:r>
          </a:p>
          <a:p>
            <a:endParaRPr lang="en-US" dirty="0" smtClean="0"/>
          </a:p>
          <a:p>
            <a:r>
              <a:rPr lang="en-US" dirty="0" smtClean="0"/>
              <a:t>void setup() {</a:t>
            </a:r>
          </a:p>
          <a:p>
            <a:r>
              <a:rPr lang="en-US" dirty="0" smtClean="0"/>
              <a:t>  size(400, 400);</a:t>
            </a:r>
          </a:p>
          <a:p>
            <a:r>
              <a:rPr lang="en-US" dirty="0" smtClean="0"/>
              <a:t>  smooth();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 x = 0;</a:t>
            </a:r>
          </a:p>
          <a:p>
            <a:r>
              <a:rPr lang="en-US" dirty="0" smtClean="0"/>
              <a:t>  y = height/2;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void draw() {</a:t>
            </a:r>
          </a:p>
          <a:p>
            <a:r>
              <a:rPr lang="en-US" dirty="0" smtClean="0"/>
              <a:t>  background(255);</a:t>
            </a:r>
          </a:p>
          <a:p>
            <a:r>
              <a:rPr lang="en-US" dirty="0" smtClean="0"/>
              <a:t>  fill(255, 0, 0);</a:t>
            </a:r>
          </a:p>
          <a:p>
            <a:r>
              <a:rPr lang="en-US" dirty="0" smtClean="0"/>
              <a:t>  stroke(255, 0, 0);</a:t>
            </a:r>
          </a:p>
          <a:p>
            <a:r>
              <a:rPr lang="en-US" dirty="0" smtClean="0"/>
              <a:t>  ellipse(x, y, 50, 50);</a:t>
            </a:r>
          </a:p>
          <a:p>
            <a:r>
              <a:rPr lang="en-US" dirty="0" smtClean="0"/>
              <a:t>  x++;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5105400"/>
            <a:ext cx="1601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 setup:</a:t>
            </a:r>
          </a:p>
          <a:p>
            <a:endParaRPr lang="en-US" dirty="0"/>
          </a:p>
          <a:p>
            <a:r>
              <a:rPr lang="en-US" dirty="0" err="1" smtClean="0"/>
              <a:t>frameRate</a:t>
            </a:r>
            <a:r>
              <a:rPr lang="en-US" dirty="0" smtClean="0"/>
              <a:t>(10);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2438400"/>
            <a:ext cx="33241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Draw a red ball and make it move</a:t>
            </a:r>
          </a:p>
          <a:p>
            <a:pPr>
              <a:buNone/>
            </a:pPr>
            <a:r>
              <a:rPr lang="en-US" dirty="0" smtClean="0"/>
              <a:t>across the screen.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2057400"/>
            <a:ext cx="651095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Extend to:</a:t>
            </a:r>
          </a:p>
          <a:p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 smtClean="0"/>
              <a:t>Vary both x and y coordinates.</a:t>
            </a:r>
            <a:br>
              <a:rPr lang="en-US" sz="3200" dirty="0" smtClean="0"/>
            </a:br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 smtClean="0"/>
              <a:t>Ensure the ball stays within bounds.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Arcs &amp; Curves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828800"/>
            <a:ext cx="505131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arc(x, y, width, height, start, stop);</a:t>
            </a:r>
          </a:p>
          <a:p>
            <a:endParaRPr lang="en-US" sz="2400" dirty="0" smtClean="0"/>
          </a:p>
          <a:p>
            <a:r>
              <a:rPr lang="en-US" sz="2400" dirty="0" smtClean="0"/>
              <a:t>   start, stop are angles in radians</a:t>
            </a:r>
            <a:br>
              <a:rPr lang="en-US" sz="2400" dirty="0" smtClean="0"/>
            </a:br>
            <a:r>
              <a:rPr lang="en-US" sz="2400" dirty="0" smtClean="0"/>
              <a:t>   0 is due east</a:t>
            </a:r>
            <a:br>
              <a:rPr lang="en-US" sz="2400" dirty="0" smtClean="0"/>
            </a:br>
            <a:r>
              <a:rPr lang="en-US" sz="2400" dirty="0" smtClean="0"/>
              <a:t>   angles increase in clockwise direction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curve(x1, y1, x2, y2, x3, y3, x4, y4);</a:t>
            </a:r>
          </a:p>
          <a:p>
            <a:endParaRPr lang="en-US" sz="2400" dirty="0" smtClean="0"/>
          </a:p>
          <a:p>
            <a:r>
              <a:rPr lang="en-US" sz="2400" dirty="0" smtClean="0"/>
              <a:t>   x1, y1 and x4, y4 are anchor points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4419600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2057400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Shapes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1524000"/>
            <a:ext cx="19092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beginShape</a:t>
            </a:r>
            <a:r>
              <a:rPr lang="en-US" dirty="0" smtClean="0"/>
              <a:t>(); </a:t>
            </a:r>
            <a:br>
              <a:rPr lang="en-US" dirty="0" smtClean="0"/>
            </a:br>
            <a:r>
              <a:rPr lang="en-US" dirty="0" smtClean="0"/>
              <a:t>vertex(30, 20); </a:t>
            </a:r>
            <a:br>
              <a:rPr lang="en-US" dirty="0" smtClean="0"/>
            </a:br>
            <a:r>
              <a:rPr lang="en-US" dirty="0" smtClean="0"/>
              <a:t>vertex(85, 20); </a:t>
            </a:r>
            <a:br>
              <a:rPr lang="en-US" dirty="0" smtClean="0"/>
            </a:br>
            <a:r>
              <a:rPr lang="en-US" dirty="0" smtClean="0"/>
              <a:t>vertex(85, 75); </a:t>
            </a:r>
            <a:br>
              <a:rPr lang="en-US" dirty="0" smtClean="0"/>
            </a:br>
            <a:r>
              <a:rPr lang="en-US" dirty="0" smtClean="0"/>
              <a:t>vertex(30, 75); </a:t>
            </a:r>
            <a:br>
              <a:rPr lang="en-US" dirty="0" smtClean="0"/>
            </a:br>
            <a:r>
              <a:rPr lang="en-US" dirty="0" err="1" smtClean="0"/>
              <a:t>endShape</a:t>
            </a:r>
            <a:r>
              <a:rPr lang="en-US" dirty="0" smtClean="0"/>
              <a:t>(CLOSE);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828800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09800" y="3962400"/>
            <a:ext cx="225741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noFill</a:t>
            </a:r>
            <a:r>
              <a:rPr lang="en-US" dirty="0" smtClean="0"/>
              <a:t>(); </a:t>
            </a:r>
            <a:br>
              <a:rPr lang="en-US" dirty="0" smtClean="0"/>
            </a:br>
            <a:r>
              <a:rPr lang="en-US" dirty="0" err="1" smtClean="0"/>
              <a:t>beginShape</a:t>
            </a:r>
            <a:r>
              <a:rPr lang="en-US" dirty="0" smtClean="0"/>
              <a:t>(); </a:t>
            </a:r>
            <a:br>
              <a:rPr lang="en-US" dirty="0" smtClean="0"/>
            </a:br>
            <a:r>
              <a:rPr lang="en-US" dirty="0" err="1" smtClean="0"/>
              <a:t>curveVertex</a:t>
            </a:r>
            <a:r>
              <a:rPr lang="en-US" dirty="0" smtClean="0"/>
              <a:t>(84, 91); </a:t>
            </a:r>
            <a:br>
              <a:rPr lang="en-US" dirty="0" smtClean="0"/>
            </a:br>
            <a:r>
              <a:rPr lang="en-US" dirty="0" err="1" smtClean="0"/>
              <a:t>curveVertex</a:t>
            </a:r>
            <a:r>
              <a:rPr lang="en-US" dirty="0" smtClean="0"/>
              <a:t>(84, 91); </a:t>
            </a:r>
            <a:br>
              <a:rPr lang="en-US" dirty="0" smtClean="0"/>
            </a:br>
            <a:r>
              <a:rPr lang="en-US" dirty="0" err="1" smtClean="0"/>
              <a:t>curveVertex</a:t>
            </a:r>
            <a:r>
              <a:rPr lang="en-US" dirty="0" smtClean="0"/>
              <a:t>(68, 19); </a:t>
            </a:r>
            <a:br>
              <a:rPr lang="en-US" dirty="0" smtClean="0"/>
            </a:br>
            <a:r>
              <a:rPr lang="en-US" dirty="0" err="1" smtClean="0"/>
              <a:t>curveVertex</a:t>
            </a:r>
            <a:r>
              <a:rPr lang="en-US" dirty="0" smtClean="0"/>
              <a:t>(21, 17); </a:t>
            </a:r>
            <a:br>
              <a:rPr lang="en-US" dirty="0" smtClean="0"/>
            </a:br>
            <a:r>
              <a:rPr lang="en-US" dirty="0" err="1" smtClean="0"/>
              <a:t>curveVertex</a:t>
            </a:r>
            <a:r>
              <a:rPr lang="en-US" dirty="0" smtClean="0"/>
              <a:t>(32, 100); </a:t>
            </a:r>
            <a:br>
              <a:rPr lang="en-US" dirty="0" smtClean="0"/>
            </a:br>
            <a:r>
              <a:rPr lang="en-US" dirty="0" err="1" smtClean="0"/>
              <a:t>curveVertex</a:t>
            </a:r>
            <a:r>
              <a:rPr lang="en-US" dirty="0" smtClean="0"/>
              <a:t>(32, 100); </a:t>
            </a:r>
            <a:br>
              <a:rPr lang="en-US" dirty="0" smtClean="0"/>
            </a:br>
            <a:r>
              <a:rPr lang="en-US" dirty="0" err="1" smtClean="0"/>
              <a:t>endShape</a:t>
            </a:r>
            <a:r>
              <a:rPr lang="en-US" dirty="0" smtClean="0"/>
              <a:t>();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4724400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Web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www.processing.org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www.openprocessing.org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1600200"/>
            <a:ext cx="6551537" cy="4678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// Declaring a variable of type </a:t>
            </a:r>
            <a:r>
              <a:rPr lang="en-US" sz="2000" dirty="0" err="1"/>
              <a:t>PImage</a:t>
            </a:r>
            <a:endParaRPr lang="en-US" sz="2000" dirty="0"/>
          </a:p>
          <a:p>
            <a:r>
              <a:rPr lang="en-US" sz="2000" dirty="0" err="1"/>
              <a:t>PImage</a:t>
            </a:r>
            <a:r>
              <a:rPr lang="en-US" sz="2000" dirty="0"/>
              <a:t> </a:t>
            </a:r>
            <a:r>
              <a:rPr lang="en-US" sz="2000" dirty="0" err="1"/>
              <a:t>img</a:t>
            </a:r>
            <a:r>
              <a:rPr lang="en-US" sz="2000" dirty="0"/>
              <a:t>;	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void setup() {</a:t>
            </a:r>
          </a:p>
          <a:p>
            <a:r>
              <a:rPr lang="en-US" sz="2000" dirty="0"/>
              <a:t>  size(320,240);</a:t>
            </a:r>
          </a:p>
          <a:p>
            <a:r>
              <a:rPr lang="en-US" sz="2000" dirty="0"/>
              <a:t>  // Make a new instance of a </a:t>
            </a:r>
            <a:r>
              <a:rPr lang="en-US" sz="2000" dirty="0" err="1"/>
              <a:t>PImage</a:t>
            </a:r>
            <a:r>
              <a:rPr lang="en-US" sz="2000" dirty="0"/>
              <a:t> by loading an image file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img</a:t>
            </a:r>
            <a:r>
              <a:rPr lang="en-US" sz="2000" dirty="0"/>
              <a:t> = </a:t>
            </a:r>
            <a:r>
              <a:rPr lang="en-US" sz="2000" dirty="0" err="1"/>
              <a:t>loadImage</a:t>
            </a:r>
            <a:r>
              <a:rPr lang="en-US" sz="2000" dirty="0"/>
              <a:t>("mysummervacation.jpg");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void draw() {</a:t>
            </a:r>
          </a:p>
          <a:p>
            <a:r>
              <a:rPr lang="en-US" sz="2000" dirty="0"/>
              <a:t>  background(0);</a:t>
            </a:r>
          </a:p>
          <a:p>
            <a:r>
              <a:rPr lang="en-US" sz="2000" dirty="0"/>
              <a:t>  // Draw the image to the screen at coordinate (0,0)</a:t>
            </a:r>
          </a:p>
          <a:p>
            <a:r>
              <a:rPr lang="en-US" sz="2000" dirty="0"/>
              <a:t>  image(img,0,0);</a:t>
            </a:r>
          </a:p>
          <a:p>
            <a:r>
              <a:rPr lang="en-US" sz="2000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2-D Transformations</a:t>
            </a:r>
            <a:br>
              <a:rPr lang="en-US" dirty="0" smtClean="0"/>
            </a:br>
            <a:r>
              <a:rPr lang="en-US" dirty="0" smtClean="0"/>
              <a:t>translate(x, y)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514600"/>
            <a:ext cx="21907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2438400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295400" y="5181600"/>
            <a:ext cx="2023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fill(0);</a:t>
            </a:r>
            <a:br>
              <a:rPr lang="en-US" dirty="0" smtClean="0"/>
            </a:br>
            <a:r>
              <a:rPr lang="en-US" dirty="0" err="1" smtClean="0"/>
              <a:t>rect</a:t>
            </a:r>
            <a:r>
              <a:rPr lang="en-US" dirty="0" smtClean="0"/>
              <a:t>(20, 20, 40, 40);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5029200"/>
            <a:ext cx="2023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fill(0);</a:t>
            </a:r>
            <a:br>
              <a:rPr lang="en-US" dirty="0" smtClean="0"/>
            </a:br>
            <a:r>
              <a:rPr lang="en-US" dirty="0" smtClean="0"/>
              <a:t>translate(60, 80);</a:t>
            </a:r>
            <a:br>
              <a:rPr lang="en-US" dirty="0" smtClean="0"/>
            </a:br>
            <a:r>
              <a:rPr lang="en-US" dirty="0" err="1" smtClean="0"/>
              <a:t>rect</a:t>
            </a:r>
            <a:r>
              <a:rPr lang="en-US" dirty="0" smtClean="0"/>
              <a:t>(20, 20, 40, 40);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push/pop Matrix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39709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void house(</a:t>
            </a:r>
            <a:r>
              <a:rPr lang="en-US" sz="2400" dirty="0" err="1" smtClean="0"/>
              <a:t>int</a:t>
            </a:r>
            <a:r>
              <a:rPr lang="en-US" sz="2400" dirty="0" smtClean="0"/>
              <a:t> x, </a:t>
            </a:r>
            <a:r>
              <a:rPr lang="en-US" sz="2400" dirty="0" err="1" smtClean="0"/>
              <a:t>int</a:t>
            </a:r>
            <a:r>
              <a:rPr lang="en-US" sz="2400" dirty="0" smtClean="0"/>
              <a:t> y) { </a:t>
            </a:r>
            <a:br>
              <a:rPr lang="en-US" sz="2400" dirty="0" smtClean="0"/>
            </a:br>
            <a:r>
              <a:rPr lang="en-US" sz="2400" dirty="0" smtClean="0"/>
              <a:t>   </a:t>
            </a:r>
            <a:r>
              <a:rPr lang="en-US" sz="2400" dirty="0" err="1" smtClean="0">
                <a:solidFill>
                  <a:srgbClr val="FF0000"/>
                </a:solidFill>
              </a:rPr>
              <a:t>pushMatrix</a:t>
            </a:r>
            <a:r>
              <a:rPr lang="en-US" sz="2400" dirty="0" smtClean="0">
                <a:solidFill>
                  <a:srgbClr val="FF0000"/>
                </a:solidFill>
              </a:rPr>
              <a:t>();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translate(x, y); </a:t>
            </a:r>
            <a:br>
              <a:rPr lang="en-US" sz="2400" dirty="0" smtClean="0"/>
            </a:br>
            <a:r>
              <a:rPr lang="en-US" sz="2400" dirty="0" smtClean="0"/>
              <a:t>   triangle(15, 0, 0, 15, 30, 15); </a:t>
            </a:r>
            <a:br>
              <a:rPr lang="en-US" sz="2400" dirty="0" smtClean="0"/>
            </a:br>
            <a:r>
              <a:rPr lang="en-US" sz="2400" dirty="0" smtClean="0"/>
              <a:t>   </a:t>
            </a:r>
            <a:r>
              <a:rPr lang="en-US" sz="2400" dirty="0" err="1" smtClean="0"/>
              <a:t>rect</a:t>
            </a:r>
            <a:r>
              <a:rPr lang="en-US" sz="2400" dirty="0" smtClean="0"/>
              <a:t>(0, 15, 30, 30); </a:t>
            </a:r>
            <a:br>
              <a:rPr lang="en-US" sz="2400" dirty="0" smtClean="0"/>
            </a:br>
            <a:r>
              <a:rPr lang="en-US" sz="2400" dirty="0" smtClean="0"/>
              <a:t>   </a:t>
            </a:r>
            <a:r>
              <a:rPr lang="en-US" sz="2400" dirty="0" err="1" smtClean="0"/>
              <a:t>rect</a:t>
            </a:r>
            <a:r>
              <a:rPr lang="en-US" sz="2400" dirty="0" smtClean="0"/>
              <a:t>(12, 30, 10, 15); </a:t>
            </a:r>
            <a:br>
              <a:rPr lang="en-US" sz="2400" dirty="0" smtClean="0"/>
            </a:br>
            <a:r>
              <a:rPr lang="en-US" sz="2400" dirty="0" smtClean="0"/>
              <a:t>   </a:t>
            </a:r>
            <a:r>
              <a:rPr lang="en-US" sz="2400" dirty="0" err="1" smtClean="0">
                <a:solidFill>
                  <a:srgbClr val="FF0000"/>
                </a:solidFill>
              </a:rPr>
              <a:t>popMatrix</a:t>
            </a:r>
            <a:r>
              <a:rPr lang="en-US" sz="2400" dirty="0" smtClean="0">
                <a:solidFill>
                  <a:srgbClr val="FF0000"/>
                </a:solidFill>
              </a:rPr>
              <a:t>();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}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4038600"/>
            <a:ext cx="34099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495800" y="4953000"/>
            <a:ext cx="4270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z="2400" dirty="0" smtClean="0"/>
              <a:t>for (int i = 10; i &lt; 350; i = i + 50) { </a:t>
            </a:r>
            <a:br>
              <a:rPr lang="nn-NO" sz="2400" dirty="0" smtClean="0"/>
            </a:br>
            <a:r>
              <a:rPr lang="nn-NO" sz="2400" dirty="0" smtClean="0"/>
              <a:t>   house(i, 20); </a:t>
            </a:r>
            <a:br>
              <a:rPr lang="nn-NO" sz="2400" dirty="0" smtClean="0"/>
            </a:br>
            <a:r>
              <a:rPr lang="nn-NO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403" y="156329"/>
            <a:ext cx="4955394" cy="654927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B527-D38C-4179-BBB8-8C9FF61527F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71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Web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err="1" smtClean="0"/>
              <a:t>cs.brynmawr.edu</a:t>
            </a:r>
            <a:r>
              <a:rPr lang="en-US" dirty="0"/>
              <a:t>/content/</a:t>
            </a:r>
            <a:r>
              <a:rPr lang="en-US" dirty="0" smtClean="0"/>
              <a:t>processing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www.processing.org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www.openprocessing.org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Processing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D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133600"/>
            <a:ext cx="47625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World!, V1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3048000"/>
            <a:ext cx="3733800" cy="838200"/>
          </a:xfrm>
        </p:spPr>
        <p:txBody>
          <a:bodyPr/>
          <a:lstStyle/>
          <a:p>
            <a:pPr>
              <a:buNone/>
            </a:pPr>
            <a:r>
              <a:rPr lang="en-US" dirty="0"/>
              <a:t>line(15, 25, 70, 90);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System</a:t>
            </a:r>
            <a:endParaRPr lang="en-US" dirty="0"/>
          </a:p>
        </p:txBody>
      </p:sp>
      <p:pic>
        <p:nvPicPr>
          <p:cNvPr id="4" name="Content Placeholder 3" descr="http://www.processing.org/learning/drawing/imgs/1.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50400"/>
          <a:stretch>
            <a:fillRect/>
          </a:stretch>
        </p:blipFill>
        <p:spPr bwMode="auto">
          <a:xfrm>
            <a:off x="2743200" y="2286000"/>
            <a:ext cx="3779520" cy="2712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World!, V1.1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384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size(400</a:t>
            </a:r>
            <a:r>
              <a:rPr lang="en-US" dirty="0"/>
              <a:t>, 400</a:t>
            </a:r>
            <a:r>
              <a:rPr lang="en-US" dirty="0" smtClean="0"/>
              <a:t>);			</a:t>
            </a:r>
            <a:r>
              <a:rPr lang="en-US" sz="2400" i="1" dirty="0" smtClean="0">
                <a:solidFill>
                  <a:srgbClr val="FF0000"/>
                </a:solidFill>
              </a:rPr>
              <a:t>// 0..width-1 x 0..height-1</a:t>
            </a:r>
          </a:p>
          <a:p>
            <a:pPr>
              <a:buNone/>
            </a:pPr>
            <a:r>
              <a:rPr lang="en-US" dirty="0" smtClean="0"/>
              <a:t>background(192</a:t>
            </a:r>
            <a:r>
              <a:rPr lang="en-US" dirty="0"/>
              <a:t>, 64, 0</a:t>
            </a:r>
            <a:r>
              <a:rPr lang="en-US" dirty="0" smtClean="0"/>
              <a:t>);	</a:t>
            </a:r>
            <a:r>
              <a:rPr lang="en-US" sz="2400" i="1" dirty="0" smtClean="0">
                <a:solidFill>
                  <a:srgbClr val="FF0000"/>
                </a:solidFill>
              </a:rPr>
              <a:t>// </a:t>
            </a:r>
            <a:r>
              <a:rPr lang="en-US" sz="2400" i="1" dirty="0" err="1" smtClean="0">
                <a:solidFill>
                  <a:srgbClr val="FF0000"/>
                </a:solidFill>
              </a:rPr>
              <a:t>rgb</a:t>
            </a:r>
            <a:r>
              <a:rPr lang="en-US" sz="2400" i="1" dirty="0" smtClean="0">
                <a:solidFill>
                  <a:srgbClr val="FF0000"/>
                </a:solidFill>
              </a:rPr>
              <a:t> values</a:t>
            </a:r>
            <a:endParaRPr lang="en-US" sz="2400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stroke(255);			</a:t>
            </a:r>
            <a:r>
              <a:rPr lang="en-US" sz="2400" i="1" dirty="0" smtClean="0">
                <a:solidFill>
                  <a:srgbClr val="FF0000"/>
                </a:solidFill>
              </a:rPr>
              <a:t>// monochrome 0..255</a:t>
            </a:r>
            <a:endParaRPr lang="en-US" sz="2400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line(150</a:t>
            </a:r>
            <a:r>
              <a:rPr lang="en-US" dirty="0"/>
              <a:t>, 25, 270, 350);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mouse!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2286000"/>
            <a:ext cx="5715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void setup() {</a:t>
            </a:r>
          </a:p>
          <a:p>
            <a:r>
              <a:rPr lang="en-US" sz="2400" dirty="0"/>
              <a:t>       size(400, 400);</a:t>
            </a:r>
          </a:p>
          <a:p>
            <a:r>
              <a:rPr lang="en-US" sz="2400" dirty="0"/>
              <a:t>       stroke(255);</a:t>
            </a:r>
          </a:p>
          <a:p>
            <a:r>
              <a:rPr lang="en-US" sz="2400" dirty="0"/>
              <a:t>       background(192, 64, 0);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} </a:t>
            </a:r>
            <a:endParaRPr lang="en-US" sz="2400" dirty="0"/>
          </a:p>
          <a:p>
            <a:r>
              <a:rPr lang="en-US" sz="2400" dirty="0"/>
              <a:t> </a:t>
            </a:r>
          </a:p>
          <a:p>
            <a:r>
              <a:rPr lang="en-US" sz="2400" dirty="0" smtClean="0"/>
              <a:t>void </a:t>
            </a:r>
            <a:r>
              <a:rPr lang="en-US" sz="2400" dirty="0"/>
              <a:t>draw() {</a:t>
            </a:r>
          </a:p>
          <a:p>
            <a:r>
              <a:rPr lang="en-US" sz="2400" dirty="0"/>
              <a:t>       line(150, 25, </a:t>
            </a:r>
            <a:r>
              <a:rPr lang="en-US" sz="2400" dirty="0" err="1"/>
              <a:t>mouseX</a:t>
            </a:r>
            <a:r>
              <a:rPr lang="en-US" sz="2400" dirty="0"/>
              <a:t>, </a:t>
            </a:r>
            <a:r>
              <a:rPr lang="en-US" sz="2400" dirty="0" err="1"/>
              <a:t>mouseY</a:t>
            </a:r>
            <a:r>
              <a:rPr lang="en-US" sz="2400" dirty="0"/>
              <a:t>);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vs. Active Program Modes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1981200"/>
            <a:ext cx="2971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// declarations</a:t>
            </a:r>
          </a:p>
          <a:p>
            <a:endParaRPr lang="en-US" dirty="0" smtClean="0"/>
          </a:p>
          <a:p>
            <a:r>
              <a:rPr lang="en-US" dirty="0" smtClean="0"/>
              <a:t>void setup() 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// initial setup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// size, smoothing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// frame rate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// etc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void draw() 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// the stuff that loops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//at frame rate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2286000"/>
            <a:ext cx="3665683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size(X, Y);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size(X, Y, JAVA2D/P2D/P3D/OPENGL);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smooth();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err="1" smtClean="0">
                <a:solidFill>
                  <a:srgbClr val="FF0000"/>
                </a:solidFill>
              </a:rPr>
              <a:t>frameRate</a:t>
            </a:r>
            <a:r>
              <a:rPr lang="en-US" dirty="0" smtClean="0">
                <a:solidFill>
                  <a:srgbClr val="FF0000"/>
                </a:solidFill>
              </a:rPr>
              <a:t>(n);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etc.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Events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1524000"/>
            <a:ext cx="5943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void </a:t>
            </a:r>
            <a:r>
              <a:rPr lang="en-US" sz="4400" dirty="0" err="1" smtClean="0"/>
              <a:t>mousePressed</a:t>
            </a:r>
            <a:r>
              <a:rPr lang="en-US" sz="4400" dirty="0" smtClean="0"/>
              <a:t> () {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   </a:t>
            </a:r>
            <a:r>
              <a:rPr lang="en-US" sz="4400" i="1" dirty="0" smtClean="0">
                <a:solidFill>
                  <a:srgbClr val="FF0000"/>
                </a:solidFill>
              </a:rPr>
              <a:t>do something</a:t>
            </a:r>
          </a:p>
          <a:p>
            <a:r>
              <a:rPr lang="en-US" sz="4400" dirty="0" smtClean="0"/>
              <a:t>}</a:t>
            </a:r>
          </a:p>
          <a:p>
            <a:endParaRPr lang="en-US" sz="4400" dirty="0" smtClean="0"/>
          </a:p>
          <a:p>
            <a:r>
              <a:rPr lang="en-US" sz="4400" dirty="0" smtClean="0"/>
              <a:t>void </a:t>
            </a:r>
            <a:r>
              <a:rPr lang="en-US" sz="4400" dirty="0" err="1" smtClean="0"/>
              <a:t>mouseDragged</a:t>
            </a:r>
            <a:r>
              <a:rPr lang="en-US" sz="4400" dirty="0" smtClean="0"/>
              <a:t> () {</a:t>
            </a:r>
          </a:p>
          <a:p>
            <a:r>
              <a:rPr lang="en-US" sz="4400" dirty="0" smtClean="0"/>
              <a:t>    </a:t>
            </a:r>
            <a:r>
              <a:rPr lang="en-US" sz="4400" i="1" dirty="0" smtClean="0">
                <a:solidFill>
                  <a:srgbClr val="FF0000"/>
                </a:solidFill>
              </a:rPr>
              <a:t>do something</a:t>
            </a:r>
          </a:p>
          <a:p>
            <a:r>
              <a:rPr lang="en-US" sz="4400" dirty="0" smtClean="0"/>
              <a:t>}</a:t>
            </a:r>
          </a:p>
          <a:p>
            <a:endParaRPr lang="en-US" sz="4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602</Words>
  <Application>Microsoft Macintosh PowerPoint</Application>
  <PresentationFormat>On-screen Show (4:3)</PresentationFormat>
  <Paragraphs>172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A Quick Introduction to Processing</vt:lpstr>
      <vt:lpstr>Web Sites</vt:lpstr>
      <vt:lpstr>The Processing IDE</vt:lpstr>
      <vt:lpstr>Hello, World!, V1</vt:lpstr>
      <vt:lpstr>Coordinate System</vt:lpstr>
      <vt:lpstr>Hello, World!, V1.1</vt:lpstr>
      <vt:lpstr>Hello, mouse!</vt:lpstr>
      <vt:lpstr>Static vs. Active Program Modes</vt:lpstr>
      <vt:lpstr>Mouse Events</vt:lpstr>
      <vt:lpstr>Try</vt:lpstr>
      <vt:lpstr>Try, V2</vt:lpstr>
      <vt:lpstr>Exercise 1</vt:lpstr>
      <vt:lpstr>Hint</vt:lpstr>
      <vt:lpstr>Basic shapes, strokes, color</vt:lpstr>
      <vt:lpstr>Example 1</vt:lpstr>
      <vt:lpstr>Example 2</vt:lpstr>
      <vt:lpstr>Exercise 2</vt:lpstr>
      <vt:lpstr>Arcs &amp; Curves</vt:lpstr>
      <vt:lpstr>More Shapes</vt:lpstr>
      <vt:lpstr>Images</vt:lpstr>
      <vt:lpstr>2-D Transformations translate(x, y)</vt:lpstr>
      <vt:lpstr>push/pop Matrix</vt:lpstr>
      <vt:lpstr>PowerPoint Presentation</vt:lpstr>
      <vt:lpstr>Web Sites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Deepak</dc:creator>
  <cp:lastModifiedBy>Dianna Xu</cp:lastModifiedBy>
  <cp:revision>37</cp:revision>
  <dcterms:created xsi:type="dcterms:W3CDTF">2011-03-09T00:57:24Z</dcterms:created>
  <dcterms:modified xsi:type="dcterms:W3CDTF">2014-07-09T02:19:14Z</dcterms:modified>
</cp:coreProperties>
</file>