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3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41103-4C08-46F9-AEA7-14EB4C131E8A}" type="datetimeFigureOut">
              <a:rPr lang="el-GR" smtClean="0"/>
              <a:t>1/7/2025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30F82-6820-4578-B2F4-0DA5C230CFF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544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E45C545-220D-4A49-BD84-F6E42BDFB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3740"/>
            <a:ext cx="9440034" cy="1828801"/>
          </a:xfrm>
        </p:spPr>
        <p:txBody>
          <a:bodyPr/>
          <a:lstStyle/>
          <a:p>
            <a:r>
              <a:rPr lang="en-US" dirty="0"/>
              <a:t>COVID-19 Detection in Chest CT Scans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239F391-1779-E3D1-1628-F23BAC480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578" y="3213051"/>
            <a:ext cx="3636736" cy="1049867"/>
          </a:xfrm>
        </p:spPr>
        <p:txBody>
          <a:bodyPr/>
          <a:lstStyle/>
          <a:p>
            <a:r>
              <a:rPr lang="en-US" dirty="0"/>
              <a:t>Iraklis Spyrou</a:t>
            </a:r>
          </a:p>
          <a:p>
            <a:r>
              <a:rPr lang="en-US" dirty="0"/>
              <a:t>Multimodal ML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47455E93-A801-5422-8AB0-B1027058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96" y="5774260"/>
            <a:ext cx="2095792" cy="685896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F17C7E24-2C06-D9BE-B7FA-B05325DED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749" y="5774260"/>
            <a:ext cx="2544455" cy="685896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EFFFCD54-D423-1652-52AA-E06190FA6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765" y="5774260"/>
            <a:ext cx="189788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23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FF0D-BBA0-A7DD-30D1-E2C53B14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1394"/>
            <a:ext cx="10353762" cy="970450"/>
          </a:xfrm>
        </p:spPr>
        <p:txBody>
          <a:bodyPr/>
          <a:lstStyle/>
          <a:p>
            <a:r>
              <a:rPr lang="en-US" dirty="0"/>
              <a:t>Conclusions and 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65EEF-2A43-C680-1F99-AF6A01CD6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81845"/>
            <a:ext cx="10353762" cy="5464762"/>
          </a:xfrm>
        </p:spPr>
        <p:txBody>
          <a:bodyPr>
            <a:normAutofit/>
          </a:bodyPr>
          <a:lstStyle/>
          <a:p>
            <a:r>
              <a:rPr lang="en-US" b="1" dirty="0"/>
              <a:t>Transfer learning excels:</a:t>
            </a:r>
            <a:r>
              <a:rPr lang="en-US" dirty="0"/>
              <a:t> ResNet18 achieves the highest accuracy (98.9 %) and most precise, localized explanations, converging in under 20 epochs.</a:t>
            </a:r>
          </a:p>
          <a:p>
            <a:r>
              <a:rPr lang="en-US" b="1" dirty="0"/>
              <a:t>Custom CNN holds its own:</a:t>
            </a:r>
            <a:r>
              <a:rPr lang="en-US" dirty="0"/>
              <a:t> CustomCNN reaches 97.9 % accuracy—just 1 % below ResNet18—and its heatmaps correctly highlight COVID lesions, showing that even a small, purpose-built model can be competitive. </a:t>
            </a:r>
          </a:p>
          <a:p>
            <a:r>
              <a:rPr lang="en-US" b="1" dirty="0"/>
              <a:t>Explainability confirmed:</a:t>
            </a:r>
            <a:r>
              <a:rPr lang="en-US" dirty="0"/>
              <a:t> SmoothGradCAM++ aligns with clinical findings, and MoRF/AOPC metrics quantitatively verify that models rely on genuine pathology, not spurious cues.</a:t>
            </a:r>
          </a:p>
          <a:p>
            <a:r>
              <a:rPr lang="en-US" b="1" dirty="0"/>
              <a:t>Model-specific limitation:</a:t>
            </a:r>
            <a:r>
              <a:rPr lang="en-US" dirty="0"/>
              <a:t> The lightweight CustomCNN, due to its limited capacity, learned only COVID-positive patterns and failed to capture explicit non-COVID cues, leading to one-sided decision behavior.</a:t>
            </a:r>
          </a:p>
          <a:p>
            <a:r>
              <a:rPr lang="en-US" b="1" dirty="0"/>
              <a:t>Next steps:</a:t>
            </a:r>
            <a:r>
              <a:rPr lang="en-US" dirty="0"/>
              <a:t> self-supervised CT pretraining, multi-class disease classification, and </a:t>
            </a:r>
            <a:r>
              <a:rPr lang="en-US" dirty="0" err="1"/>
              <a:t>ensembling</a:t>
            </a:r>
            <a:r>
              <a:rPr lang="en-US" dirty="0"/>
              <a:t> to further boost performance and robustness.</a:t>
            </a:r>
          </a:p>
        </p:txBody>
      </p:sp>
    </p:spTree>
    <p:extLst>
      <p:ext uri="{BB962C8B-B14F-4D97-AF65-F5344CB8AC3E}">
        <p14:creationId xmlns:p14="http://schemas.microsoft.com/office/powerpoint/2010/main" val="40717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82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4499-940E-72D8-3599-DA50396B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2EA7-5465-A7C0-64B7-9DBCD83DA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and compare three deep-learning models (Custom CNN, ResNet18, ViT-B/16) for COVID-19 vs. non-COVID classification on chest CT slices.</a:t>
            </a:r>
          </a:p>
          <a:p>
            <a:r>
              <a:rPr lang="en-US" dirty="0"/>
              <a:t>Evaluate their diagnostic performance using accuracy, precision, recall and macro F1 on a balanced 2,482-slice dataset.</a:t>
            </a:r>
          </a:p>
          <a:p>
            <a:r>
              <a:rPr lang="en-US" dirty="0"/>
              <a:t>Apply SmoothGradCAM++ to generate visual heatmaps that highlight model attention regions.</a:t>
            </a:r>
          </a:p>
          <a:p>
            <a:r>
              <a:rPr lang="en-US" dirty="0"/>
              <a:t>Quantitatively assess explanation fidelity with the MoRF (Most Relevant First) protocol and AOPC (Area Over the Perturbation Curve).</a:t>
            </a:r>
          </a:p>
          <a:p>
            <a:r>
              <a:rPr lang="en-US" dirty="0"/>
              <a:t>Derive insights into how model capacity and transfer learning affect both performance and explainability in limited-data medical imaging contexts</a:t>
            </a:r>
          </a:p>
        </p:txBody>
      </p:sp>
    </p:spTree>
    <p:extLst>
      <p:ext uri="{BB962C8B-B14F-4D97-AF65-F5344CB8AC3E}">
        <p14:creationId xmlns:p14="http://schemas.microsoft.com/office/powerpoint/2010/main" val="220063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C5B6-9542-B3E7-6CC6-BE407C0A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17460"/>
            <a:ext cx="10353762" cy="970450"/>
          </a:xfrm>
        </p:spPr>
        <p:txBody>
          <a:bodyPr/>
          <a:lstStyle/>
          <a:p>
            <a:r>
              <a:rPr lang="en-US" dirty="0"/>
              <a:t>Data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81E7-E6C0-1285-09CA-33D271E9F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78255"/>
            <a:ext cx="10353762" cy="4058751"/>
          </a:xfrm>
        </p:spPr>
        <p:txBody>
          <a:bodyPr/>
          <a:lstStyle/>
          <a:p>
            <a:r>
              <a:rPr lang="en-US" b="1" dirty="0"/>
              <a:t>Dataset</a:t>
            </a:r>
            <a:br>
              <a:rPr lang="en-US" dirty="0"/>
            </a:br>
            <a:r>
              <a:rPr lang="en-US" dirty="0"/>
              <a:t>• SARS-COV-2 CT-Scan (Kaggle) – 1252 COVID / 1230 non-COVID 2D slices</a:t>
            </a:r>
            <a:br>
              <a:rPr lang="en-US" dirty="0"/>
            </a:br>
            <a:r>
              <a:rPr lang="en-US" dirty="0"/>
              <a:t>• Class-wise split: 70 % train, 15 % validation, 15 % test</a:t>
            </a:r>
          </a:p>
          <a:p>
            <a:r>
              <a:rPr lang="en-US" b="1" dirty="0"/>
              <a:t>Pre-processing</a:t>
            </a:r>
            <a:br>
              <a:rPr lang="en-US" dirty="0"/>
            </a:br>
            <a:r>
              <a:rPr lang="en-US" dirty="0"/>
              <a:t>• Resize to 224 × 224 pixels</a:t>
            </a:r>
            <a:br>
              <a:rPr lang="en-US" dirty="0"/>
            </a:br>
            <a:r>
              <a:rPr lang="en-US" dirty="0"/>
              <a:t>• CNN inputs: convert to single-channel grayscale → tensor → normalize (mean = 0.5, std = 0.5)</a:t>
            </a:r>
            <a:br>
              <a:rPr lang="en-US" dirty="0"/>
            </a:br>
            <a:r>
              <a:rPr lang="en-US" dirty="0"/>
              <a:t>• ViT inputs: replicate grayscale into 3 channels → tensor → normalize with ImageNet stats (mean = [0.485, 0.456, 0.406], std = [0.229, 0.224, 0.225])</a:t>
            </a:r>
          </a:p>
          <a:p>
            <a:r>
              <a:rPr lang="en-US" b="1" dirty="0"/>
              <a:t>Data Augmentations (training only)</a:t>
            </a:r>
            <a:br>
              <a:rPr lang="en-US" dirty="0"/>
            </a:br>
            <a:r>
              <a:rPr lang="en-US" dirty="0"/>
              <a:t>• Random horizontal flip (p = 0.5)</a:t>
            </a:r>
            <a:br>
              <a:rPr lang="en-US" dirty="0"/>
            </a:br>
            <a:r>
              <a:rPr lang="en-US" dirty="0"/>
              <a:t>• Random rotation (± 10°)</a:t>
            </a:r>
          </a:p>
        </p:txBody>
      </p:sp>
    </p:spTree>
    <p:extLst>
      <p:ext uri="{BB962C8B-B14F-4D97-AF65-F5344CB8AC3E}">
        <p14:creationId xmlns:p14="http://schemas.microsoft.com/office/powerpoint/2010/main" val="413957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4A02-2EF5-72E4-7DF7-38D5ADFE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7316"/>
            <a:ext cx="10353762" cy="970450"/>
          </a:xfrm>
        </p:spPr>
        <p:txBody>
          <a:bodyPr/>
          <a:lstStyle/>
          <a:p>
            <a:r>
              <a:rPr lang="en-US" dirty="0"/>
              <a:t>Models’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6730-7EE5-DEC9-03FE-D8564CCCF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22" y="1012723"/>
            <a:ext cx="10353762" cy="5845277"/>
          </a:xfrm>
        </p:spPr>
        <p:txBody>
          <a:bodyPr>
            <a:normAutofit/>
          </a:bodyPr>
          <a:lstStyle/>
          <a:p>
            <a:r>
              <a:rPr lang="en-US" sz="1800" b="1" dirty="0"/>
              <a:t>CustomCNN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~1.2 M parameters, built from scratch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Four 3×3 Conv–BatchNorm–ReLU blocks (channels: 32→64→128→256)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Each block followed by 2×2 max‐pooling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Global average pooling → Dropout (p=0.3) → 2‐unit classifier</a:t>
            </a:r>
          </a:p>
          <a:p>
            <a:r>
              <a:rPr lang="en-US" sz="1800" b="1" dirty="0"/>
              <a:t>ResNet18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~11.2 M parameters, pretrained on ImageNet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First 7×7 conv modified for 1-channel input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Original 1000-way head replaced with 2-class linear layer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Fine-tuned end-to-end on CT data</a:t>
            </a:r>
          </a:p>
          <a:p>
            <a:r>
              <a:rPr lang="en-US" sz="1800" b="1" dirty="0"/>
              <a:t>ViT-B/16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~86 M parameters, pretrained on ImageNet-1K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16×16 patch embedding; position embeddings retained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Grayscale slices replicated to 3 channels for input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Final 1000-class head swapped for 2 logits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6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0E3B-83A9-F87B-C60D-3E0F64D1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Phase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FDF972-97F0-24FA-92FD-C29BC3B93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469077"/>
              </p:ext>
            </p:extLst>
          </p:nvPr>
        </p:nvGraphicFramePr>
        <p:xfrm>
          <a:off x="914400" y="1731963"/>
          <a:ext cx="10353674" cy="2804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3984995122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3260155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690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SzPct val="70000"/>
                        <a:buFont typeface="Wingdings 2" charset="2"/>
                        <a:buNone/>
                      </a:pPr>
                      <a:r>
                        <a:rPr lang="en-US" sz="1800" b="1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900" indent="0" algn="ctr" defTabSz="457200" rtl="0" eaLnBrk="1" latinLnBrk="0" hangingPunct="1">
                        <a:spcBef>
                          <a:spcPct val="20000"/>
                        </a:spcBef>
                        <a:spcAft>
                          <a:spcPts val="600"/>
                        </a:spcAft>
                        <a:buClr>
                          <a:schemeClr val="tx2"/>
                        </a:buClr>
                        <a:buSzPct val="70000"/>
                        <a:buFont typeface="Wingdings 2" charset="2"/>
                        <a:buNone/>
                      </a:pPr>
                      <a:r>
                        <a:rPr lang="en-US" sz="1800" b="1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9525" dist="25400" dir="14640000" algn="tl" rotWithShape="0">
                              <a:schemeClr val="bg1">
                                <a:alpha val="3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Setting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01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1x10-4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74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AdamW</a:t>
                      </a:r>
                      <a:r>
                        <a:rPr lang="en-US" sz="16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61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8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63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CustomCNN: up to 70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ResNet18 and ViT: up to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Stopping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epochs without </a:t>
                      </a:r>
                      <a:r>
                        <a:rPr lang="en-US" sz="1600" kern="1200" dirty="0" err="1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sz="1600" kern="1200" dirty="0">
                          <a:ln>
                            <a:solidFill>
                              <a:schemeClr val="bg1">
                                <a:lumMod val="75000"/>
                                <a:lumOff val="25000"/>
                                <a:alpha val="10000"/>
                              </a:schemeClr>
                            </a:solidFill>
                          </a:ln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loss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92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F0C1-1C51-DB6D-D084-DDDB7685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37" y="211394"/>
            <a:ext cx="10353762" cy="970450"/>
          </a:xfrm>
        </p:spPr>
        <p:txBody>
          <a:bodyPr/>
          <a:lstStyle/>
          <a:p>
            <a:r>
              <a:rPr lang="en-US" dirty="0"/>
              <a:t>Explainability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53F6E1-459B-EAE5-CEE4-225C0205E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032387"/>
                <a:ext cx="10353762" cy="5614219"/>
              </a:xfrm>
            </p:spPr>
            <p:txBody>
              <a:bodyPr/>
              <a:lstStyle/>
              <a:p>
                <a:r>
                  <a:rPr lang="en-US" b="1" dirty="0"/>
                  <a:t>SmoothGradCam++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Produces high-resolution heatmaps by averaging gradients over multiple noisy input samples, highlighting pixels that most influence the model’s decision.</a:t>
                </a:r>
              </a:p>
              <a:p>
                <a:r>
                  <a:rPr lang="en-US" b="1" dirty="0"/>
                  <a:t>MoRF (Most Relevant First)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Iteratively masks out the top k/L fraction of pixels ranked by importance (with L=20 steps), revealing how the model’s predicted probability changes when its “most relevant” features are removed.</a:t>
                </a:r>
              </a:p>
              <a:p>
                <a:r>
                  <a:rPr lang="en-US" b="1" dirty="0"/>
                  <a:t>AOPC (Area Over </a:t>
                </a:r>
                <a:r>
                  <a:rPr lang="en-US" b="1" dirty="0" err="1"/>
                  <a:t>Pertubation</a:t>
                </a:r>
                <a:r>
                  <a:rPr lang="en-US" b="1" dirty="0"/>
                  <a:t> Curve)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Quantifies explanation fidelity as the average decrease in true‐class probability over all MoRF steps:</a:t>
                </a:r>
              </a:p>
              <a:p>
                <a:pPr marL="450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𝑨𝑶𝑷𝑪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1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Larger AOPC indicates that the heatmap truly captures critical pixels.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53F6E1-459B-EAE5-CEE4-225C0205E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032387"/>
                <a:ext cx="10353762" cy="56142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07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AF91-D1AE-8BBD-E269-FA6D0B1D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5471"/>
            <a:ext cx="10353762" cy="970450"/>
          </a:xfrm>
        </p:spPr>
        <p:txBody>
          <a:bodyPr/>
          <a:lstStyle/>
          <a:p>
            <a:r>
              <a:rPr lang="en-US" dirty="0"/>
              <a:t>Loss Curves and Classification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9BE6F-F4AC-58F7-B094-7F6958C5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19" y="1304747"/>
            <a:ext cx="4179962" cy="3289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FE923D-4610-50A8-7D04-D68383F51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886" y="1235921"/>
            <a:ext cx="4254926" cy="3965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63111-630B-2304-C39D-5BD49F5A1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2" y="5030211"/>
            <a:ext cx="5125165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6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DECA-26A1-7D26-C976-ABC0D1DC2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45462"/>
            <a:ext cx="10353762" cy="970450"/>
          </a:xfrm>
        </p:spPr>
        <p:txBody>
          <a:bodyPr/>
          <a:lstStyle/>
          <a:p>
            <a:r>
              <a:rPr lang="en-US" dirty="0" err="1"/>
              <a:t>GradCam</a:t>
            </a:r>
            <a:r>
              <a:rPr lang="en-US" dirty="0"/>
              <a:t> Visualizations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3C82D-C9FC-179A-336C-6D270570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024" y="1433477"/>
            <a:ext cx="4229303" cy="2378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6CA4FD-CE0F-2C0B-8BBD-E4C1FB498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4029532"/>
            <a:ext cx="4229303" cy="22997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172F8B-2527-E965-78A8-1E9B4981B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438" y="4029532"/>
            <a:ext cx="4486119" cy="23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3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6691-1391-DEC1-E6A8-C05FA0E4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7937"/>
            <a:ext cx="10353762" cy="970450"/>
          </a:xfrm>
        </p:spPr>
        <p:txBody>
          <a:bodyPr/>
          <a:lstStyle/>
          <a:p>
            <a:r>
              <a:rPr lang="en-US" dirty="0"/>
              <a:t>MoRF/AOPC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9BA11-40E3-ABEC-F187-AE1E37F6F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972" y="916147"/>
            <a:ext cx="4298348" cy="1847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C04A8F-FEA4-4F61-158C-5698A473D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718" y="2763520"/>
            <a:ext cx="4298348" cy="2006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3ED0A5-18DF-3ACA-50BE-C9F6C3FC0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73" y="4763921"/>
            <a:ext cx="4298348" cy="2006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18A943-3042-5342-A5B2-59D384A38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86" y="1253480"/>
            <a:ext cx="499179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40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χιστόλιθος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Σχιστόλιθος</Template>
  <TotalTime>446</TotalTime>
  <Words>653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Calisto MT</vt:lpstr>
      <vt:lpstr>Cambria Math</vt:lpstr>
      <vt:lpstr>Wingdings</vt:lpstr>
      <vt:lpstr>Wingdings 2</vt:lpstr>
      <vt:lpstr>Σχιστόλιθος</vt:lpstr>
      <vt:lpstr>COVID-19 Detection in Chest CT Scans</vt:lpstr>
      <vt:lpstr>Purpose of this project</vt:lpstr>
      <vt:lpstr>Data and Pre-processing</vt:lpstr>
      <vt:lpstr>Models’ Architecture</vt:lpstr>
      <vt:lpstr>Training Phase</vt:lpstr>
      <vt:lpstr>Explainability Techniques</vt:lpstr>
      <vt:lpstr>Loss Curves and Classification Results</vt:lpstr>
      <vt:lpstr>GradCam Visualizations</vt:lpstr>
      <vt:lpstr>MoRF/AOPC</vt:lpstr>
      <vt:lpstr>Conclusions and Take-Aways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Αλεξανδρος Νταγιαντας</dc:creator>
  <cp:lastModifiedBy>Iraklis Spyrou</cp:lastModifiedBy>
  <cp:revision>10</cp:revision>
  <dcterms:created xsi:type="dcterms:W3CDTF">2025-06-15T13:50:40Z</dcterms:created>
  <dcterms:modified xsi:type="dcterms:W3CDTF">2025-07-01T12:43:19Z</dcterms:modified>
</cp:coreProperties>
</file>