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63" r:id="rId5"/>
    <p:sldId id="258" r:id="rId6"/>
    <p:sldId id="271" r:id="rId7"/>
    <p:sldId id="285" r:id="rId8"/>
    <p:sldId id="284" r:id="rId9"/>
    <p:sldId id="286" r:id="rId10"/>
    <p:sldId id="278" r:id="rId11"/>
    <p:sldId id="287" r:id="rId12"/>
    <p:sldId id="288" r:id="rId13"/>
    <p:sldId id="289" r:id="rId14"/>
    <p:sldId id="290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57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373126"/>
            <a:ext cx="36004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9830" y="2609342"/>
            <a:ext cx="368433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20162" y="1878620"/>
            <a:ext cx="2619375" cy="257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5450" y="0"/>
            <a:ext cx="2058549" cy="13953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3325" y="1270737"/>
            <a:ext cx="3719195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amler/score_uscots_2025_breako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scorenetwork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renetwork.org/submissions.html" TargetMode="External"/><Relationship Id="rId2" Type="http://schemas.openxmlformats.org/officeDocument/2006/relationships/hyperlink" Target="https://docs.google.com/forms/d/e/1FAIpQLSd7Sigx6d8h4RHu0EsybC4K6C1aUFL5t1AcpwlPj897eOtC9A/view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forms/d/e/1FAIpQLSdwSPpYgbJdCRQmDXZbb7-n2I4wcN4-KRXwrsNUtpT1Qxc5Fw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BasNuOMTUs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ramler.github.io/slu_score_preprints/basketball/nba_wingspans_and_performance/" TargetMode="External"/><Relationship Id="rId2" Type="http://schemas.openxmlformats.org/officeDocument/2006/relationships/hyperlink" Target="https://modules.scorenetwork.org/esports/league-of-legends-buffing-nerf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le.stat.cmu.edu/SCORE/Marathons_SCORE_Templat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114550"/>
            <a:ext cx="3465599" cy="209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400" y="742950"/>
            <a:ext cx="8763000" cy="11697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20"/>
              </a:spcBef>
            </a:pPr>
            <a:r>
              <a:rPr lang="en-US" sz="2400" b="1" dirty="0">
                <a:latin typeface="Arial"/>
                <a:cs typeface="Arial"/>
              </a:rPr>
              <a:t>Engaging students with sports examples through SCORE</a:t>
            </a:r>
          </a:p>
          <a:p>
            <a:pPr marL="12700" marR="5080" algn="ctr">
              <a:lnSpc>
                <a:spcPct val="115599"/>
              </a:lnSpc>
              <a:spcBef>
                <a:spcPts val="120"/>
              </a:spcBef>
            </a:pPr>
            <a:r>
              <a:rPr lang="en-US" sz="2050" i="1" dirty="0">
                <a:latin typeface="Arial"/>
                <a:cs typeface="Arial"/>
              </a:rPr>
              <a:t>Robin</a:t>
            </a:r>
            <a:r>
              <a:rPr lang="en-US" sz="2050" i="1" spc="-35" dirty="0">
                <a:latin typeface="Arial"/>
                <a:cs typeface="Arial"/>
              </a:rPr>
              <a:t> </a:t>
            </a:r>
            <a:r>
              <a:rPr lang="en-US" sz="2050" i="1" dirty="0">
                <a:latin typeface="Arial"/>
                <a:cs typeface="Arial"/>
              </a:rPr>
              <a:t>Lock,</a:t>
            </a:r>
            <a:r>
              <a:rPr lang="en-US" sz="2050" i="1" spc="-40" dirty="0">
                <a:latin typeface="Arial"/>
                <a:cs typeface="Arial"/>
              </a:rPr>
              <a:t> </a:t>
            </a:r>
            <a:r>
              <a:rPr lang="en-US" sz="2050" i="1" dirty="0">
                <a:latin typeface="Arial"/>
                <a:cs typeface="Arial"/>
              </a:rPr>
              <a:t>Ivan</a:t>
            </a:r>
            <a:r>
              <a:rPr lang="en-US" sz="2050" i="1" spc="-30" dirty="0">
                <a:latin typeface="Arial"/>
                <a:cs typeface="Arial"/>
              </a:rPr>
              <a:t> </a:t>
            </a:r>
            <a:r>
              <a:rPr lang="en-US" sz="2050" i="1" dirty="0">
                <a:latin typeface="Arial"/>
                <a:cs typeface="Arial"/>
              </a:rPr>
              <a:t>Ramler, </a:t>
            </a:r>
            <a:r>
              <a:rPr sz="2050" i="1" dirty="0">
                <a:latin typeface="Arial"/>
                <a:cs typeface="Arial"/>
              </a:rPr>
              <a:t>Nick</a:t>
            </a:r>
            <a:r>
              <a:rPr sz="2050" i="1" spc="-3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Clark,</a:t>
            </a:r>
            <a:r>
              <a:rPr sz="2050" i="1" spc="-4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Michael</a:t>
            </a:r>
            <a:r>
              <a:rPr sz="2050" i="1" spc="-35" dirty="0">
                <a:latin typeface="Arial"/>
                <a:cs typeface="Arial"/>
              </a:rPr>
              <a:t> </a:t>
            </a:r>
            <a:r>
              <a:rPr sz="2050" i="1" spc="-10" dirty="0">
                <a:latin typeface="Arial"/>
                <a:cs typeface="Arial"/>
              </a:rPr>
              <a:t>Schuckers </a:t>
            </a:r>
            <a:endParaRPr lang="en-US" sz="2050" i="1" spc="-10" dirty="0">
              <a:latin typeface="Arial"/>
              <a:cs typeface="Arial"/>
            </a:endParaRPr>
          </a:p>
          <a:p>
            <a:pPr marL="12700" marR="5080" algn="ctr">
              <a:lnSpc>
                <a:spcPct val="115599"/>
              </a:lnSpc>
              <a:spcBef>
                <a:spcPts val="120"/>
              </a:spcBef>
            </a:pPr>
            <a:r>
              <a:rPr sz="2050" i="1" dirty="0">
                <a:latin typeface="Arial"/>
                <a:cs typeface="Arial"/>
              </a:rPr>
              <a:t>USCOTS</a:t>
            </a:r>
            <a:r>
              <a:rPr lang="en-US" sz="2050" i="1" dirty="0">
                <a:latin typeface="Arial"/>
                <a:cs typeface="Arial"/>
              </a:rPr>
              <a:t> Breakout, </a:t>
            </a:r>
            <a:r>
              <a:rPr sz="2050" i="1" spc="-2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July</a:t>
            </a:r>
            <a:r>
              <a:rPr sz="2050" i="1" spc="-10" dirty="0">
                <a:latin typeface="Arial"/>
                <a:cs typeface="Arial"/>
              </a:rPr>
              <a:t> </a:t>
            </a:r>
            <a:r>
              <a:rPr sz="2050" i="1" spc="-20" dirty="0">
                <a:latin typeface="Arial"/>
                <a:cs typeface="Arial"/>
              </a:rPr>
              <a:t>2025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281107"/>
            <a:ext cx="79248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Sports</a:t>
            </a:r>
            <a:r>
              <a:rPr sz="2400" b="1" spc="-5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Content</a:t>
            </a:r>
            <a:r>
              <a:rPr sz="2400" b="1" spc="-5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for</a:t>
            </a:r>
            <a:r>
              <a:rPr sz="2400" b="1" spc="-50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20202"/>
                </a:solidFill>
                <a:latin typeface="Arial"/>
                <a:cs typeface="Arial"/>
              </a:rPr>
              <a:t>Outreach,</a:t>
            </a:r>
            <a:r>
              <a:rPr sz="2400" b="1" spc="-60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20202"/>
                </a:solidFill>
                <a:latin typeface="Arial"/>
                <a:cs typeface="Arial"/>
              </a:rPr>
              <a:t>Research,</a:t>
            </a:r>
            <a:r>
              <a:rPr sz="2400" b="1" spc="-5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20202"/>
                </a:solidFill>
                <a:latin typeface="Arial"/>
                <a:cs typeface="Arial"/>
              </a:rPr>
              <a:t>Education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2FB-1337-8205-84A4-72C7C86EA337}"/>
              </a:ext>
            </a:extLst>
          </p:cNvPr>
          <p:cNvSpPr txBox="1"/>
          <p:nvPr/>
        </p:nvSpPr>
        <p:spPr>
          <a:xfrm>
            <a:off x="304800" y="408544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for the session: </a:t>
            </a:r>
            <a:r>
              <a:rPr lang="en-US" dirty="0">
                <a:hlinkClick r:id="rId3"/>
              </a:rPr>
              <a:t>https://github.com/iramler/score_uscots_2025_breakout</a:t>
            </a:r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6B8D6-7E5D-94D8-C985-983568B6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860379"/>
            <a:ext cx="2155224" cy="2155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233545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500" dirty="0"/>
              <a:t>SCORE</a:t>
            </a:r>
            <a:r>
              <a:rPr sz="2500" spc="-20" dirty="0"/>
              <a:t> </a:t>
            </a:r>
            <a:r>
              <a:rPr sz="2500" dirty="0"/>
              <a:t>Data</a:t>
            </a:r>
            <a:r>
              <a:rPr sz="2500" spc="-15" dirty="0"/>
              <a:t> </a:t>
            </a:r>
            <a:r>
              <a:rPr sz="2500" spc="-10" dirty="0"/>
              <a:t>Repository </a:t>
            </a:r>
            <a:r>
              <a:rPr sz="25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https://data.scorenetwork.org/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275" y="1379923"/>
            <a:ext cx="6505497" cy="336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5" y="1758957"/>
            <a:ext cx="237553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70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datasets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across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30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different sports</a:t>
            </a:r>
            <a:endParaRPr sz="1800">
              <a:latin typeface="Arial"/>
              <a:cs typeface="Arial"/>
            </a:endParaRPr>
          </a:p>
          <a:p>
            <a:pPr marL="12700" marR="335915">
              <a:lnSpc>
                <a:spcPct val="114999"/>
              </a:lnSpc>
              <a:spcBef>
                <a:spcPts val="12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datasets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sport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statistics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science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topic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53D9-9A08-9E70-1FCC-A2862B0B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ACTIVITY – Find Some Data!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CFF5-C822-8E90-2674-4F850416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8610600" cy="335476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/>
              <a:t>Project #1: Data Description (early semester)</a:t>
            </a:r>
          </a:p>
          <a:p>
            <a:r>
              <a:rPr lang="en-US" sz="2000" dirty="0"/>
              <a:t>Dataset with at least 30 cases and information for at least one categorical and 3 quantitative variables.  Use summary statistics and graphs to describe individual variables and any interesting relationships between them.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b="1" dirty="0"/>
              <a:t>Project #3:  Regression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Find a dataset with a quantitative variable that you would like to predict and 3-5 potential predictors. Look at scatterplots, correlations, and simple linear models to see which are effective predictors (possibly also include multiple regression models).</a:t>
            </a:r>
          </a:p>
        </p:txBody>
      </p:sp>
    </p:spTree>
    <p:extLst>
      <p:ext uri="{BB962C8B-B14F-4D97-AF65-F5344CB8AC3E}">
        <p14:creationId xmlns:p14="http://schemas.microsoft.com/office/powerpoint/2010/main" val="40847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FBB3-7F94-7C28-1BA0-D1345E7C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8F0EC9-15EB-8792-FD12-32F98AEEC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559181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Level 3 – Student Contributions</a:t>
            </a:r>
            <a:endParaRPr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C36AE-8948-57AF-265B-899AC9B531A2}"/>
              </a:ext>
            </a:extLst>
          </p:cNvPr>
          <p:cNvSpPr txBox="1"/>
          <p:nvPr/>
        </p:nvSpPr>
        <p:spPr>
          <a:xfrm>
            <a:off x="457200" y="1047750"/>
            <a:ext cx="8229600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Students can contribute to the SCORE project by reviewing modules and/or submitting their own datasets or modules.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140EB-5B95-F549-CD4B-B4BC6E09AA4A}"/>
              </a:ext>
            </a:extLst>
          </p:cNvPr>
          <p:cNvSpPr txBox="1"/>
          <p:nvPr/>
        </p:nvSpPr>
        <p:spPr>
          <a:xfrm>
            <a:off x="457200" y="2266950"/>
            <a:ext cx="78486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Google form for Student Reviews</a:t>
            </a:r>
            <a:r>
              <a:rPr lang="en-US" dirty="0"/>
              <a:t>  Form will include a dropdown list of modules to review</a:t>
            </a:r>
          </a:p>
          <a:p>
            <a:pPr>
              <a:spcBef>
                <a:spcPts val="1800"/>
              </a:spcBef>
            </a:pPr>
            <a:r>
              <a:rPr lang="en-US" dirty="0">
                <a:hlinkClick r:id="rId3"/>
              </a:rPr>
              <a:t>Submit a module, module idea, or dataset</a:t>
            </a:r>
            <a:r>
              <a:rPr lang="en-US" dirty="0"/>
              <a:t>  Page instructions on how to submit materials to SCORE and guidelines for formats.</a:t>
            </a:r>
          </a:p>
        </p:txBody>
      </p:sp>
    </p:spTree>
    <p:extLst>
      <p:ext uri="{BB962C8B-B14F-4D97-AF65-F5344CB8AC3E}">
        <p14:creationId xmlns:p14="http://schemas.microsoft.com/office/powerpoint/2010/main" val="209409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C9E3-1928-904C-77D6-255FB2F5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SCORE Student Seminar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3E-8CFD-D9E7-898E-BC198BC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8077200" cy="33393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¼ unit (one credit) course for students to develop SCORE materials.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Meets once a week for an hour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5-8 students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Students start by reviewing existing modules, then finding interesting data (for a data submission), then developing one or more modules for the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Regular opportunities to present at weekly meetings. </a:t>
            </a:r>
          </a:p>
        </p:txBody>
      </p:sp>
    </p:spTree>
    <p:extLst>
      <p:ext uri="{BB962C8B-B14F-4D97-AF65-F5344CB8AC3E}">
        <p14:creationId xmlns:p14="http://schemas.microsoft.com/office/powerpoint/2010/main" val="383868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187-B351-8466-31B8-509A33CC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6632575" cy="861774"/>
          </a:xfrm>
        </p:spPr>
        <p:txBody>
          <a:bodyPr/>
          <a:lstStyle/>
          <a:p>
            <a:r>
              <a:rPr lang="en-US" dirty="0"/>
              <a:t>Want to Get More Involved with SCORE?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F6F6-945B-2487-CD5F-2370C34C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817914"/>
            <a:ext cx="3886200" cy="1107996"/>
          </a:xfrm>
        </p:spPr>
        <p:txBody>
          <a:bodyPr/>
          <a:lstStyle/>
          <a:p>
            <a:r>
              <a:rPr lang="en-US" sz="3600" dirty="0">
                <a:hlinkClick r:id="rId2"/>
              </a:rPr>
              <a:t>Join the Network!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9374D-48C3-99EC-ADFC-B403DF33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371912"/>
            <a:ext cx="5018199" cy="38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24F0-60AF-9B3D-260F-9E02E5D1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In this breakout...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E7A6A-DA94-7E33-E894-15A18F03BA44}"/>
              </a:ext>
            </a:extLst>
          </p:cNvPr>
          <p:cNvSpPr txBox="1"/>
          <p:nvPr/>
        </p:nvSpPr>
        <p:spPr>
          <a:xfrm>
            <a:off x="990600" y="127635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Score?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Level 1 – Instructor Choice (Modules)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Level 2 – Student Choice (Datasets)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Level 3 – Student contribution</a:t>
            </a:r>
          </a:p>
          <a:p>
            <a:pPr lvl="2">
              <a:spcAft>
                <a:spcPts val="1800"/>
              </a:spcAft>
            </a:pPr>
            <a:r>
              <a:rPr lang="en-US" sz="3200" dirty="0"/>
              <a:t>                      (Review/Contributions)</a:t>
            </a:r>
          </a:p>
        </p:txBody>
      </p:sp>
    </p:spTree>
    <p:extLst>
      <p:ext uri="{BB962C8B-B14F-4D97-AF65-F5344CB8AC3E}">
        <p14:creationId xmlns:p14="http://schemas.microsoft.com/office/powerpoint/2010/main" val="15909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156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What is SCORE</a:t>
            </a:r>
            <a:r>
              <a:rPr sz="2500" spc="-10" dirty="0"/>
              <a:t>?</a:t>
            </a:r>
            <a:endParaRPr sz="2500" dirty="0"/>
          </a:p>
        </p:txBody>
      </p:sp>
      <p:pic>
        <p:nvPicPr>
          <p:cNvPr id="14" name="Online Media 13" title="The SCORE Network">
            <a:hlinkClick r:id="" action="ppaction://media"/>
            <a:extLst>
              <a:ext uri="{FF2B5EF4-FFF2-40B4-BE49-F238E27FC236}">
                <a16:creationId xmlns:a16="http://schemas.microsoft.com/office/drawing/2014/main" id="{313E2EFA-9ECB-B768-A711-99D7144AE8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971550"/>
            <a:ext cx="7219950" cy="407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2950"/>
            <a:ext cx="5084736" cy="37480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105400" y="1200150"/>
            <a:ext cx="37191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35" dirty="0"/>
              <a:t> </a:t>
            </a:r>
            <a:r>
              <a:rPr spc="-10" dirty="0"/>
              <a:t>Network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/>
          </a:p>
          <a:p>
            <a:pPr marL="469900" marR="435609" indent="-33655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dirty="0"/>
              <a:t>Over</a:t>
            </a:r>
            <a:r>
              <a:rPr spc="-20" dirty="0"/>
              <a:t> </a:t>
            </a:r>
            <a:r>
              <a:rPr dirty="0"/>
              <a:t>80</a:t>
            </a:r>
            <a:r>
              <a:rPr spc="-20" dirty="0"/>
              <a:t> </a:t>
            </a:r>
            <a:r>
              <a:rPr dirty="0"/>
              <a:t>initial</a:t>
            </a:r>
            <a:r>
              <a:rPr spc="-20" dirty="0"/>
              <a:t> </a:t>
            </a:r>
            <a:r>
              <a:rPr dirty="0"/>
              <a:t>confirmed</a:t>
            </a:r>
            <a:r>
              <a:rPr spc="-20" dirty="0"/>
              <a:t> </a:t>
            </a:r>
            <a:r>
              <a:rPr dirty="0"/>
              <a:t>partners</a:t>
            </a:r>
            <a:r>
              <a:rPr spc="-20" dirty="0"/>
              <a:t> </a:t>
            </a:r>
            <a:r>
              <a:rPr spc="-25" dirty="0"/>
              <a:t>in </a:t>
            </a:r>
            <a:r>
              <a:rPr dirty="0"/>
              <a:t>academia,</a:t>
            </a:r>
            <a:r>
              <a:rPr spc="-35" dirty="0"/>
              <a:t> </a:t>
            </a:r>
            <a:r>
              <a:rPr dirty="0"/>
              <a:t>industry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media</a:t>
            </a: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●"/>
            </a:pPr>
            <a:endParaRPr spc="-10" dirty="0"/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/>
              <a:t>3</a:t>
            </a:r>
            <a:r>
              <a:rPr spc="-20" dirty="0"/>
              <a:t> </a:t>
            </a:r>
            <a:r>
              <a:rPr dirty="0"/>
              <a:t>initial</a:t>
            </a:r>
            <a:r>
              <a:rPr spc="-20" dirty="0"/>
              <a:t> hubs</a:t>
            </a:r>
          </a:p>
          <a:p>
            <a:pPr marL="926465" lvl="1" indent="-33591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PIT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Carnegie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Mellon,</a:t>
            </a:r>
            <a:r>
              <a:rPr sz="1400" spc="-20" dirty="0">
                <a:latin typeface="Arial"/>
                <a:cs typeface="Arial"/>
              </a:rPr>
              <a:t> Pitt</a:t>
            </a:r>
            <a:endParaRPr sz="1400" dirty="0">
              <a:latin typeface="Arial"/>
              <a:cs typeface="Arial"/>
            </a:endParaRPr>
          </a:p>
          <a:p>
            <a:pPr marL="926465" lvl="1" indent="-33591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NY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Lawrence,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Point,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Yale</a:t>
            </a:r>
            <a:endParaRPr sz="1400" dirty="0">
              <a:latin typeface="Arial"/>
              <a:cs typeface="Arial"/>
            </a:endParaRPr>
          </a:p>
          <a:p>
            <a:pPr marL="926465" lvl="1" indent="-33591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TX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Baylor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Arial"/>
              <a:buChar char="○"/>
            </a:pPr>
            <a:endParaRPr sz="1400" dirty="0">
              <a:latin typeface="Arial"/>
              <a:cs typeface="Arial"/>
            </a:endParaRPr>
          </a:p>
          <a:p>
            <a:pPr marL="469900" marR="20955" indent="-33655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dirty="0"/>
              <a:t>High</a:t>
            </a:r>
            <a:r>
              <a:rPr spc="-20" dirty="0"/>
              <a:t> </a:t>
            </a:r>
            <a:r>
              <a:rPr dirty="0"/>
              <a:t>level</a:t>
            </a:r>
            <a:r>
              <a:rPr spc="-15" dirty="0"/>
              <a:t> </a:t>
            </a:r>
            <a:r>
              <a:rPr dirty="0"/>
              <a:t>advisory</a:t>
            </a:r>
            <a:r>
              <a:rPr spc="-15" dirty="0"/>
              <a:t> </a:t>
            </a:r>
            <a:r>
              <a:rPr dirty="0"/>
              <a:t>board</a:t>
            </a:r>
            <a:r>
              <a:rPr spc="-1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spc="-10" dirty="0"/>
              <a:t>academia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industry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55918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Levie 1 – Instructor Choice (Modules)</a:t>
            </a:r>
            <a:endParaRPr sz="25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153F41-106A-BF10-3F51-315FD05E13DB}"/>
              </a:ext>
            </a:extLst>
          </p:cNvPr>
          <p:cNvSpPr txBox="1"/>
          <p:nvPr/>
        </p:nvSpPr>
        <p:spPr>
          <a:xfrm>
            <a:off x="1066800" y="2495550"/>
            <a:ext cx="7848600" cy="2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5080" indent="-390525">
              <a:lnSpc>
                <a:spcPct val="132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Plug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Play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classroom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flexibility </a:t>
            </a:r>
            <a:endParaRPr lang="en-US" sz="24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03225" marR="5080" indent="-390525">
              <a:lnSpc>
                <a:spcPct val="132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Open</a:t>
            </a:r>
            <a:r>
              <a:rPr sz="24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Access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(download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2400" spc="-20">
                <a:solidFill>
                  <a:srgbClr val="595959"/>
                </a:solidFill>
                <a:latin typeface="Arial"/>
                <a:cs typeface="Arial"/>
              </a:rPr>
              <a:t>(usually)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edit)</a:t>
            </a:r>
            <a:endParaRPr sz="2400" dirty="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Peer</a:t>
            </a: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Vetted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DOIs</a:t>
            </a:r>
            <a:r>
              <a:rPr lang="en-US" sz="2400" spc="-20" dirty="0">
                <a:solidFill>
                  <a:srgbClr val="595959"/>
                </a:solidFill>
                <a:latin typeface="Arial"/>
                <a:cs typeface="Arial"/>
              </a:rPr>
              <a:t> (Pedagogy, Industry, Student)</a:t>
            </a:r>
            <a:endParaRPr sz="2400" dirty="0">
              <a:latin typeface="Arial"/>
              <a:cs typeface="Arial"/>
            </a:endParaRPr>
          </a:p>
          <a:p>
            <a:pPr marL="403225" marR="704850" indent="-390525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motivated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background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materials</a:t>
            </a:r>
            <a:endParaRPr lang="en-US" sz="24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03225" marR="704850" indent="-390525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Diversity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esp.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Non-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traditional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3D7F7-E944-81E5-62DF-392F6B30D30E}"/>
              </a:ext>
            </a:extLst>
          </p:cNvPr>
          <p:cNvSpPr txBox="1"/>
          <p:nvPr/>
        </p:nvSpPr>
        <p:spPr>
          <a:xfrm>
            <a:off x="1295400" y="941040"/>
            <a:ext cx="6324600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 SCORE module is a set of teaching resources built around one (or more) sports-related </a:t>
            </a:r>
            <a:r>
              <a:rPr lang="en-US" sz="2800" dirty="0" err="1"/>
              <a:t>datsets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9781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Module</a:t>
            </a:r>
            <a:r>
              <a:rPr sz="2500" spc="-25" dirty="0"/>
              <a:t> </a:t>
            </a:r>
            <a:r>
              <a:rPr sz="2500" spc="-10" dirty="0"/>
              <a:t>Components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066800" y="1123950"/>
            <a:ext cx="6096000" cy="338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Sports Setting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595959"/>
                </a:solidFill>
                <a:latin typeface="Arial"/>
                <a:cs typeface="Arial"/>
              </a:rPr>
              <a:t>Introduction/Motivational</a:t>
            </a:r>
            <a:r>
              <a:rPr lang="en-US" sz="1800" i="1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i="1" spc="-10" dirty="0">
                <a:solidFill>
                  <a:srgbClr val="595959"/>
                </a:solidFill>
                <a:latin typeface="Arial"/>
                <a:cs typeface="Arial"/>
              </a:rPr>
              <a:t>Video </a:t>
            </a: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Goals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Methods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(Statistical/Data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Science)</a:t>
            </a:r>
            <a:endParaRPr lang="en-US" sz="1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Dataset(s) </a:t>
            </a: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lang="en-US"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Glossary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US" sz="1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Exercises/Activities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(inline or downloadable worksheets)</a:t>
            </a: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rgbClr val="595959"/>
                </a:solidFill>
                <a:latin typeface="Arial"/>
                <a:cs typeface="Arial"/>
              </a:rPr>
              <a:t>Solutions</a:t>
            </a:r>
            <a:endParaRPr sz="1800" dirty="0">
              <a:latin typeface="Arial"/>
              <a:cs typeface="Arial"/>
            </a:endParaRPr>
          </a:p>
          <a:p>
            <a:pPr marL="298450" marR="2049780" indent="-285750">
              <a:lnSpc>
                <a:spcPct val="150600"/>
              </a:lnSpc>
              <a:buFont typeface="Arial" panose="020B0604020202020204" pitchFamily="34" charset="0"/>
              <a:buChar char="•"/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2E50-7EAE-66DD-3E7F-4A94FA01E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897081-0A5B-C6F7-A836-218F22F75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125" dirty="0"/>
              <a:t> </a:t>
            </a:r>
            <a:r>
              <a:rPr spc="-10" dirty="0"/>
              <a:t>Repository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083ED3A-3469-6EA4-78CB-BDCA87FDB974}"/>
              </a:ext>
            </a:extLst>
          </p:cNvPr>
          <p:cNvSpPr txBox="1"/>
          <p:nvPr/>
        </p:nvSpPr>
        <p:spPr>
          <a:xfrm>
            <a:off x="564154" y="1468787"/>
            <a:ext cx="4693646" cy="2791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250950" indent="-457200">
              <a:lnSpc>
                <a:spcPct val="1228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19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Published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Modules </a:t>
            </a:r>
            <a:endParaRPr lang="en-US" sz="1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marR="1250950" indent="-457200">
              <a:lnSpc>
                <a:spcPct val="122800"/>
              </a:lnSpc>
              <a:spcBef>
                <a:spcPts val="100"/>
              </a:spcBef>
            </a:pPr>
            <a:endParaRPr lang="en-US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marR="1250950" indent="-457200">
              <a:lnSpc>
                <a:spcPct val="1228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70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preprint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repositories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00" dirty="0">
              <a:latin typeface="Arial"/>
              <a:cs typeface="Arial"/>
            </a:endParaRPr>
          </a:p>
          <a:p>
            <a:pPr marL="469900" marR="73025" indent="-457200">
              <a:lnSpc>
                <a:spcPct val="1228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13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published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Numerous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preprint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Searchable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sport or statistics topic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E2B0DCB-D65E-7458-BEF6-7A1A242469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006" y="1040399"/>
            <a:ext cx="1363688" cy="150979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92EB16E-FE52-500E-6711-2B39FC8877D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5849" y="2930600"/>
            <a:ext cx="1346008" cy="188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F4856-4592-76D0-0B81-8CE6255289A0}"/>
              </a:ext>
            </a:extLst>
          </p:cNvPr>
          <p:cNvSpPr txBox="1"/>
          <p:nvPr/>
        </p:nvSpPr>
        <p:spPr>
          <a:xfrm>
            <a:off x="454025" y="841802"/>
            <a:ext cx="404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https://modules.scorenetwork.org/</a:t>
            </a:r>
          </a:p>
        </p:txBody>
      </p:sp>
    </p:spTree>
    <p:extLst>
      <p:ext uri="{BB962C8B-B14F-4D97-AF65-F5344CB8AC3E}">
        <p14:creationId xmlns:p14="http://schemas.microsoft.com/office/powerpoint/2010/main" val="12085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1D3-2E41-D7E3-E047-7554B3A2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Three Module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21E0-2167-A816-5820-4F773FA7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517" y="1733550"/>
            <a:ext cx="8132920" cy="190821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>
                <a:hlinkClick r:id="rId2"/>
              </a:rPr>
              <a:t>League of Legends - Buffing and Nerfing</a:t>
            </a: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>
                <a:hlinkClick r:id="rId3"/>
              </a:rPr>
              <a:t>NBA Wingspan &amp; Performance</a:t>
            </a:r>
            <a:r>
              <a:rPr lang="en-US" sz="2800" dirty="0"/>
              <a:t> (SLU Preprint)</a:t>
            </a:r>
          </a:p>
          <a:p>
            <a:r>
              <a:rPr lang="en-US" sz="2800" dirty="0">
                <a:hlinkClick r:id="rId4"/>
              </a:rPr>
              <a:t>Marathon Record-Setting Over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68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25F6-DD8D-6FBA-1E31-60C23F19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D749EA-E983-BFA8-2DCC-F27051DCE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559181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Levie 2 – Student Choice (Datasets)</a:t>
            </a:r>
            <a:endParaRPr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161DD-B129-00CD-515F-A9299D59EA28}"/>
              </a:ext>
            </a:extLst>
          </p:cNvPr>
          <p:cNvSpPr txBox="1"/>
          <p:nvPr/>
        </p:nvSpPr>
        <p:spPr>
          <a:xfrm>
            <a:off x="685799" y="914221"/>
            <a:ext cx="7772400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SCORE Data Repository includes lots of datasets that instructors can use for class examples and </a:t>
            </a:r>
            <a:r>
              <a:rPr lang="en-US" sz="2400" b="1" dirty="0"/>
              <a:t>students can use for individual projects</a:t>
            </a:r>
            <a:r>
              <a:rPr lang="en-US" sz="2400" dirty="0"/>
              <a:t>.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9C77D2-D8E3-E16F-29F0-A03CCDF6798F}"/>
              </a:ext>
            </a:extLst>
          </p:cNvPr>
          <p:cNvSpPr txBox="1"/>
          <p:nvPr/>
        </p:nvSpPr>
        <p:spPr>
          <a:xfrm>
            <a:off x="533400" y="2273492"/>
            <a:ext cx="8188325" cy="266996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Each dataset 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includes: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Descriptive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title</a:t>
            </a:r>
            <a:endParaRPr sz="1800" dirty="0">
              <a:latin typeface="Arial"/>
              <a:cs typeface="Arial"/>
            </a:endParaRPr>
          </a:p>
          <a:p>
            <a:pPr marL="379095" marR="28575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Brief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spc="-20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Arial"/>
                <a:cs typeface="Arial"/>
              </a:rPr>
              <a:t>sport/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background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Tags with 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elevant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statistics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science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topics/categories</a:t>
            </a:r>
            <a:endParaRPr sz="1800" dirty="0"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Link to data file and d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escription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all variables </a:t>
            </a:r>
            <a:endParaRPr lang="en-US" sz="1800" spc="-2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associated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lang="en-US" sz="1800" spc="-2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Original source</a:t>
            </a:r>
            <a:r>
              <a:rPr lang="en-US"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lang="en-US"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lang="en-US"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9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635</Words>
  <Application>Microsoft Office PowerPoint</Application>
  <PresentationFormat>On-screen Show (16:9)</PresentationFormat>
  <Paragraphs>80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PowerPoint Presentation</vt:lpstr>
      <vt:lpstr>In this breakout...</vt:lpstr>
      <vt:lpstr>What is SCORE?</vt:lpstr>
      <vt:lpstr>PowerPoint Presentation</vt:lpstr>
      <vt:lpstr>Levie 1 – Instructor Choice (Modules)</vt:lpstr>
      <vt:lpstr>Module Components</vt:lpstr>
      <vt:lpstr>Module Repository</vt:lpstr>
      <vt:lpstr>Three Module Examples</vt:lpstr>
      <vt:lpstr>Levie 2 – Student Choice (Datasets)</vt:lpstr>
      <vt:lpstr>SCORE Data Repository https://data.scorenetwork.org/</vt:lpstr>
      <vt:lpstr>ACTIVITY – Find Some Data!</vt:lpstr>
      <vt:lpstr>Level 3 – Student Contributions</vt:lpstr>
      <vt:lpstr>SCORE Student Seminar</vt:lpstr>
      <vt:lpstr>Want to Get More Involved with SCORE?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USCOTS 2025 Workshop Intro</dc:title>
  <cp:lastModifiedBy>Robin Lock</cp:lastModifiedBy>
  <cp:revision>6</cp:revision>
  <dcterms:created xsi:type="dcterms:W3CDTF">2025-07-11T13:22:22Z</dcterms:created>
  <dcterms:modified xsi:type="dcterms:W3CDTF">2025-07-12T01:45:16Z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2025-07-11T00:00:00Z</vt:filetime>
  </property>
</Properties>
</file>