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503"/>
    <p:restoredTop sz="94671"/>
  </p:normalViewPr>
  <p:slideViewPr>
    <p:cSldViewPr snapToGrid="0" snapToObjects="1">
      <p:cViewPr varScale="1">
        <p:scale>
          <a:sx n="26" d="100"/>
          <a:sy n="26" d="100"/>
        </p:scale>
        <p:origin x="912" y="4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4/15/24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60763" y="-2122717"/>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19260" y="-2128431"/>
            <a:ext cx="7511177" cy="9720347"/>
          </a:xfrm>
          <a:prstGeom prst="rect">
            <a:avLst/>
          </a:prstGeom>
        </p:spPr>
      </p:pic>
      <p:grpSp>
        <p:nvGrpSpPr>
          <p:cNvPr id="4" name="Group 3">
            <a:extLst>
              <a:ext uri="{FF2B5EF4-FFF2-40B4-BE49-F238E27FC236}">
                <a16:creationId xmlns:a16="http://schemas.microsoft.com/office/drawing/2014/main" id="{946A9E0E-456F-B74C-C7D6-3BE17231C16C}"/>
              </a:ext>
            </a:extLst>
          </p:cNvPr>
          <p:cNvGrpSpPr/>
          <p:nvPr/>
        </p:nvGrpSpPr>
        <p:grpSpPr>
          <a:xfrm>
            <a:off x="7580636" y="858068"/>
            <a:ext cx="28680127" cy="4342727"/>
            <a:chOff x="7580636" y="858068"/>
            <a:chExt cx="28680127" cy="4342727"/>
          </a:xfrm>
        </p:grpSpPr>
        <p:sp>
          <p:nvSpPr>
            <p:cNvPr id="2" name="Rectangle 1">
              <a:extLst>
                <a:ext uri="{FF2B5EF4-FFF2-40B4-BE49-F238E27FC236}">
                  <a16:creationId xmlns:a16="http://schemas.microsoft.com/office/drawing/2014/main" id="{BFD73810-67DA-4C39-9F1A-0E666D0D3CC2}"/>
                </a:ext>
              </a:extLst>
            </p:cNvPr>
            <p:cNvSpPr/>
            <p:nvPr/>
          </p:nvSpPr>
          <p:spPr>
            <a:xfrm>
              <a:off x="7580636" y="858068"/>
              <a:ext cx="28680127" cy="3770263"/>
            </a:xfrm>
            <a:prstGeom prst="rect">
              <a:avLst/>
            </a:prstGeom>
            <a:solidFill>
              <a:srgbClr val="C00000">
                <a:alpha val="9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 Box 7">
              <a:extLst>
                <a:ext uri="{FF2B5EF4-FFF2-40B4-BE49-F238E27FC236}">
                  <a16:creationId xmlns:a16="http://schemas.microsoft.com/office/drawing/2014/main" id="{956E58CB-4F23-C1A8-B1DA-E428A15D8015}"/>
                </a:ext>
              </a:extLst>
            </p:cNvPr>
            <p:cNvSpPr txBox="1">
              <a:spLocks noChangeArrowheads="1"/>
            </p:cNvSpPr>
            <p:nvPr/>
          </p:nvSpPr>
          <p:spPr bwMode="auto">
            <a:xfrm>
              <a:off x="8566122" y="858068"/>
              <a:ext cx="26558194" cy="4342727"/>
            </a:xfrm>
            <a:prstGeom prst="rect">
              <a:avLst/>
            </a:prstGeom>
            <a:noFill/>
            <a:ln>
              <a:noFill/>
            </a:ln>
            <a:effectLst/>
          </p:spPr>
          <p:txBody>
            <a:bodyPr wrap="square">
              <a:spAutoFit/>
            </a:bodyPr>
            <a:lstStyle>
              <a:lvl1pPr defTabSz="3343275">
                <a:defRPr>
                  <a:solidFill>
                    <a:schemeClr val="tx1"/>
                  </a:solidFill>
                  <a:latin typeface="Arial" panose="020B0604020202020204" pitchFamily="34" charset="0"/>
                </a:defRPr>
              </a:lvl1pPr>
              <a:lvl2pPr defTabSz="3343275">
                <a:defRPr>
                  <a:solidFill>
                    <a:schemeClr val="tx1"/>
                  </a:solidFill>
                  <a:latin typeface="Arial" panose="020B0604020202020204" pitchFamily="34" charset="0"/>
                </a:defRPr>
              </a:lvl2pPr>
              <a:lvl3pPr defTabSz="3343275">
                <a:defRPr>
                  <a:solidFill>
                    <a:schemeClr val="tx1"/>
                  </a:solidFill>
                  <a:latin typeface="Arial" panose="020B0604020202020204" pitchFamily="34" charset="0"/>
                </a:defRPr>
              </a:lvl3pPr>
              <a:lvl4pPr defTabSz="3343275">
                <a:defRPr>
                  <a:solidFill>
                    <a:schemeClr val="tx1"/>
                  </a:solidFill>
                  <a:latin typeface="Arial" panose="020B0604020202020204" pitchFamily="34" charset="0"/>
                </a:defRPr>
              </a:lvl4pPr>
              <a:lvl5pPr defTabSz="3343275">
                <a:defRPr>
                  <a:solidFill>
                    <a:schemeClr val="tx1"/>
                  </a:solidFill>
                  <a:latin typeface="Arial" panose="020B0604020202020204" pitchFamily="34" charset="0"/>
                </a:defRPr>
              </a:lvl5pPr>
              <a:lvl6pPr defTabSz="3343275" fontAlgn="base">
                <a:spcBef>
                  <a:spcPct val="0"/>
                </a:spcBef>
                <a:spcAft>
                  <a:spcPct val="0"/>
                </a:spcAft>
                <a:defRPr>
                  <a:solidFill>
                    <a:schemeClr val="tx1"/>
                  </a:solidFill>
                  <a:latin typeface="Arial" panose="020B0604020202020204" pitchFamily="34" charset="0"/>
                </a:defRPr>
              </a:lvl6pPr>
              <a:lvl7pPr defTabSz="3343275" fontAlgn="base">
                <a:spcBef>
                  <a:spcPct val="0"/>
                </a:spcBef>
                <a:spcAft>
                  <a:spcPct val="0"/>
                </a:spcAft>
                <a:defRPr>
                  <a:solidFill>
                    <a:schemeClr val="tx1"/>
                  </a:solidFill>
                  <a:latin typeface="Arial" panose="020B0604020202020204" pitchFamily="34" charset="0"/>
                </a:defRPr>
              </a:lvl7pPr>
              <a:lvl8pPr defTabSz="3343275" fontAlgn="base">
                <a:spcBef>
                  <a:spcPct val="0"/>
                </a:spcBef>
                <a:spcAft>
                  <a:spcPct val="0"/>
                </a:spcAft>
                <a:defRPr>
                  <a:solidFill>
                    <a:schemeClr val="tx1"/>
                  </a:solidFill>
                  <a:latin typeface="Arial" panose="020B0604020202020204" pitchFamily="34" charset="0"/>
                </a:defRPr>
              </a:lvl8pPr>
              <a:lvl9pPr defTabSz="3343275" fontAlgn="base">
                <a:spcBef>
                  <a:spcPct val="0"/>
                </a:spcBef>
                <a:spcAft>
                  <a:spcPct val="0"/>
                </a:spcAft>
                <a:defRPr>
                  <a:solidFill>
                    <a:schemeClr val="tx1"/>
                  </a:solidFill>
                  <a:latin typeface="Arial" panose="020B0604020202020204" pitchFamily="34" charset="0"/>
                </a:defRPr>
              </a:lvl9pPr>
            </a:lstStyle>
            <a:p>
              <a:pPr algn="ctr"/>
              <a:r>
                <a:rPr lang="en-US" altLang="en-US" sz="9600" b="1" dirty="0">
                  <a:solidFill>
                    <a:schemeClr val="bg1">
                      <a:lumMod val="95000"/>
                    </a:schemeClr>
                  </a:solidFill>
                  <a:latin typeface="Garamond" panose="02020404030301010803" pitchFamily="18" charset="0"/>
                  <a:cs typeface="Times New Roman" panose="02020603050405020304" pitchFamily="18" charset="0"/>
                </a:rPr>
                <a:t>The SCORE Network:</a:t>
              </a:r>
            </a:p>
            <a:p>
              <a:pPr algn="ctr"/>
              <a:r>
                <a:rPr lang="en-US" altLang="en-US" sz="7260" dirty="0">
                  <a:solidFill>
                    <a:schemeClr val="bg1">
                      <a:lumMod val="95000"/>
                    </a:schemeClr>
                  </a:solidFill>
                  <a:latin typeface="Garamond" panose="02020404030301010803" pitchFamily="18" charset="0"/>
                  <a:cs typeface="Times New Roman" panose="02020603050405020304" pitchFamily="18" charset="0"/>
                </a:rPr>
                <a:t>Matthew Maslow (Data Science)</a:t>
              </a:r>
            </a:p>
            <a:p>
              <a:pPr algn="ctr"/>
              <a:r>
                <a:rPr lang="en-US" altLang="en-US" sz="7260" dirty="0">
                  <a:solidFill>
                    <a:schemeClr val="bg1">
                      <a:lumMod val="95000"/>
                    </a:schemeClr>
                  </a:solidFill>
                  <a:latin typeface="Garamond" panose="02020404030301010803" pitchFamily="18" charset="0"/>
                  <a:cs typeface="Times New Roman" panose="02020603050405020304" pitchFamily="18" charset="0"/>
                </a:rPr>
                <a:t>Advisor: Professor Ivan Ramler (Data Science/Statistics)</a:t>
              </a:r>
            </a:p>
            <a:p>
              <a:pPr algn="ctr"/>
              <a:endParaRPr lang="en-US" altLang="en-US" sz="3500" b="1" dirty="0">
                <a:solidFill>
                  <a:srgbClr val="C00000"/>
                </a:solidFill>
                <a:latin typeface="Garamond" panose="02020404030301010803" pitchFamily="18" charset="0"/>
                <a:cs typeface="Times New Roman" panose="02020603050405020304" pitchFamily="18" charset="0"/>
              </a:endParaRPr>
            </a:p>
          </p:txBody>
        </p:sp>
      </p:grpSp>
      <p:grpSp>
        <p:nvGrpSpPr>
          <p:cNvPr id="10" name="Group 9">
            <a:extLst>
              <a:ext uri="{FF2B5EF4-FFF2-40B4-BE49-F238E27FC236}">
                <a16:creationId xmlns:a16="http://schemas.microsoft.com/office/drawing/2014/main" id="{66446E14-C889-A0F4-A4D2-71B8FD92AC92}"/>
              </a:ext>
            </a:extLst>
          </p:cNvPr>
          <p:cNvGrpSpPr/>
          <p:nvPr/>
        </p:nvGrpSpPr>
        <p:grpSpPr>
          <a:xfrm>
            <a:off x="2032000" y="5168449"/>
            <a:ext cx="39827200" cy="4113112"/>
            <a:chOff x="15173208" y="5294100"/>
            <a:chExt cx="13344023" cy="26731653"/>
          </a:xfrm>
        </p:grpSpPr>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solidFill>
              <a:srgbClr val="C00000">
                <a:alpha val="8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485B15-BDA1-43D2-C387-6E50BCFE33C2}"/>
                </a:ext>
              </a:extLst>
            </p:cNvPr>
            <p:cNvSpPr txBox="1"/>
            <p:nvPr/>
          </p:nvSpPr>
          <p:spPr>
            <a:xfrm>
              <a:off x="15404321" y="5294100"/>
              <a:ext cx="13037745" cy="24141717"/>
            </a:xfrm>
            <a:prstGeom prst="rect">
              <a:avLst/>
            </a:prstGeom>
            <a:noFill/>
          </p:spPr>
          <p:txBody>
            <a:bodyPr wrap="square" rtlCol="0">
              <a:spAutoFit/>
            </a:bodyPr>
            <a:lstStyle/>
            <a:p>
              <a:pPr algn="l">
                <a:lnSpc>
                  <a:spcPct val="150000"/>
                </a:lnSpc>
              </a:pPr>
              <a:r>
                <a:rPr lang="en-US" sz="5400" dirty="0">
                  <a:solidFill>
                    <a:schemeClr val="bg1"/>
                  </a:solidFill>
                  <a:latin typeface="Garamond" panose="02020404030301010803" pitchFamily="18" charset="0"/>
                </a:rPr>
                <a:t>         The SCORE Network, funded by the National Science Foundation, acquires, cleans, manipulates, and documents sports data to create educational resources aimed at advancing data science learning, particularly among under</a:t>
              </a:r>
              <a:r>
                <a:rPr lang="en-US" sz="5400" dirty="0">
                  <a:solidFill>
                    <a:schemeClr val="bg1">
                      <a:lumMod val="95000"/>
                    </a:schemeClr>
                  </a:solidFill>
                  <a:latin typeface="Garamond" panose="02020404030301010803" pitchFamily="18" charset="0"/>
                </a:rPr>
                <a:t>represented populations and minorities. It focuses on developing and spreading educational resources, with a specific emphasis on sports analytics. </a:t>
              </a:r>
            </a:p>
          </p:txBody>
        </p:sp>
      </p:grpSp>
      <p:grpSp>
        <p:nvGrpSpPr>
          <p:cNvPr id="13" name="Group 12">
            <a:extLst>
              <a:ext uri="{FF2B5EF4-FFF2-40B4-BE49-F238E27FC236}">
                <a16:creationId xmlns:a16="http://schemas.microsoft.com/office/drawing/2014/main" id="{34C119BB-DCF4-B3B2-2C21-48D0B5E81E77}"/>
              </a:ext>
            </a:extLst>
          </p:cNvPr>
          <p:cNvGrpSpPr/>
          <p:nvPr/>
        </p:nvGrpSpPr>
        <p:grpSpPr>
          <a:xfrm>
            <a:off x="3874848" y="9854026"/>
            <a:ext cx="13344023" cy="21126890"/>
            <a:chOff x="2063026" y="9854026"/>
            <a:chExt cx="13344023" cy="21126890"/>
          </a:xfrm>
        </p:grpSpPr>
        <p:sp>
          <p:nvSpPr>
            <p:cNvPr id="26" name="Rectangle 25">
              <a:extLst>
                <a:ext uri="{FF2B5EF4-FFF2-40B4-BE49-F238E27FC236}">
                  <a16:creationId xmlns:a16="http://schemas.microsoft.com/office/drawing/2014/main" id="{EF93311E-5526-9B4D-B45E-5E7F622DA0A9}"/>
                </a:ext>
              </a:extLst>
            </p:cNvPr>
            <p:cNvSpPr/>
            <p:nvPr/>
          </p:nvSpPr>
          <p:spPr>
            <a:xfrm>
              <a:off x="2063026" y="9854026"/>
              <a:ext cx="13344023" cy="21126890"/>
            </a:xfrm>
            <a:prstGeom prst="rect">
              <a:avLst/>
            </a:prstGeom>
            <a:solidFill>
              <a:srgbClr val="C000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95000"/>
                  </a:schemeClr>
                </a:solidFill>
              </a:endParaRPr>
            </a:p>
          </p:txBody>
        </p:sp>
        <p:sp>
          <p:nvSpPr>
            <p:cNvPr id="6" name="TextBox 5">
              <a:extLst>
                <a:ext uri="{FF2B5EF4-FFF2-40B4-BE49-F238E27FC236}">
                  <a16:creationId xmlns:a16="http://schemas.microsoft.com/office/drawing/2014/main" id="{E9AF6EDC-8860-9337-0CBC-996469880E80}"/>
                </a:ext>
              </a:extLst>
            </p:cNvPr>
            <p:cNvSpPr txBox="1"/>
            <p:nvPr/>
          </p:nvSpPr>
          <p:spPr>
            <a:xfrm>
              <a:off x="2425151" y="10572701"/>
              <a:ext cx="12619772" cy="12470466"/>
            </a:xfrm>
            <a:prstGeom prst="rect">
              <a:avLst/>
            </a:prstGeom>
            <a:noFill/>
          </p:spPr>
          <p:txBody>
            <a:bodyPr wrap="square" rtlCol="0">
              <a:spAutoFit/>
            </a:bodyPr>
            <a:lstStyle/>
            <a:p>
              <a:pPr algn="ctr">
                <a:lnSpc>
                  <a:spcPct val="150000"/>
                </a:lnSpc>
              </a:pPr>
              <a:r>
                <a:rPr lang="en-US" sz="6000" dirty="0">
                  <a:solidFill>
                    <a:schemeClr val="bg1"/>
                  </a:solidFill>
                  <a:latin typeface="Garamond" panose="02020404030301010803" pitchFamily="18" charset="0"/>
                </a:rPr>
                <a:t>Professional Bull Riding:</a:t>
              </a:r>
            </a:p>
            <a:p>
              <a:pPr>
                <a:lnSpc>
                  <a:spcPct val="150000"/>
                </a:lnSpc>
              </a:pPr>
              <a:r>
                <a:rPr lang="en-US" sz="4000" dirty="0">
                  <a:solidFill>
                    <a:schemeClr val="bg1"/>
                  </a:solidFill>
                  <a:latin typeface="Garamond" panose="02020404030301010803" pitchFamily="18" charset="0"/>
                </a:rPr>
                <a:t>        Professional Bull Riding (PBR) is a sport that requires a unique combination of skill, strength, and courage. Riders must stay on a bucking bull as long as they can, using only one hand to hold on while the bull tries to throw them off. The rider is scored based on their performance, and the bull is also scored based on how well it bucks. In this dataset, we will explore the data from the 2023 season of the PBR league, Touring Pro Division, to understand the factors that contribute to a rider's success and the performance, and the same for the bulls. This dataset’s analysis encompasses linear regression, identification of influential points, hypothesis testing, and variable transformation.</a:t>
              </a:r>
            </a:p>
          </p:txBody>
        </p:sp>
        <p:pic>
          <p:nvPicPr>
            <p:cNvPr id="12" name="Picture 11" descr="A qr code with a white background&#10;&#10;Description automatically generated">
              <a:extLst>
                <a:ext uri="{FF2B5EF4-FFF2-40B4-BE49-F238E27FC236}">
                  <a16:creationId xmlns:a16="http://schemas.microsoft.com/office/drawing/2014/main" id="{766B1B9D-8833-8114-71A9-B3A987E97095}"/>
                </a:ext>
              </a:extLst>
            </p:cNvPr>
            <p:cNvPicPr>
              <a:picLocks noChangeAspect="1"/>
            </p:cNvPicPr>
            <p:nvPr/>
          </p:nvPicPr>
          <p:blipFill>
            <a:blip r:embed="rId3"/>
            <a:stretch>
              <a:fillRect/>
            </a:stretch>
          </p:blipFill>
          <p:spPr>
            <a:xfrm>
              <a:off x="5312858" y="24797178"/>
              <a:ext cx="6667500" cy="4114802"/>
            </a:xfrm>
            <a:prstGeom prst="rect">
              <a:avLst/>
            </a:prstGeom>
          </p:spPr>
        </p:pic>
      </p:grpSp>
      <p:grpSp>
        <p:nvGrpSpPr>
          <p:cNvPr id="11" name="Group 10">
            <a:extLst>
              <a:ext uri="{FF2B5EF4-FFF2-40B4-BE49-F238E27FC236}">
                <a16:creationId xmlns:a16="http://schemas.microsoft.com/office/drawing/2014/main" id="{38FE8BC9-D321-1B9B-0DC9-E710B7571621}"/>
              </a:ext>
            </a:extLst>
          </p:cNvPr>
          <p:cNvGrpSpPr/>
          <p:nvPr/>
        </p:nvGrpSpPr>
        <p:grpSpPr>
          <a:xfrm>
            <a:off x="26672331" y="9854026"/>
            <a:ext cx="13375047" cy="21126890"/>
            <a:chOff x="28484153" y="9854026"/>
            <a:chExt cx="13375047" cy="21126890"/>
          </a:xfrm>
        </p:grpSpPr>
        <p:sp>
          <p:nvSpPr>
            <p:cNvPr id="24" name="Rectangle 23">
              <a:extLst>
                <a:ext uri="{FF2B5EF4-FFF2-40B4-BE49-F238E27FC236}">
                  <a16:creationId xmlns:a16="http://schemas.microsoft.com/office/drawing/2014/main" id="{88EC93B3-E7A7-EE4A-B4AF-BB1DC5CDEAAD}"/>
                </a:ext>
              </a:extLst>
            </p:cNvPr>
            <p:cNvSpPr/>
            <p:nvPr/>
          </p:nvSpPr>
          <p:spPr>
            <a:xfrm>
              <a:off x="28484153" y="9854026"/>
              <a:ext cx="13324314" cy="21126890"/>
            </a:xfrm>
            <a:prstGeom prst="rect">
              <a:avLst/>
            </a:prstGeom>
            <a:solidFill>
              <a:srgbClr val="C00000">
                <a:alpha val="8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12E036D2-4AE3-23CC-4725-5B4BE7ABBFE0}"/>
                </a:ext>
              </a:extLst>
            </p:cNvPr>
            <p:cNvSpPr txBox="1"/>
            <p:nvPr/>
          </p:nvSpPr>
          <p:spPr>
            <a:xfrm>
              <a:off x="28750841" y="10572701"/>
              <a:ext cx="13108359" cy="11547135"/>
            </a:xfrm>
            <a:prstGeom prst="rect">
              <a:avLst/>
            </a:prstGeom>
            <a:noFill/>
          </p:spPr>
          <p:txBody>
            <a:bodyPr wrap="square" rtlCol="0">
              <a:spAutoFit/>
            </a:bodyPr>
            <a:lstStyle/>
            <a:p>
              <a:pPr algn="ctr">
                <a:lnSpc>
                  <a:spcPct val="150000"/>
                </a:lnSpc>
              </a:pPr>
              <a:r>
                <a:rPr lang="en-US" sz="6000" dirty="0">
                  <a:solidFill>
                    <a:schemeClr val="bg1"/>
                  </a:solidFill>
                  <a:latin typeface="Garamond" panose="02020404030301010803" pitchFamily="18" charset="0"/>
                </a:rPr>
                <a:t>The 2024 Dakar Rally:</a:t>
              </a:r>
            </a:p>
            <a:p>
              <a:pPr>
                <a:lnSpc>
                  <a:spcPct val="150000"/>
                </a:lnSpc>
              </a:pPr>
              <a:r>
                <a:rPr lang="en-US" sz="4000" dirty="0">
                  <a:solidFill>
                    <a:schemeClr val="bg1"/>
                  </a:solidFill>
                  <a:latin typeface="Garamond" panose="02020404030301010803" pitchFamily="18" charset="0"/>
                </a:rPr>
                <a:t>       The Dakar Rally is an annual off-road endurance event that typically spans over two weeks and covers thousands of kilometers across challenging terrain, and the most recent rally took place in Saudi Arabia. Participants, including motorcyclists, drivers, and truckers, compete in various categories, facing extreme conditions like deserts, mountains, and dunes, making it one of the toughest motor-sport events in the world. For this investigation, we will be looking at the motorist statistics for all 12 stages of race. This dataset’s analysis will exemplify data visualization, uncovering patterns and insights within the race dynamics.</a:t>
              </a:r>
            </a:p>
          </p:txBody>
        </p:sp>
        <p:pic>
          <p:nvPicPr>
            <p:cNvPr id="14" name="Picture 13" descr="A qr code with a white background&#10;&#10;Description automatically generated">
              <a:extLst>
                <a:ext uri="{FF2B5EF4-FFF2-40B4-BE49-F238E27FC236}">
                  <a16:creationId xmlns:a16="http://schemas.microsoft.com/office/drawing/2014/main" id="{41E62472-51D5-0D8F-908A-25C9287FDBF2}"/>
                </a:ext>
              </a:extLst>
            </p:cNvPr>
            <p:cNvPicPr>
              <a:picLocks noChangeAspect="1"/>
            </p:cNvPicPr>
            <p:nvPr/>
          </p:nvPicPr>
          <p:blipFill>
            <a:blip r:embed="rId4"/>
            <a:stretch>
              <a:fillRect/>
            </a:stretch>
          </p:blipFill>
          <p:spPr>
            <a:xfrm>
              <a:off x="31795490" y="24803256"/>
              <a:ext cx="6657652" cy="4108724"/>
            </a:xfrm>
            <a:prstGeom prst="rect">
              <a:avLst/>
            </a:prstGeom>
          </p:spPr>
        </p:pic>
      </p:grpSp>
      <p:pic>
        <p:nvPicPr>
          <p:cNvPr id="1026" name="Picture 2" descr="SCORE network logo">
            <a:extLst>
              <a:ext uri="{FF2B5EF4-FFF2-40B4-BE49-F238E27FC236}">
                <a16:creationId xmlns:a16="http://schemas.microsoft.com/office/drawing/2014/main" id="{A877734A-4713-9909-1384-0E2F6AB084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20049" y="14322036"/>
            <a:ext cx="10401300" cy="779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299</TotalTime>
  <Words>333</Words>
  <Application>Microsoft Macintosh PowerPoint</Application>
  <PresentationFormat>Custom</PresentationFormat>
  <Paragraphs>8</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Matthew Maslow</cp:lastModifiedBy>
  <cp:revision>48</cp:revision>
  <dcterms:created xsi:type="dcterms:W3CDTF">2018-04-09T17:46:55Z</dcterms:created>
  <dcterms:modified xsi:type="dcterms:W3CDTF">2024-04-15T14:43:52Z</dcterms:modified>
</cp:coreProperties>
</file>