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43891200" cy="32918400"/>
  <p:notesSz cx="6858000" cy="914400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DF6"/>
    <a:srgbClr val="FFFFE7"/>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20" d="100"/>
          <a:sy n="20" d="100"/>
        </p:scale>
        <p:origin x="-1980" y="-12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9DB577F-6A24-441E-B87F-6EA6274A47D6}" type="datetimeFigureOut">
              <a:rPr lang="en-US" smtClean="0"/>
              <a:pPr/>
              <a:t>7/31/2013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C8912-8B52-4B6C-AE19-F81D753892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B577F-6A24-441E-B87F-6EA6274A47D6}" type="datetimeFigureOut">
              <a:rPr lang="en-US" smtClean="0"/>
              <a:pPr/>
              <a:t>7/31/2013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C8912-8B52-4B6C-AE19-F81D753892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B577F-6A24-441E-B87F-6EA6274A47D6}" type="datetimeFigureOut">
              <a:rPr lang="en-US" smtClean="0"/>
              <a:pPr/>
              <a:t>7/31/2013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C8912-8B52-4B6C-AE19-F81D753892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DB577F-6A24-441E-B87F-6EA6274A47D6}" type="datetimeFigureOut">
              <a:rPr lang="en-US" smtClean="0"/>
              <a:pPr/>
              <a:t>7/31/2013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C8912-8B52-4B6C-AE19-F81D753892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DB577F-6A24-441E-B87F-6EA6274A47D6}" type="datetimeFigureOut">
              <a:rPr lang="en-US" smtClean="0"/>
              <a:pPr/>
              <a:t>7/31/2013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C8912-8B52-4B6C-AE19-F81D753892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9DB577F-6A24-441E-B87F-6EA6274A47D6}" type="datetimeFigureOut">
              <a:rPr lang="en-US" smtClean="0"/>
              <a:pPr/>
              <a:t>7/31/2013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C8912-8B52-4B6C-AE19-F81D753892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smtClean="0"/>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9DB577F-6A24-441E-B87F-6EA6274A47D6}" type="datetimeFigureOut">
              <a:rPr lang="en-US" smtClean="0"/>
              <a:pPr/>
              <a:t>7/31/2013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3C8912-8B52-4B6C-AE19-F81D753892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9DB577F-6A24-441E-B87F-6EA6274A47D6}" type="datetimeFigureOut">
              <a:rPr lang="en-US" smtClean="0"/>
              <a:pPr/>
              <a:t>7/31/2013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3C8912-8B52-4B6C-AE19-F81D753892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B577F-6A24-441E-B87F-6EA6274A47D6}" type="datetimeFigureOut">
              <a:rPr lang="en-US" smtClean="0"/>
              <a:pPr/>
              <a:t>7/31/2013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3C8912-8B52-4B6C-AE19-F81D753892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smtClean="0"/>
              <a:t>Click to edit Master title style</a:t>
            </a:r>
            <a:endParaRPr lang="en-US"/>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B577F-6A24-441E-B87F-6EA6274A47D6}" type="datetimeFigureOut">
              <a:rPr lang="en-US" smtClean="0"/>
              <a:pPr/>
              <a:t>7/31/2013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C8912-8B52-4B6C-AE19-F81D753892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smtClean="0"/>
              <a:t>Click to edit Master title style</a:t>
            </a:r>
            <a:endParaRPr lang="en-US"/>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DB577F-6A24-441E-B87F-6EA6274A47D6}" type="datetimeFigureOut">
              <a:rPr lang="en-US" smtClean="0"/>
              <a:pPr/>
              <a:t>7/31/2013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C8912-8B52-4B6C-AE19-F81D753892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75000"/>
            <a:alpha val="5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89DB577F-6A24-441E-B87F-6EA6274A47D6}" type="datetimeFigureOut">
              <a:rPr lang="en-US" smtClean="0"/>
              <a:pPr/>
              <a:t>7/31/2013</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233C8912-8B52-4B6C-AE19-F81D753892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912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438912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6160" indent="-1371600" algn="l" defTabSz="4389120"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52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7008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464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920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3760" indent="-1097280" algn="l" defTabSz="438912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2.bp.blogspot.com/" TargetMode="External"/><Relationship Id="rId7"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101tees.com/" TargetMode="External"/><Relationship Id="rId10" Type="http://schemas.openxmlformats.org/officeDocument/2006/relationships/image" Target="../media/image7.jpeg"/><Relationship Id="rId4" Type="http://schemas.openxmlformats.org/officeDocument/2006/relationships/image" Target="../media/image2.jpeg"/><Relationship Id="rId9"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1066800" y="838200"/>
            <a:ext cx="41605200" cy="6019800"/>
          </a:xfrm>
          <a:prstGeom prst="roundRect">
            <a:avLst/>
          </a:prstGeom>
          <a:solidFill>
            <a:srgbClr val="E6EDF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133600" y="914400"/>
            <a:ext cx="40538400" cy="5601533"/>
          </a:xfrm>
          <a:prstGeom prst="rect">
            <a:avLst/>
          </a:prstGeom>
          <a:noFill/>
        </p:spPr>
        <p:txBody>
          <a:bodyPr wrap="square" rtlCol="0">
            <a:spAutoFit/>
          </a:bodyPr>
          <a:lstStyle/>
          <a:p>
            <a:pPr algn="ctr"/>
            <a:r>
              <a:rPr lang="en-US" dirty="0" smtClean="0">
                <a:solidFill>
                  <a:schemeClr val="tx2"/>
                </a:solidFill>
              </a:rPr>
              <a:t>Predicting Owner Tendencies in Fantasy Football Drafts</a:t>
            </a:r>
          </a:p>
          <a:p>
            <a:pPr algn="ctr"/>
            <a:r>
              <a:rPr lang="en-US" sz="8000" dirty="0" smtClean="0">
                <a:solidFill>
                  <a:schemeClr val="tx2"/>
                </a:solidFill>
              </a:rPr>
              <a:t>Ivan Ramler</a:t>
            </a:r>
            <a:r>
              <a:rPr lang="en-US" sz="8000" baseline="30000" dirty="0" smtClean="0">
                <a:solidFill>
                  <a:schemeClr val="tx2"/>
                </a:solidFill>
              </a:rPr>
              <a:t>1</a:t>
            </a:r>
            <a:r>
              <a:rPr lang="en-US" sz="8000" dirty="0" smtClean="0">
                <a:solidFill>
                  <a:schemeClr val="tx2"/>
                </a:solidFill>
              </a:rPr>
              <a:t>, Juan Chang</a:t>
            </a:r>
            <a:r>
              <a:rPr lang="en-US" sz="8000" baseline="30000" dirty="0" smtClean="0">
                <a:solidFill>
                  <a:schemeClr val="tx2"/>
                </a:solidFill>
              </a:rPr>
              <a:t>2</a:t>
            </a:r>
            <a:r>
              <a:rPr lang="en-US" sz="8000" dirty="0" smtClean="0">
                <a:solidFill>
                  <a:schemeClr val="tx2"/>
                </a:solidFill>
              </a:rPr>
              <a:t>, and Nobu Yamanashi</a:t>
            </a:r>
            <a:r>
              <a:rPr lang="en-US" sz="8000" baseline="30000" dirty="0">
                <a:solidFill>
                  <a:schemeClr val="tx2"/>
                </a:solidFill>
              </a:rPr>
              <a:t>3</a:t>
            </a:r>
            <a:endParaRPr lang="en-US" sz="8000" dirty="0" smtClean="0">
              <a:solidFill>
                <a:schemeClr val="tx2"/>
              </a:solidFill>
            </a:endParaRPr>
          </a:p>
          <a:p>
            <a:pPr algn="ctr"/>
            <a:r>
              <a:rPr lang="en-US" sz="7200" dirty="0" smtClean="0">
                <a:solidFill>
                  <a:schemeClr val="tx2"/>
                </a:solidFill>
              </a:rPr>
              <a:t>St. Lawrence University</a:t>
            </a:r>
            <a:endParaRPr lang="en-US" sz="7200" baseline="30000" dirty="0" smtClean="0">
              <a:solidFill>
                <a:schemeClr val="tx2"/>
              </a:solidFill>
            </a:endParaRPr>
          </a:p>
          <a:p>
            <a:pPr algn="ctr"/>
            <a:r>
              <a:rPr lang="en-US" sz="4000" baseline="30000" dirty="0" smtClean="0">
                <a:solidFill>
                  <a:schemeClr val="tx2"/>
                </a:solidFill>
              </a:rPr>
              <a:t>1</a:t>
            </a:r>
            <a:r>
              <a:rPr lang="en-US" sz="4000" dirty="0" smtClean="0">
                <a:solidFill>
                  <a:schemeClr val="tx2"/>
                </a:solidFill>
              </a:rPr>
              <a:t>Department of Mathematics, Computer Science, and Statistics</a:t>
            </a:r>
          </a:p>
          <a:p>
            <a:pPr algn="ctr"/>
            <a:r>
              <a:rPr lang="en-US" sz="4000" baseline="30000" dirty="0" smtClean="0">
                <a:solidFill>
                  <a:schemeClr val="tx2"/>
                </a:solidFill>
              </a:rPr>
              <a:t>2</a:t>
            </a:r>
            <a:r>
              <a:rPr lang="en-US" sz="4000" dirty="0" smtClean="0">
                <a:solidFill>
                  <a:schemeClr val="tx2"/>
                </a:solidFill>
              </a:rPr>
              <a:t>Mathematics &amp; Economics Double Major, Class of 2014</a:t>
            </a:r>
          </a:p>
          <a:p>
            <a:pPr algn="ctr"/>
            <a:r>
              <a:rPr lang="en-US" sz="4000" baseline="30000" dirty="0" smtClean="0">
                <a:solidFill>
                  <a:schemeClr val="tx2"/>
                </a:solidFill>
              </a:rPr>
              <a:t>3</a:t>
            </a:r>
            <a:r>
              <a:rPr lang="en-US" sz="4000" dirty="0" smtClean="0">
                <a:solidFill>
                  <a:schemeClr val="tx2"/>
                </a:solidFill>
              </a:rPr>
              <a:t>Mathematics-Economics Combined Major, Class of 2011</a:t>
            </a:r>
          </a:p>
        </p:txBody>
      </p:sp>
      <p:sp>
        <p:nvSpPr>
          <p:cNvPr id="5" name="Rounded Rectangle 4"/>
          <p:cNvSpPr/>
          <p:nvPr/>
        </p:nvSpPr>
        <p:spPr>
          <a:xfrm>
            <a:off x="838200" y="7391400"/>
            <a:ext cx="12801600" cy="24858344"/>
          </a:xfrm>
          <a:prstGeom prst="roundRect">
            <a:avLst/>
          </a:prstGeom>
          <a:solidFill>
            <a:srgbClr val="FFFF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0" dirty="0" smtClean="0"/>
          </a:p>
        </p:txBody>
      </p:sp>
      <p:sp>
        <p:nvSpPr>
          <p:cNvPr id="34" name="Rounded Rectangle 33"/>
          <p:cNvSpPr/>
          <p:nvPr/>
        </p:nvSpPr>
        <p:spPr>
          <a:xfrm>
            <a:off x="30022800" y="7468400"/>
            <a:ext cx="12801600" cy="24781344"/>
          </a:xfrm>
          <a:prstGeom prst="roundRect">
            <a:avLst/>
          </a:prstGeom>
          <a:solidFill>
            <a:srgbClr val="FFFF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0" dirty="0" smtClean="0"/>
          </a:p>
        </p:txBody>
      </p:sp>
      <p:sp>
        <p:nvSpPr>
          <p:cNvPr id="35" name="Rounded Rectangle 34"/>
          <p:cNvSpPr/>
          <p:nvPr/>
        </p:nvSpPr>
        <p:spPr>
          <a:xfrm>
            <a:off x="15468600" y="7391401"/>
            <a:ext cx="12801600" cy="24858344"/>
          </a:xfrm>
          <a:prstGeom prst="roundRect">
            <a:avLst/>
          </a:prstGeom>
          <a:solidFill>
            <a:srgbClr val="FFFFE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3000" dirty="0" smtClean="0">
              <a:solidFill>
                <a:schemeClr val="accent1">
                  <a:lumMod val="20000"/>
                  <a:lumOff val="80000"/>
                </a:schemeClr>
              </a:solidFill>
            </a:endParaRPr>
          </a:p>
        </p:txBody>
      </p:sp>
      <p:sp>
        <p:nvSpPr>
          <p:cNvPr id="36" name="TextBox 35"/>
          <p:cNvSpPr txBox="1"/>
          <p:nvPr/>
        </p:nvSpPr>
        <p:spPr>
          <a:xfrm>
            <a:off x="1828800" y="7856934"/>
            <a:ext cx="10820400" cy="25176123"/>
          </a:xfrm>
          <a:prstGeom prst="rect">
            <a:avLst/>
          </a:prstGeom>
          <a:noFill/>
        </p:spPr>
        <p:txBody>
          <a:bodyPr wrap="square" rtlCol="0">
            <a:spAutoFit/>
          </a:bodyPr>
          <a:lstStyle/>
          <a:p>
            <a:pPr algn="ctr"/>
            <a:r>
              <a:rPr lang="en-US" sz="4400" b="1" dirty="0"/>
              <a:t>Goals of the </a:t>
            </a:r>
            <a:r>
              <a:rPr lang="en-US" sz="4400" b="1" dirty="0" smtClean="0"/>
              <a:t>Project</a:t>
            </a:r>
            <a:endParaRPr lang="en-US" sz="4400" b="1" dirty="0"/>
          </a:p>
          <a:p>
            <a:pPr marL="571500" indent="-571500" algn="just">
              <a:buFont typeface="Arial" pitchFamily="34" charset="0"/>
              <a:buChar char="•"/>
            </a:pPr>
            <a:r>
              <a:rPr lang="en-US" sz="3500" b="1" dirty="0" smtClean="0"/>
              <a:t>Main </a:t>
            </a:r>
            <a:r>
              <a:rPr lang="en-US" sz="3500" b="1" dirty="0"/>
              <a:t>Objective:</a:t>
            </a:r>
            <a:r>
              <a:rPr lang="en-US" sz="3500" dirty="0"/>
              <a:t> Develop a method for predicting owner tendencies in Fantasy Football Drafts</a:t>
            </a:r>
          </a:p>
          <a:p>
            <a:pPr marL="571500" indent="-571500" algn="just">
              <a:buFont typeface="Arial" pitchFamily="34" charset="0"/>
              <a:buChar char="•"/>
            </a:pPr>
            <a:r>
              <a:rPr lang="en-US" sz="3500" b="1" dirty="0" smtClean="0"/>
              <a:t>Sub-Objective</a:t>
            </a:r>
            <a:r>
              <a:rPr lang="en-US" sz="3500" dirty="0"/>
              <a:t>: Have undergraduate students work on interesting larger research </a:t>
            </a:r>
            <a:r>
              <a:rPr lang="en-US" sz="3500" dirty="0" smtClean="0"/>
              <a:t>projects</a:t>
            </a:r>
          </a:p>
          <a:p>
            <a:r>
              <a:rPr lang="en-US" sz="2000" dirty="0" smtClean="0"/>
              <a:t> </a:t>
            </a:r>
            <a:endParaRPr lang="en-US" sz="2000" dirty="0"/>
          </a:p>
          <a:p>
            <a:pPr algn="ctr"/>
            <a:r>
              <a:rPr lang="en-US" sz="4400" b="1" dirty="0" smtClean="0"/>
              <a:t>Features</a:t>
            </a:r>
          </a:p>
          <a:p>
            <a:pPr marL="571500" indent="-571500" algn="just">
              <a:buFont typeface="Arial" pitchFamily="34" charset="0"/>
              <a:buChar char="•"/>
            </a:pPr>
            <a:r>
              <a:rPr lang="en-US" sz="3500" dirty="0" smtClean="0"/>
              <a:t>Uses </a:t>
            </a:r>
            <a:r>
              <a:rPr lang="en-US" sz="3500" dirty="0"/>
              <a:t>player positions instead of individual </a:t>
            </a:r>
            <a:r>
              <a:rPr lang="en-US" sz="3500" dirty="0" smtClean="0"/>
              <a:t>players </a:t>
            </a:r>
          </a:p>
          <a:p>
            <a:pPr marL="1431925" lvl="1" indent="-571500" algn="just">
              <a:buFont typeface="Arial" pitchFamily="34" charset="0"/>
              <a:buChar char="•"/>
            </a:pPr>
            <a:r>
              <a:rPr lang="en-US" sz="3500" dirty="0" smtClean="0"/>
              <a:t>e.g</a:t>
            </a:r>
            <a:r>
              <a:rPr lang="en-US" sz="3500" dirty="0"/>
              <a:t>., Adrian Peterson and Arian Foster are both just viewed as </a:t>
            </a:r>
            <a:r>
              <a:rPr lang="en-US" sz="3500" dirty="0" smtClean="0"/>
              <a:t>running backs </a:t>
            </a:r>
            <a:r>
              <a:rPr lang="en-US" sz="3500" dirty="0"/>
              <a:t>and would be interchangeable with each </a:t>
            </a:r>
            <a:r>
              <a:rPr lang="en-US" sz="3500" dirty="0" smtClean="0"/>
              <a:t>other</a:t>
            </a:r>
            <a:endParaRPr lang="en-US" sz="3500" dirty="0"/>
          </a:p>
          <a:p>
            <a:pPr marL="571500" indent="-571500" algn="just">
              <a:buFont typeface="Arial" pitchFamily="34" charset="0"/>
              <a:buChar char="•"/>
            </a:pPr>
            <a:r>
              <a:rPr lang="en-US" sz="3500" dirty="0" smtClean="0"/>
              <a:t>Determine </a:t>
            </a:r>
            <a:r>
              <a:rPr lang="en-US" sz="3500" dirty="0"/>
              <a:t>a set of covariates that can be used to describe the draft up to the current </a:t>
            </a:r>
            <a:r>
              <a:rPr lang="en-US" sz="3500" dirty="0" smtClean="0"/>
              <a:t>pick</a:t>
            </a:r>
            <a:endParaRPr lang="en-US" sz="3500" dirty="0"/>
          </a:p>
          <a:p>
            <a:pPr marL="571500" indent="-571500" algn="just">
              <a:buFont typeface="Arial" pitchFamily="34" charset="0"/>
              <a:buChar char="•"/>
            </a:pPr>
            <a:r>
              <a:rPr lang="en-US" sz="3500" dirty="0" smtClean="0"/>
              <a:t>Easily </a:t>
            </a:r>
            <a:r>
              <a:rPr lang="en-US" sz="3500" dirty="0"/>
              <a:t>applicable year-to-year</a:t>
            </a:r>
          </a:p>
          <a:p>
            <a:endParaRPr lang="en-US" sz="2000" dirty="0"/>
          </a:p>
          <a:p>
            <a:pPr algn="ctr"/>
            <a:r>
              <a:rPr lang="en-US" sz="3600" dirty="0" smtClean="0"/>
              <a:t> </a:t>
            </a:r>
            <a:r>
              <a:rPr lang="en-US" sz="4400" b="1" dirty="0" smtClean="0"/>
              <a:t>The Data</a:t>
            </a:r>
            <a:endParaRPr lang="en-US" sz="3600" dirty="0"/>
          </a:p>
          <a:p>
            <a:pPr marL="571500" indent="-571500" algn="just">
              <a:buFont typeface="Arial" pitchFamily="34" charset="0"/>
              <a:buChar char="•"/>
            </a:pPr>
            <a:r>
              <a:rPr lang="en-US" sz="3500" dirty="0" smtClean="0"/>
              <a:t>Mock </a:t>
            </a:r>
            <a:r>
              <a:rPr lang="en-US" sz="3500" dirty="0"/>
              <a:t>drafts from www.fantasyfootballcalculator.com</a:t>
            </a:r>
          </a:p>
          <a:p>
            <a:pPr marL="1431925" lvl="1" indent="-571500" algn="just">
              <a:buFont typeface="Arial" pitchFamily="34" charset="0"/>
              <a:buChar char="•"/>
            </a:pPr>
            <a:r>
              <a:rPr lang="en-US" sz="3500" dirty="0" smtClean="0"/>
              <a:t>15 </a:t>
            </a:r>
            <a:r>
              <a:rPr lang="en-US" sz="3500" dirty="0"/>
              <a:t>round snaking draft, starting lineup of 1QB, 2 RB, </a:t>
            </a:r>
            <a:r>
              <a:rPr lang="en-US" sz="3500" dirty="0" smtClean="0"/>
              <a:t>3 WR</a:t>
            </a:r>
            <a:r>
              <a:rPr lang="en-US" sz="3500" dirty="0"/>
              <a:t>, 1 TE, 1 Defense, 1 </a:t>
            </a:r>
            <a:r>
              <a:rPr lang="en-US" sz="3500" dirty="0" smtClean="0"/>
              <a:t>Kicker</a:t>
            </a:r>
          </a:p>
          <a:p>
            <a:pPr marL="571500" indent="-571500" algn="just">
              <a:buFont typeface="Arial" pitchFamily="34" charset="0"/>
              <a:buChar char="•"/>
            </a:pPr>
            <a:r>
              <a:rPr lang="en-US" sz="3500" dirty="0" smtClean="0"/>
              <a:t>Keep </a:t>
            </a:r>
            <a:r>
              <a:rPr lang="en-US" sz="3500" dirty="0"/>
              <a:t>only </a:t>
            </a:r>
            <a:r>
              <a:rPr lang="en-US" sz="3500" dirty="0" smtClean="0"/>
              <a:t>drafts </a:t>
            </a:r>
            <a:r>
              <a:rPr lang="en-US" sz="3500" dirty="0"/>
              <a:t>with at least 75% human </a:t>
            </a:r>
            <a:r>
              <a:rPr lang="en-US" sz="3500" dirty="0" smtClean="0"/>
              <a:t>drafters</a:t>
            </a:r>
          </a:p>
          <a:p>
            <a:pPr marL="571500" indent="-571500" algn="just">
              <a:buFont typeface="Arial" pitchFamily="34" charset="0"/>
              <a:buChar char="•"/>
            </a:pPr>
            <a:r>
              <a:rPr lang="en-US" sz="3500" dirty="0" smtClean="0"/>
              <a:t>8</a:t>
            </a:r>
            <a:r>
              <a:rPr lang="en-US" sz="3500" dirty="0"/>
              <a:t>, 10, 12, and 14 team leagues are </a:t>
            </a:r>
            <a:r>
              <a:rPr lang="en-US" sz="3500" dirty="0" smtClean="0"/>
              <a:t>available</a:t>
            </a:r>
          </a:p>
          <a:p>
            <a:pPr marL="1431925" lvl="1" indent="-571500" algn="just">
              <a:buFont typeface="Arial" pitchFamily="34" charset="0"/>
              <a:buChar char="•"/>
            </a:pPr>
            <a:r>
              <a:rPr lang="en-US" sz="3500" dirty="0" smtClean="0"/>
              <a:t>10 </a:t>
            </a:r>
            <a:r>
              <a:rPr lang="en-US" sz="3500" dirty="0"/>
              <a:t>and 12 </a:t>
            </a:r>
            <a:r>
              <a:rPr lang="en-US" sz="3500" dirty="0" smtClean="0"/>
              <a:t>are </a:t>
            </a:r>
            <a:r>
              <a:rPr lang="en-US" sz="3500" dirty="0"/>
              <a:t>the most </a:t>
            </a:r>
            <a:r>
              <a:rPr lang="en-US" sz="3500" dirty="0" smtClean="0"/>
              <a:t>popular</a:t>
            </a:r>
          </a:p>
          <a:p>
            <a:pPr marL="1431925" lvl="1" indent="-571500">
              <a:buFont typeface="Arial" pitchFamily="34" charset="0"/>
              <a:buChar char="•"/>
            </a:pPr>
            <a:endParaRPr lang="en-US" sz="3600" dirty="0"/>
          </a:p>
          <a:p>
            <a:pPr marL="1431925" lvl="1" indent="-571500">
              <a:buFont typeface="Arial" pitchFamily="34" charset="0"/>
              <a:buChar char="•"/>
            </a:pPr>
            <a:endParaRPr lang="en-US" sz="3600" dirty="0" smtClean="0"/>
          </a:p>
          <a:p>
            <a:pPr marL="1431925" lvl="1" indent="-571500">
              <a:buFont typeface="Arial" pitchFamily="34" charset="0"/>
              <a:buChar char="•"/>
            </a:pPr>
            <a:endParaRPr lang="en-US" sz="3600" dirty="0"/>
          </a:p>
          <a:p>
            <a:pPr marL="1431925" lvl="1" indent="-571500">
              <a:buFont typeface="Arial" pitchFamily="34" charset="0"/>
              <a:buChar char="•"/>
            </a:pPr>
            <a:endParaRPr lang="en-US" sz="3600" dirty="0" smtClean="0"/>
          </a:p>
          <a:p>
            <a:pPr marL="1431925" lvl="1" indent="-571500">
              <a:buFont typeface="Arial" pitchFamily="34" charset="0"/>
              <a:buChar char="•"/>
            </a:pPr>
            <a:endParaRPr lang="en-US" sz="3600" dirty="0"/>
          </a:p>
          <a:p>
            <a:pPr marL="860425" lvl="1"/>
            <a:endParaRPr lang="en-US" sz="3600" dirty="0" smtClean="0"/>
          </a:p>
          <a:p>
            <a:pPr indent="-1334135" algn="just"/>
            <a:r>
              <a:rPr lang="en-US" sz="3500" dirty="0"/>
              <a:t>Figure 1: Overall draft percentages broken down by position and pick in the draft.  </a:t>
            </a:r>
            <a:r>
              <a:rPr lang="en-US" sz="3500" dirty="0" smtClean="0"/>
              <a:t>Left </a:t>
            </a:r>
            <a:r>
              <a:rPr lang="en-US" sz="3500" dirty="0"/>
              <a:t>graph is for 10 team leagues and the </a:t>
            </a:r>
            <a:r>
              <a:rPr lang="en-US" sz="3500" dirty="0" smtClean="0"/>
              <a:t>right </a:t>
            </a:r>
            <a:r>
              <a:rPr lang="en-US" sz="3500" dirty="0"/>
              <a:t>is for 12 team leagues.  General tendencies for both size leagues were similar with running backs being heavily picked very early, wide receivers being picked predominantly in rounds 3 through 6, and a steady trickle of quarterbacks being picked throughout the draft (except round 14).  Top </a:t>
            </a:r>
            <a:r>
              <a:rPr lang="en-US" sz="3500" dirty="0" smtClean="0"/>
              <a:t>tier </a:t>
            </a:r>
            <a:r>
              <a:rPr lang="en-US" sz="3500" dirty="0"/>
              <a:t>tight ends appear early (rounds 2 and 3) and then are steadily picked from mid-round 5 and on. Team defenses started being picked in rounds 9 and 10 (typically when most owners had filled their other starting lineup slots) and kickers dominating round 14 (the second to last round).  </a:t>
            </a:r>
            <a:endParaRPr lang="en-US" sz="3500" dirty="0" smtClean="0"/>
          </a:p>
          <a:p>
            <a:pPr algn="ctr"/>
            <a:endParaRPr lang="en-US" sz="2000" b="1" dirty="0" smtClean="0"/>
          </a:p>
          <a:p>
            <a:pPr algn="ctr"/>
            <a:r>
              <a:rPr lang="en-US" sz="2000" b="1" dirty="0" smtClean="0"/>
              <a:t>Acknowledgements</a:t>
            </a:r>
            <a:endParaRPr lang="en-US" sz="2000" b="1" dirty="0"/>
          </a:p>
          <a:p>
            <a:pPr algn="just"/>
            <a:r>
              <a:rPr lang="en-US" sz="2000" dirty="0"/>
              <a:t>Partial funding for labor and materials on this project are provided by the Ronald E. McNair </a:t>
            </a:r>
            <a:r>
              <a:rPr lang="en-US" sz="2000" dirty="0" err="1"/>
              <a:t>Postbaccalaureate</a:t>
            </a:r>
            <a:r>
              <a:rPr lang="en-US" sz="2000" dirty="0"/>
              <a:t> Achievement Program and the National Science Foundation under Grant No. 0959713. Any opinions, findings, and conclusions or recommendations expressed in this material are those of the author(s) and do not necessarily reflect the views of the National Science Foundation or the Ronald E. McNair </a:t>
            </a:r>
            <a:r>
              <a:rPr lang="en-US" sz="2000" dirty="0" err="1"/>
              <a:t>Postbaccalaureate</a:t>
            </a:r>
            <a:r>
              <a:rPr lang="en-US" sz="2000" dirty="0"/>
              <a:t> Achievement </a:t>
            </a:r>
            <a:r>
              <a:rPr lang="en-US" sz="2000" dirty="0" smtClean="0"/>
              <a:t>Program</a:t>
            </a:r>
            <a:endParaRPr lang="en-US" sz="2000" dirty="0"/>
          </a:p>
        </p:txBody>
      </p:sp>
      <p:sp>
        <p:nvSpPr>
          <p:cNvPr id="8" name="TextBox 7"/>
          <p:cNvSpPr txBox="1"/>
          <p:nvPr/>
        </p:nvSpPr>
        <p:spPr>
          <a:xfrm>
            <a:off x="16459200" y="7848600"/>
            <a:ext cx="10820400" cy="23514129"/>
          </a:xfrm>
          <a:prstGeom prst="rect">
            <a:avLst/>
          </a:prstGeom>
          <a:noFill/>
        </p:spPr>
        <p:txBody>
          <a:bodyPr wrap="square" rtlCol="0">
            <a:spAutoFit/>
          </a:bodyPr>
          <a:lstStyle/>
          <a:p>
            <a:pPr marL="742950" indent="-742950" algn="ctr"/>
            <a:r>
              <a:rPr lang="en-US" sz="4400" b="1" dirty="0" smtClean="0"/>
              <a:t>Logistic Regression Models</a:t>
            </a:r>
          </a:p>
          <a:p>
            <a:pPr algn="just"/>
            <a:r>
              <a:rPr lang="en-US" sz="3500" dirty="0"/>
              <a:t>For each pick in a draft, a binary logistic regression model is used to predict the probability of a specific position being selected.  Explanatory variables based on several factors related to the owner's need (ON) and other owners' influences (OI) are used.  Each of the six position has the following 6 variables for a total of 36 potential explanatory variables</a:t>
            </a:r>
            <a:r>
              <a:rPr lang="en-US" sz="3500" dirty="0" smtClean="0"/>
              <a:t>.</a:t>
            </a:r>
          </a:p>
          <a:p>
            <a:pPr algn="just"/>
            <a:endParaRPr lang="en-US" sz="3500" dirty="0"/>
          </a:p>
          <a:p>
            <a:pPr marL="457200" indent="-457200" algn="just">
              <a:buFont typeface="Arial" pitchFamily="34" charset="0"/>
              <a:buChar char="•"/>
            </a:pPr>
            <a:r>
              <a:rPr lang="en-US" sz="3500" i="1" dirty="0" smtClean="0"/>
              <a:t>ON</a:t>
            </a:r>
            <a:r>
              <a:rPr lang="en-US" sz="3500" i="1" dirty="0"/>
              <a:t>.(Position</a:t>
            </a:r>
            <a:r>
              <a:rPr lang="en-US" sz="3500" i="1" dirty="0" smtClean="0"/>
              <a:t>).(number of previous rounds)</a:t>
            </a:r>
            <a:r>
              <a:rPr lang="en-US" sz="3500" dirty="0" smtClean="0"/>
              <a:t> </a:t>
            </a:r>
            <a:r>
              <a:rPr lang="en-US" sz="3500" dirty="0"/>
              <a:t>- The total number of (Position) </a:t>
            </a:r>
            <a:r>
              <a:rPr lang="en-US" sz="3500" dirty="0" smtClean="0"/>
              <a:t>drafted </a:t>
            </a:r>
            <a:r>
              <a:rPr lang="en-US" sz="3500" dirty="0"/>
              <a:t>by the </a:t>
            </a:r>
            <a:r>
              <a:rPr lang="en-US" sz="3500" dirty="0" smtClean="0"/>
              <a:t>owner in </a:t>
            </a:r>
            <a:r>
              <a:rPr lang="en-US" sz="3500" i="1" dirty="0" smtClean="0"/>
              <a:t>one</a:t>
            </a:r>
            <a:r>
              <a:rPr lang="en-US" sz="3500" dirty="0" smtClean="0"/>
              <a:t>, </a:t>
            </a:r>
            <a:r>
              <a:rPr lang="en-US" sz="3500" i="1" dirty="0" smtClean="0"/>
              <a:t>two</a:t>
            </a:r>
            <a:r>
              <a:rPr lang="en-US" sz="3500" dirty="0" smtClean="0"/>
              <a:t>, or </a:t>
            </a:r>
            <a:r>
              <a:rPr lang="en-US" sz="3500" i="1" dirty="0" smtClean="0"/>
              <a:t>all</a:t>
            </a:r>
            <a:r>
              <a:rPr lang="en-US" sz="3500" dirty="0" smtClean="0"/>
              <a:t> previous rounds</a:t>
            </a:r>
            <a:endParaRPr lang="en-US" sz="3500" dirty="0"/>
          </a:p>
          <a:p>
            <a:pPr marL="457200" indent="-457200" algn="just">
              <a:buFont typeface="Arial" pitchFamily="34" charset="0"/>
              <a:buChar char="•"/>
            </a:pPr>
            <a:r>
              <a:rPr lang="en-US" sz="3500" i="1" dirty="0" smtClean="0"/>
              <a:t>OI</a:t>
            </a:r>
            <a:r>
              <a:rPr lang="en-US" sz="3500" i="1" dirty="0"/>
              <a:t>.(Position</a:t>
            </a:r>
            <a:r>
              <a:rPr lang="en-US" sz="3500" i="1" dirty="0" smtClean="0"/>
              <a:t>).(number of previous rounds) </a:t>
            </a:r>
            <a:r>
              <a:rPr lang="en-US" sz="3500" dirty="0"/>
              <a:t>- The total number of (Position) </a:t>
            </a:r>
            <a:r>
              <a:rPr lang="en-US" sz="3500" dirty="0" smtClean="0"/>
              <a:t>drafted </a:t>
            </a:r>
            <a:r>
              <a:rPr lang="en-US" sz="3500" dirty="0"/>
              <a:t>by all other </a:t>
            </a:r>
            <a:r>
              <a:rPr lang="en-US" sz="3500" dirty="0" smtClean="0"/>
              <a:t>owners in </a:t>
            </a:r>
            <a:r>
              <a:rPr lang="en-US" sz="3500" i="1" dirty="0" smtClean="0"/>
              <a:t>one</a:t>
            </a:r>
            <a:r>
              <a:rPr lang="en-US" sz="3500" dirty="0" smtClean="0"/>
              <a:t>, </a:t>
            </a:r>
            <a:r>
              <a:rPr lang="en-US" sz="3500" i="1" dirty="0" smtClean="0"/>
              <a:t>two</a:t>
            </a:r>
            <a:r>
              <a:rPr lang="en-US" sz="3500" dirty="0" smtClean="0"/>
              <a:t>, or </a:t>
            </a:r>
            <a:r>
              <a:rPr lang="en-US" sz="3500" i="1" dirty="0" smtClean="0"/>
              <a:t>all </a:t>
            </a:r>
            <a:r>
              <a:rPr lang="en-US" sz="3500" dirty="0" smtClean="0"/>
              <a:t>previous rounds</a:t>
            </a:r>
            <a:endParaRPr lang="en-US" sz="3500" dirty="0"/>
          </a:p>
          <a:p>
            <a:pPr marL="742950" indent="-742950" algn="just"/>
            <a:endParaRPr lang="en-US" sz="2000" dirty="0" smtClean="0"/>
          </a:p>
          <a:p>
            <a:pPr marL="742950" indent="-742950" algn="just"/>
            <a:r>
              <a:rPr lang="en-US" sz="3500" b="1" dirty="0" smtClean="0"/>
              <a:t>Building </a:t>
            </a:r>
            <a:r>
              <a:rPr lang="en-US" sz="3500" b="1" dirty="0"/>
              <a:t>the logistic regression model</a:t>
            </a:r>
            <a:r>
              <a:rPr lang="en-US" sz="3500" b="1" dirty="0" smtClean="0"/>
              <a:t>:</a:t>
            </a:r>
            <a:endParaRPr lang="en-US" sz="3500" dirty="0"/>
          </a:p>
          <a:p>
            <a:pPr marL="473075" indent="-473075" algn="just">
              <a:buFont typeface="+mj-lt"/>
              <a:buAutoNum type="arabicPeriod"/>
            </a:pPr>
            <a:r>
              <a:rPr lang="en-US" sz="3500" dirty="0" smtClean="0"/>
              <a:t>Build </a:t>
            </a:r>
            <a:r>
              <a:rPr lang="en-US" sz="3500" dirty="0"/>
              <a:t>36 simple logistic regression models.  Keep the </a:t>
            </a:r>
            <a:r>
              <a:rPr lang="en-US" sz="3500" dirty="0" smtClean="0"/>
              <a:t>best 10 </a:t>
            </a:r>
            <a:r>
              <a:rPr lang="en-US" sz="3500" dirty="0"/>
              <a:t>(based on likelihood values) for consideration in the multiple logistic regression model. </a:t>
            </a:r>
            <a:endParaRPr lang="en-US" sz="3500" dirty="0" smtClean="0"/>
          </a:p>
          <a:p>
            <a:pPr marL="473075" indent="-473075" algn="just">
              <a:buFont typeface="+mj-lt"/>
              <a:buAutoNum type="arabicPeriod"/>
            </a:pPr>
            <a:r>
              <a:rPr lang="en-US" sz="3500" dirty="0" smtClean="0"/>
              <a:t>Use </a:t>
            </a:r>
            <a:r>
              <a:rPr lang="en-US" sz="3500" dirty="0"/>
              <a:t>best subsets (with AIC as the criterion) to determine the final model.  Implemented through the </a:t>
            </a:r>
            <a:r>
              <a:rPr lang="en-US" sz="3500" dirty="0" err="1"/>
              <a:t>bestglm</a:t>
            </a:r>
            <a:r>
              <a:rPr lang="en-US" sz="3500" dirty="0"/>
              <a:t> package in R.</a:t>
            </a:r>
          </a:p>
          <a:p>
            <a:pPr marL="742950" indent="-742950" algn="ctr"/>
            <a:endParaRPr lang="en-US" sz="2000" b="1" dirty="0" smtClean="0"/>
          </a:p>
          <a:p>
            <a:pPr marL="742950" indent="-742950" algn="ctr"/>
            <a:r>
              <a:rPr lang="en-US" sz="4400" b="1" dirty="0" smtClean="0"/>
              <a:t>Naïve </a:t>
            </a:r>
            <a:r>
              <a:rPr lang="en-US" sz="4400" b="1" dirty="0"/>
              <a:t>Model</a:t>
            </a:r>
          </a:p>
          <a:p>
            <a:pPr marL="457200" indent="-457200" algn="just">
              <a:buFont typeface="Arial" pitchFamily="34" charset="0"/>
              <a:buChar char="•"/>
            </a:pPr>
            <a:r>
              <a:rPr lang="en-US" sz="3500" dirty="0"/>
              <a:t>Use </a:t>
            </a:r>
            <a:r>
              <a:rPr lang="en-US" sz="3500" i="1" dirty="0" smtClean="0"/>
              <a:t>p</a:t>
            </a:r>
            <a:r>
              <a:rPr lang="en-US" sz="3500" dirty="0" smtClean="0"/>
              <a:t> (the observed </a:t>
            </a:r>
            <a:r>
              <a:rPr lang="en-US" sz="3500" dirty="0"/>
              <a:t>proportions of each position picked at a specific spot in the </a:t>
            </a:r>
            <a:r>
              <a:rPr lang="en-US" sz="3500" dirty="0" smtClean="0"/>
              <a:t>draft) </a:t>
            </a:r>
            <a:r>
              <a:rPr lang="en-US" sz="3500" dirty="0"/>
              <a:t>to predict what will happen in the "current draft." </a:t>
            </a:r>
            <a:endParaRPr lang="en-US" sz="3500" dirty="0" smtClean="0"/>
          </a:p>
          <a:p>
            <a:pPr marL="1431925" lvl="1" indent="-457200" algn="just">
              <a:buFont typeface="Arial" pitchFamily="34" charset="0"/>
              <a:buChar char="•"/>
            </a:pPr>
            <a:r>
              <a:rPr lang="en-US" sz="3500" dirty="0" smtClean="0"/>
              <a:t>E.g., at pick 40, approximately 30% of all selections were Running Backs – naïvely implies a 30% chance that prediction will be a Running Back</a:t>
            </a:r>
          </a:p>
          <a:p>
            <a:pPr marL="1431925" lvl="1" indent="-457200" algn="just">
              <a:buFont typeface="Arial" pitchFamily="34" charset="0"/>
              <a:buChar char="•"/>
            </a:pPr>
            <a:r>
              <a:rPr lang="en-US" sz="3500" dirty="0" smtClean="0"/>
              <a:t>Ignores what happens in the current draft</a:t>
            </a:r>
          </a:p>
          <a:p>
            <a:pPr marL="1828800" lvl="2" indent="-457200" algn="just">
              <a:buFont typeface="Arial" pitchFamily="34" charset="0"/>
              <a:buChar char="•"/>
            </a:pPr>
            <a:r>
              <a:rPr lang="en-US" sz="3500" dirty="0" smtClean="0"/>
              <a:t>Ignores covariate (ON, OI) information</a:t>
            </a:r>
          </a:p>
          <a:p>
            <a:pPr marL="1431925" lvl="1" indent="-457200" algn="just">
              <a:buFont typeface="Arial" pitchFamily="34" charset="0"/>
              <a:buChar char="•"/>
            </a:pPr>
            <a:r>
              <a:rPr lang="en-US" sz="3500" dirty="0" smtClean="0"/>
              <a:t>Similar to intercept only model</a:t>
            </a:r>
          </a:p>
          <a:p>
            <a:pPr marL="1431925" lvl="1" indent="-457200" algn="just">
              <a:buFont typeface="Arial" pitchFamily="34" charset="0"/>
              <a:buChar char="•"/>
            </a:pPr>
            <a:r>
              <a:rPr lang="en-US" sz="3500" dirty="0" smtClean="0"/>
              <a:t>Realistic only if no information can be gained from ON and OI</a:t>
            </a:r>
            <a:endParaRPr lang="en-US" sz="3500" dirty="0"/>
          </a:p>
          <a:p>
            <a:pPr marL="457200" indent="-457200" algn="just">
              <a:buFont typeface="Arial" pitchFamily="34" charset="0"/>
              <a:buChar char="•"/>
            </a:pPr>
            <a:r>
              <a:rPr lang="en-US" sz="3500" dirty="0"/>
              <a:t>Used as a benchmark for evaluating the performance of the logistic regression models</a:t>
            </a:r>
            <a:r>
              <a:rPr lang="en-US" sz="3500" dirty="0" smtClean="0"/>
              <a:t>.</a:t>
            </a:r>
          </a:p>
          <a:p>
            <a:pPr marL="457200" indent="-457200" algn="just">
              <a:buFont typeface="Arial" pitchFamily="34" charset="0"/>
              <a:buChar char="•"/>
            </a:pPr>
            <a:endParaRPr lang="en-US" sz="2000" dirty="0"/>
          </a:p>
          <a:p>
            <a:pPr marL="742950" indent="-742950" algn="ctr"/>
            <a:r>
              <a:rPr lang="en-US" sz="4400" b="1" dirty="0" smtClean="0"/>
              <a:t>Assessing Logistic Regression Models</a:t>
            </a:r>
            <a:endParaRPr lang="en-US" sz="4400" b="1" dirty="0"/>
          </a:p>
          <a:p>
            <a:pPr marL="457200" indent="-457200" algn="just">
              <a:buFont typeface="Arial" pitchFamily="34" charset="0"/>
              <a:buChar char="•"/>
            </a:pPr>
            <a:r>
              <a:rPr lang="en-US" sz="3500" dirty="0" smtClean="0"/>
              <a:t>Compare False Positive and False Negative Rates for logistic regression model to naïve model</a:t>
            </a:r>
          </a:p>
          <a:p>
            <a:pPr marL="457200" indent="-457200" algn="just">
              <a:buFont typeface="Arial" pitchFamily="34" charset="0"/>
              <a:buChar char="•"/>
            </a:pPr>
            <a:r>
              <a:rPr lang="en-US" sz="3500" dirty="0" smtClean="0"/>
              <a:t>Naïve model:</a:t>
            </a:r>
            <a:endParaRPr lang="en-US" sz="3500" dirty="0"/>
          </a:p>
          <a:p>
            <a:pPr marL="1431925" lvl="1" indent="-457200" algn="just">
              <a:buFont typeface="Arial" pitchFamily="34" charset="0"/>
              <a:buChar char="•"/>
            </a:pPr>
            <a:r>
              <a:rPr lang="en-US" sz="3500" dirty="0" smtClean="0"/>
              <a:t>By definition, FPR = </a:t>
            </a:r>
            <a:r>
              <a:rPr lang="en-US" sz="3500" i="1" dirty="0" smtClean="0"/>
              <a:t>p</a:t>
            </a:r>
            <a:r>
              <a:rPr lang="en-US" sz="3500" dirty="0" smtClean="0"/>
              <a:t> and FNR = 1 - </a:t>
            </a:r>
            <a:r>
              <a:rPr lang="en-US" sz="3500" i="1" dirty="0" smtClean="0"/>
              <a:t>p</a:t>
            </a:r>
            <a:endParaRPr lang="en-US" sz="3000" dirty="0" smtClean="0"/>
          </a:p>
        </p:txBody>
      </p:sp>
      <p:sp>
        <p:nvSpPr>
          <p:cNvPr id="9" name="TextBox 8"/>
          <p:cNvSpPr txBox="1"/>
          <p:nvPr/>
        </p:nvSpPr>
        <p:spPr>
          <a:xfrm>
            <a:off x="30937200" y="7848600"/>
            <a:ext cx="10820400" cy="24452848"/>
          </a:xfrm>
          <a:prstGeom prst="rect">
            <a:avLst/>
          </a:prstGeom>
          <a:noFill/>
        </p:spPr>
        <p:txBody>
          <a:bodyPr wrap="square" rtlCol="0">
            <a:spAutoFit/>
          </a:bodyPr>
          <a:lstStyle/>
          <a:p>
            <a:pPr algn="ctr"/>
            <a:r>
              <a:rPr lang="en-US" sz="4400" b="1" dirty="0" smtClean="0"/>
              <a:t>Results</a:t>
            </a:r>
          </a:p>
          <a:p>
            <a:pPr algn="ctr"/>
            <a:endParaRPr lang="en-US" sz="5400" dirty="0"/>
          </a:p>
          <a:p>
            <a:pPr algn="ctr"/>
            <a:endParaRPr lang="en-US" sz="5400" dirty="0" smtClean="0"/>
          </a:p>
          <a:p>
            <a:pPr algn="ctr"/>
            <a:endParaRPr lang="en-US" sz="5400" dirty="0"/>
          </a:p>
          <a:p>
            <a:pPr algn="ctr"/>
            <a:endParaRPr lang="en-US" sz="5400" dirty="0" smtClean="0"/>
          </a:p>
          <a:p>
            <a:pPr algn="ctr"/>
            <a:endParaRPr lang="en-US" sz="5400" dirty="0"/>
          </a:p>
          <a:p>
            <a:pPr algn="ctr"/>
            <a:endParaRPr lang="en-US" sz="5400" dirty="0" smtClean="0"/>
          </a:p>
          <a:p>
            <a:pPr algn="just"/>
            <a:r>
              <a:rPr lang="en-US" sz="3500" dirty="0" smtClean="0"/>
              <a:t>Figure </a:t>
            </a:r>
            <a:r>
              <a:rPr lang="en-US" sz="3500" dirty="0"/>
              <a:t>2: Displays </a:t>
            </a:r>
            <a:r>
              <a:rPr lang="en-US" sz="3500" dirty="0" smtClean="0"/>
              <a:t>which </a:t>
            </a:r>
            <a:r>
              <a:rPr lang="en-US" sz="3500" dirty="0"/>
              <a:t>of the 36 ON and OI variables are used in each logistic regression model (by pick in the draft) for running </a:t>
            </a:r>
            <a:r>
              <a:rPr lang="en-US" sz="3500" dirty="0" smtClean="0"/>
              <a:t>backs.  In </a:t>
            </a:r>
            <a:r>
              <a:rPr lang="en-US" sz="3500" dirty="0"/>
              <a:t>the early parts of the draft other owners influence the selection more than the owner's need.  In the mid-to-late rounds a mixture of owner's need and other owner's influence tend to be important predictors.  </a:t>
            </a:r>
            <a:r>
              <a:rPr lang="en-US" sz="3500" dirty="0" smtClean="0"/>
              <a:t>Wide receiver models (not shown) are similar, but essentially reversing the importance of RB and WR variables.</a:t>
            </a:r>
            <a:endParaRPr lang="en-US" sz="5400" dirty="0" smtClean="0"/>
          </a:p>
          <a:p>
            <a:pPr algn="ctr"/>
            <a:endParaRPr lang="en-US" sz="5400" dirty="0" smtClean="0"/>
          </a:p>
          <a:p>
            <a:pPr algn="ctr"/>
            <a:endParaRPr lang="en-US" sz="5400" dirty="0" smtClean="0"/>
          </a:p>
          <a:p>
            <a:pPr algn="ctr"/>
            <a:endParaRPr lang="en-US" sz="5400" dirty="0" smtClean="0"/>
          </a:p>
          <a:p>
            <a:pPr algn="ctr"/>
            <a:endParaRPr lang="en-US" sz="5400" dirty="0"/>
          </a:p>
          <a:p>
            <a:pPr algn="ctr"/>
            <a:endParaRPr lang="en-US" sz="5400" dirty="0" smtClean="0"/>
          </a:p>
          <a:p>
            <a:pPr algn="just"/>
            <a:endParaRPr lang="en-US" sz="3500" dirty="0" smtClean="0"/>
          </a:p>
          <a:p>
            <a:pPr algn="just"/>
            <a:r>
              <a:rPr lang="en-US" sz="3500" dirty="0" smtClean="0"/>
              <a:t>Figure </a:t>
            </a:r>
            <a:r>
              <a:rPr lang="en-US" sz="3500" dirty="0"/>
              <a:t>3: A comparison of False Positive and False Negative rates between the logistic regression models and the </a:t>
            </a:r>
            <a:r>
              <a:rPr lang="en-US" sz="3500" dirty="0" smtClean="0"/>
              <a:t>naïve  </a:t>
            </a:r>
            <a:r>
              <a:rPr lang="en-US" sz="3500" dirty="0"/>
              <a:t>model. </a:t>
            </a:r>
            <a:r>
              <a:rPr lang="en-US" sz="3500" dirty="0" smtClean="0"/>
              <a:t>FPRs remain </a:t>
            </a:r>
            <a:r>
              <a:rPr lang="en-US" sz="3500" dirty="0"/>
              <a:t>fairly close to the </a:t>
            </a:r>
            <a:r>
              <a:rPr lang="en-US" sz="3500" dirty="0" smtClean="0"/>
              <a:t>naïve </a:t>
            </a:r>
            <a:r>
              <a:rPr lang="en-US" sz="3500" dirty="0"/>
              <a:t>model but show a substantial improvement in the </a:t>
            </a:r>
            <a:r>
              <a:rPr lang="en-US" sz="3500" dirty="0" smtClean="0"/>
              <a:t>FNR after the first round. Similar results hold for Wide Receiver and Quarterback models.</a:t>
            </a:r>
          </a:p>
          <a:p>
            <a:pPr algn="just"/>
            <a:endParaRPr lang="en-US" sz="2000" dirty="0"/>
          </a:p>
          <a:p>
            <a:pPr algn="ctr"/>
            <a:r>
              <a:rPr lang="en-US" sz="3500" b="1" dirty="0" smtClean="0"/>
              <a:t>Summary</a:t>
            </a:r>
          </a:p>
          <a:p>
            <a:pPr marL="457200" indent="-457200" algn="just">
              <a:buFont typeface="Arial" pitchFamily="34" charset="0"/>
              <a:buChar char="•"/>
            </a:pPr>
            <a:r>
              <a:rPr lang="en-US" sz="3500" dirty="0" smtClean="0"/>
              <a:t>Logistic Regression models work well even after minimal information from a draft is obtained</a:t>
            </a:r>
          </a:p>
          <a:p>
            <a:pPr marL="457200" indent="-457200" algn="just">
              <a:buFont typeface="Arial" pitchFamily="34" charset="0"/>
              <a:buChar char="•"/>
            </a:pPr>
            <a:r>
              <a:rPr lang="en-US" sz="3500" dirty="0" smtClean="0"/>
              <a:t>Greatly reduces False Negative Rate over naïve model while maintaining similar False Positive Rate</a:t>
            </a:r>
          </a:p>
          <a:p>
            <a:pPr algn="ctr"/>
            <a:endParaRPr lang="en-US" sz="2000" b="1" dirty="0" smtClean="0"/>
          </a:p>
          <a:p>
            <a:pPr algn="ctr"/>
            <a:r>
              <a:rPr lang="en-US" sz="3500" b="1" dirty="0" smtClean="0"/>
              <a:t>Future Research</a:t>
            </a:r>
          </a:p>
          <a:p>
            <a:pPr marL="457200" indent="-457200" algn="just">
              <a:buFont typeface="Arial" pitchFamily="34" charset="0"/>
              <a:buChar char="•"/>
            </a:pPr>
            <a:r>
              <a:rPr lang="en-US" sz="3500" dirty="0" smtClean="0"/>
              <a:t>Develop a model to simultaneously classify predictions into 1 of the 6 positions</a:t>
            </a:r>
          </a:p>
          <a:p>
            <a:pPr marL="457200" indent="-457200" algn="just">
              <a:buFont typeface="Arial" pitchFamily="34" charset="0"/>
              <a:buChar char="•"/>
            </a:pPr>
            <a:r>
              <a:rPr lang="en-US" sz="3500" dirty="0" smtClean="0"/>
              <a:t>Apply general methodology to 2013 season</a:t>
            </a:r>
          </a:p>
        </p:txBody>
      </p:sp>
      <p:grpSp>
        <p:nvGrpSpPr>
          <p:cNvPr id="6" name="Group 5"/>
          <p:cNvGrpSpPr/>
          <p:nvPr/>
        </p:nvGrpSpPr>
        <p:grpSpPr>
          <a:xfrm>
            <a:off x="2743200" y="1600200"/>
            <a:ext cx="4572000" cy="4572000"/>
            <a:chOff x="3657600" y="1600200"/>
            <a:chExt cx="4572000" cy="4572000"/>
          </a:xfrm>
        </p:grpSpPr>
        <p:pic>
          <p:nvPicPr>
            <p:cNvPr id="1026" name="Picture 2" descr="C:\Users\iramler\Desktop\fantasy rin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600200"/>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038600" y="5867400"/>
              <a:ext cx="4038600" cy="276999"/>
            </a:xfrm>
            <a:prstGeom prst="rect">
              <a:avLst/>
            </a:prstGeom>
            <a:noFill/>
          </p:spPr>
          <p:txBody>
            <a:bodyPr wrap="square" rtlCol="0">
              <a:spAutoFit/>
            </a:bodyPr>
            <a:lstStyle/>
            <a:p>
              <a:r>
                <a:rPr lang="en-US" sz="1200" dirty="0">
                  <a:hlinkClick r:id="rId3"/>
                </a:rPr>
                <a:t>http://2.bp.blogspot.com</a:t>
              </a:r>
              <a:endParaRPr lang="en-US" sz="1200" dirty="0"/>
            </a:p>
          </p:txBody>
        </p:sp>
      </p:grpSp>
      <p:pic>
        <p:nvPicPr>
          <p:cNvPr id="1027" name="Picture 3" descr="C:\Users\iramler\Desktop\my-fantasy-football-team.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0" y="1600200"/>
            <a:ext cx="4572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957000" y="5867400"/>
            <a:ext cx="3657600" cy="276999"/>
          </a:xfrm>
          <a:prstGeom prst="rect">
            <a:avLst/>
          </a:prstGeom>
          <a:noFill/>
        </p:spPr>
        <p:txBody>
          <a:bodyPr wrap="square" rtlCol="0">
            <a:spAutoFit/>
          </a:bodyPr>
          <a:lstStyle/>
          <a:p>
            <a:r>
              <a:rPr lang="en-US" sz="1200" dirty="0">
                <a:hlinkClick r:id="rId5"/>
              </a:rPr>
              <a:t>http://101tees.com</a:t>
            </a:r>
            <a:endParaRPr lang="en-US" sz="1200" dirty="0"/>
          </a:p>
        </p:txBody>
      </p:sp>
      <p:pic>
        <p:nvPicPr>
          <p:cNvPr id="1038" name="Picture 14" descr="C:\Users\iramler\Dropbox\Research\FantasyFootball\JSM_2013\position_draft10_horizontal.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9674840"/>
            <a:ext cx="6217920" cy="3108960"/>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C:\Users\iramler\Dropbox\Research\FantasyFootball\JSM_2013\position_draft12_horizontal.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5680" y="19674840"/>
            <a:ext cx="6217920" cy="310896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Users\iramler\Dropbox\Research\FantasyFootball\JSM_2013\rb12_xvars.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242000" y="9115425"/>
            <a:ext cx="10363200" cy="431482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19" descr="C:\Users\iramler\Dropbox\Research\FantasyFootball\JSM_2013\xvar_plot_legend.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004125" y="8534400"/>
            <a:ext cx="7000875" cy="5524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iramler\Dropbox\Research\FantasyFootball\JSM_2013\fpr_fnr_rb_long.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165800" y="18440400"/>
            <a:ext cx="10363200" cy="4314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10905</TotalTime>
  <Words>917</Words>
  <Application>Microsoft Office PowerPoint</Application>
  <PresentationFormat>Custom</PresentationFormat>
  <Paragraphs>80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Company>St. Lawrence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Information Technology</dc:creator>
  <cp:lastModifiedBy>Ivan Ramler</cp:lastModifiedBy>
  <cp:revision>90</cp:revision>
  <dcterms:created xsi:type="dcterms:W3CDTF">2011-04-26T17:16:05Z</dcterms:created>
  <dcterms:modified xsi:type="dcterms:W3CDTF">2013-07-31T14:32:57Z</dcterms:modified>
</cp:coreProperties>
</file>