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862426" rtl="0" eaLnBrk="1" latinLnBrk="0" hangingPunct="1">
      <a:defRPr sz="7603" kern="1200">
        <a:solidFill>
          <a:schemeClr val="tx1"/>
        </a:solidFill>
        <a:latin typeface="+mn-lt"/>
        <a:ea typeface="+mn-ea"/>
        <a:cs typeface="+mn-cs"/>
      </a:defRPr>
    </a:lvl1pPr>
    <a:lvl2pPr marL="1931213" algn="l" defTabSz="3862426" rtl="0" eaLnBrk="1" latinLnBrk="0" hangingPunct="1">
      <a:defRPr sz="7603" kern="1200">
        <a:solidFill>
          <a:schemeClr val="tx1"/>
        </a:solidFill>
        <a:latin typeface="+mn-lt"/>
        <a:ea typeface="+mn-ea"/>
        <a:cs typeface="+mn-cs"/>
      </a:defRPr>
    </a:lvl2pPr>
    <a:lvl3pPr marL="3862426" algn="l" defTabSz="3862426" rtl="0" eaLnBrk="1" latinLnBrk="0" hangingPunct="1">
      <a:defRPr sz="7603" kern="1200">
        <a:solidFill>
          <a:schemeClr val="tx1"/>
        </a:solidFill>
        <a:latin typeface="+mn-lt"/>
        <a:ea typeface="+mn-ea"/>
        <a:cs typeface="+mn-cs"/>
      </a:defRPr>
    </a:lvl3pPr>
    <a:lvl4pPr marL="5793638" algn="l" defTabSz="3862426" rtl="0" eaLnBrk="1" latinLnBrk="0" hangingPunct="1">
      <a:defRPr sz="7603" kern="1200">
        <a:solidFill>
          <a:schemeClr val="tx1"/>
        </a:solidFill>
        <a:latin typeface="+mn-lt"/>
        <a:ea typeface="+mn-ea"/>
        <a:cs typeface="+mn-cs"/>
      </a:defRPr>
    </a:lvl4pPr>
    <a:lvl5pPr marL="7724851" algn="l" defTabSz="3862426" rtl="0" eaLnBrk="1" latinLnBrk="0" hangingPunct="1">
      <a:defRPr sz="7603" kern="1200">
        <a:solidFill>
          <a:schemeClr val="tx1"/>
        </a:solidFill>
        <a:latin typeface="+mn-lt"/>
        <a:ea typeface="+mn-ea"/>
        <a:cs typeface="+mn-cs"/>
      </a:defRPr>
    </a:lvl5pPr>
    <a:lvl6pPr marL="9656064" algn="l" defTabSz="3862426" rtl="0" eaLnBrk="1" latinLnBrk="0" hangingPunct="1">
      <a:defRPr sz="7603" kern="1200">
        <a:solidFill>
          <a:schemeClr val="tx1"/>
        </a:solidFill>
        <a:latin typeface="+mn-lt"/>
        <a:ea typeface="+mn-ea"/>
        <a:cs typeface="+mn-cs"/>
      </a:defRPr>
    </a:lvl6pPr>
    <a:lvl7pPr marL="11587277" algn="l" defTabSz="3862426" rtl="0" eaLnBrk="1" latinLnBrk="0" hangingPunct="1">
      <a:defRPr sz="7603" kern="1200">
        <a:solidFill>
          <a:schemeClr val="tx1"/>
        </a:solidFill>
        <a:latin typeface="+mn-lt"/>
        <a:ea typeface="+mn-ea"/>
        <a:cs typeface="+mn-cs"/>
      </a:defRPr>
    </a:lvl7pPr>
    <a:lvl8pPr marL="13518490" algn="l" defTabSz="3862426" rtl="0" eaLnBrk="1" latinLnBrk="0" hangingPunct="1">
      <a:defRPr sz="7603" kern="1200">
        <a:solidFill>
          <a:schemeClr val="tx1"/>
        </a:solidFill>
        <a:latin typeface="+mn-lt"/>
        <a:ea typeface="+mn-ea"/>
        <a:cs typeface="+mn-cs"/>
      </a:defRPr>
    </a:lvl8pPr>
    <a:lvl9pPr marL="15449702" algn="l" defTabSz="3862426" rtl="0" eaLnBrk="1" latinLnBrk="0" hangingPunct="1">
      <a:defRPr sz="760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rsey Reed" initials="KR" lastIdx="0" clrIdx="0">
    <p:extLst>
      <p:ext uri="{19B8F6BF-5375-455C-9EA6-DF929625EA0E}">
        <p15:presenceInfo xmlns:p15="http://schemas.microsoft.com/office/powerpoint/2012/main" userId="S-1-5-21-484763869-412668190-725345543-3439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FF"/>
    <a:srgbClr val="F2E1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6433" autoAdjust="0"/>
  </p:normalViewPr>
  <p:slideViewPr>
    <p:cSldViewPr snapToGrid="0">
      <p:cViewPr>
        <p:scale>
          <a:sx n="25" d="100"/>
          <a:sy n="25" d="100"/>
        </p:scale>
        <p:origin x="1320" y="-174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CD60E-BBF9-49FE-A3D0-9ECED0139DDC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B8697-5E83-4736-9D2D-6BEED25283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59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862426" rtl="0" eaLnBrk="1" latinLnBrk="0" hangingPunct="1">
      <a:defRPr sz="5069" kern="1200">
        <a:solidFill>
          <a:schemeClr val="tx1"/>
        </a:solidFill>
        <a:latin typeface="+mn-lt"/>
        <a:ea typeface="+mn-ea"/>
        <a:cs typeface="+mn-cs"/>
      </a:defRPr>
    </a:lvl1pPr>
    <a:lvl2pPr marL="1931213" algn="l" defTabSz="3862426" rtl="0" eaLnBrk="1" latinLnBrk="0" hangingPunct="1">
      <a:defRPr sz="5069" kern="1200">
        <a:solidFill>
          <a:schemeClr val="tx1"/>
        </a:solidFill>
        <a:latin typeface="+mn-lt"/>
        <a:ea typeface="+mn-ea"/>
        <a:cs typeface="+mn-cs"/>
      </a:defRPr>
    </a:lvl2pPr>
    <a:lvl3pPr marL="3862426" algn="l" defTabSz="3862426" rtl="0" eaLnBrk="1" latinLnBrk="0" hangingPunct="1">
      <a:defRPr sz="5069" kern="1200">
        <a:solidFill>
          <a:schemeClr val="tx1"/>
        </a:solidFill>
        <a:latin typeface="+mn-lt"/>
        <a:ea typeface="+mn-ea"/>
        <a:cs typeface="+mn-cs"/>
      </a:defRPr>
    </a:lvl3pPr>
    <a:lvl4pPr marL="5793638" algn="l" defTabSz="3862426" rtl="0" eaLnBrk="1" latinLnBrk="0" hangingPunct="1">
      <a:defRPr sz="5069" kern="1200">
        <a:solidFill>
          <a:schemeClr val="tx1"/>
        </a:solidFill>
        <a:latin typeface="+mn-lt"/>
        <a:ea typeface="+mn-ea"/>
        <a:cs typeface="+mn-cs"/>
      </a:defRPr>
    </a:lvl4pPr>
    <a:lvl5pPr marL="7724851" algn="l" defTabSz="3862426" rtl="0" eaLnBrk="1" latinLnBrk="0" hangingPunct="1">
      <a:defRPr sz="5069" kern="1200">
        <a:solidFill>
          <a:schemeClr val="tx1"/>
        </a:solidFill>
        <a:latin typeface="+mn-lt"/>
        <a:ea typeface="+mn-ea"/>
        <a:cs typeface="+mn-cs"/>
      </a:defRPr>
    </a:lvl5pPr>
    <a:lvl6pPr marL="9656064" algn="l" defTabSz="3862426" rtl="0" eaLnBrk="1" latinLnBrk="0" hangingPunct="1">
      <a:defRPr sz="5069" kern="1200">
        <a:solidFill>
          <a:schemeClr val="tx1"/>
        </a:solidFill>
        <a:latin typeface="+mn-lt"/>
        <a:ea typeface="+mn-ea"/>
        <a:cs typeface="+mn-cs"/>
      </a:defRPr>
    </a:lvl6pPr>
    <a:lvl7pPr marL="11587277" algn="l" defTabSz="3862426" rtl="0" eaLnBrk="1" latinLnBrk="0" hangingPunct="1">
      <a:defRPr sz="5069" kern="1200">
        <a:solidFill>
          <a:schemeClr val="tx1"/>
        </a:solidFill>
        <a:latin typeface="+mn-lt"/>
        <a:ea typeface="+mn-ea"/>
        <a:cs typeface="+mn-cs"/>
      </a:defRPr>
    </a:lvl7pPr>
    <a:lvl8pPr marL="13518490" algn="l" defTabSz="3862426" rtl="0" eaLnBrk="1" latinLnBrk="0" hangingPunct="1">
      <a:defRPr sz="5069" kern="1200">
        <a:solidFill>
          <a:schemeClr val="tx1"/>
        </a:solidFill>
        <a:latin typeface="+mn-lt"/>
        <a:ea typeface="+mn-ea"/>
        <a:cs typeface="+mn-cs"/>
      </a:defRPr>
    </a:lvl8pPr>
    <a:lvl9pPr marL="15449702" algn="l" defTabSz="3862426" rtl="0" eaLnBrk="1" latinLnBrk="0" hangingPunct="1">
      <a:defRPr sz="50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1B8697-5E83-4736-9D2D-6BEED25283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81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DF22-4FAF-495B-8433-1B386FE1AF4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8B3-997A-414D-9CD7-5049A93E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84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DF22-4FAF-495B-8433-1B386FE1AF4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8B3-997A-414D-9CD7-5049A93E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7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DF22-4FAF-495B-8433-1B386FE1AF4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8B3-997A-414D-9CD7-5049A93E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80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DF22-4FAF-495B-8433-1B386FE1AF4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8B3-997A-414D-9CD7-5049A93E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6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DF22-4FAF-495B-8433-1B386FE1AF4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8B3-997A-414D-9CD7-5049A93E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95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DF22-4FAF-495B-8433-1B386FE1AF4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8B3-997A-414D-9CD7-5049A93E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67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DF22-4FAF-495B-8433-1B386FE1AF4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8B3-997A-414D-9CD7-5049A93E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1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DF22-4FAF-495B-8433-1B386FE1AF4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8B3-997A-414D-9CD7-5049A93E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2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DF22-4FAF-495B-8433-1B386FE1AF4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8B3-997A-414D-9CD7-5049A93E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2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DF22-4FAF-495B-8433-1B386FE1AF4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8B3-997A-414D-9CD7-5049A93E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074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EDF22-4FAF-495B-8433-1B386FE1AF4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698B3-997A-414D-9CD7-5049A93E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393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EDF22-4FAF-495B-8433-1B386FE1AF46}" type="datetimeFigureOut">
              <a:rPr lang="en-US" smtClean="0"/>
              <a:t>4/25/2016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698B3-997A-414D-9CD7-5049A93E71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19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3.png"/><Relationship Id="rId26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4.png"/><Relationship Id="rId34" Type="http://schemas.openxmlformats.org/officeDocument/2006/relationships/image" Target="../media/image24.png"/><Relationship Id="rId17" Type="http://schemas.openxmlformats.org/officeDocument/2006/relationships/image" Target="../media/image15.png"/><Relationship Id="rId25" Type="http://schemas.openxmlformats.org/officeDocument/2006/relationships/image" Target="../media/image8.png"/><Relationship Id="rId3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7.png"/><Relationship Id="rId32" Type="http://schemas.openxmlformats.org/officeDocument/2006/relationships/image" Target="../media/image22.png"/><Relationship Id="rId15" Type="http://schemas.openxmlformats.org/officeDocument/2006/relationships/image" Target="../media/image13.png"/><Relationship Id="rId23" Type="http://schemas.openxmlformats.org/officeDocument/2006/relationships/image" Target="../media/image6.jpg"/><Relationship Id="rId28" Type="http://schemas.openxmlformats.org/officeDocument/2006/relationships/image" Target="../media/image16.png"/><Relationship Id="rId19" Type="http://schemas.openxmlformats.org/officeDocument/2006/relationships/image" Target="../media/image17.png"/><Relationship Id="rId31" Type="http://schemas.openxmlformats.org/officeDocument/2006/relationships/image" Target="../media/image21.png"/><Relationship Id="rId4" Type="http://schemas.openxmlformats.org/officeDocument/2006/relationships/image" Target="../media/image2.png"/><Relationship Id="rId14" Type="http://schemas.openxmlformats.org/officeDocument/2006/relationships/image" Target="../media/image12.png"/><Relationship Id="rId22" Type="http://schemas.openxmlformats.org/officeDocument/2006/relationships/image" Target="../media/image5.png"/><Relationship Id="rId27" Type="http://schemas.openxmlformats.org/officeDocument/2006/relationships/image" Target="../media/image10.png"/><Relationship Id="rId30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/>
          <p:cNvGrpSpPr/>
          <p:nvPr/>
        </p:nvGrpSpPr>
        <p:grpSpPr>
          <a:xfrm>
            <a:off x="1133061" y="4814297"/>
            <a:ext cx="11410122" cy="27723103"/>
            <a:chOff x="1133061" y="4814296"/>
            <a:chExt cx="11410122" cy="27723103"/>
          </a:xfrm>
        </p:grpSpPr>
        <p:sp>
          <p:nvSpPr>
            <p:cNvPr id="5" name="Rounded Rectangle 4"/>
            <p:cNvSpPr/>
            <p:nvPr/>
          </p:nvSpPr>
          <p:spPr>
            <a:xfrm>
              <a:off x="1133061" y="4814296"/>
              <a:ext cx="11410122" cy="27723103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263220" y="5098328"/>
              <a:ext cx="9013372" cy="126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Motivation</a:t>
              </a:r>
              <a:endParaRPr lang="en-US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486206" y="8917317"/>
              <a:ext cx="8567400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 smtClean="0"/>
                <a:t>Purpose &amp; Goals</a:t>
              </a:r>
              <a:endParaRPr lang="en-US" sz="50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93634" y="12303341"/>
              <a:ext cx="9013372" cy="243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Principal Components Analysis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574128" y="18881921"/>
              <a:ext cx="9013372" cy="126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Cluster Analysis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347857" y="14902130"/>
              <a:ext cx="9339943" cy="432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What is Principal </a:t>
              </a:r>
              <a:r>
                <a:rPr lang="en-US" sz="2500" dirty="0"/>
                <a:t>C</a:t>
              </a:r>
              <a:r>
                <a:rPr lang="en-US" sz="2500" dirty="0" smtClean="0"/>
                <a:t>omponents </a:t>
              </a:r>
              <a:r>
                <a:rPr lang="en-US" sz="2500" dirty="0"/>
                <a:t>A</a:t>
              </a:r>
              <a:r>
                <a:rPr lang="en-US" sz="2500" dirty="0" smtClean="0"/>
                <a:t>nalysis?</a:t>
              </a:r>
            </a:p>
            <a:p>
              <a:pPr marL="801688" lvl="1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Principal </a:t>
              </a:r>
              <a:r>
                <a:rPr lang="en-US" sz="2500" dirty="0"/>
                <a:t>c</a:t>
              </a:r>
              <a:r>
                <a:rPr lang="en-US" sz="2500" dirty="0" smtClean="0"/>
                <a:t>omponents analysis is a statistical technique that analyzes variance between correlated variables in hope of finding uncorrelated variables known as “Principal Components”</a:t>
              </a:r>
            </a:p>
            <a:p>
              <a:pPr marL="801688" lvl="1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The goal of this is to explain the maximum amount of variance between variables with the fewest number of components</a:t>
              </a:r>
            </a:p>
            <a:p>
              <a:pPr marL="801688" lvl="1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These components are linear combinations of the original variables </a:t>
              </a:r>
            </a:p>
            <a:p>
              <a:pPr marL="801688" lvl="1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The components are used in place of the original variables in order to reduce the size of a data set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endParaRPr lang="en-US" sz="2500" dirty="0" smtClean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7857" y="20381571"/>
              <a:ext cx="9116957" cy="509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What is Cluster Analysis?</a:t>
              </a:r>
            </a:p>
            <a:p>
              <a:pPr marL="801688" lvl="1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Cluster analysis takes a data set and attempts to </a:t>
              </a:r>
              <a:r>
                <a:rPr lang="en-US" sz="2500" i="1" dirty="0" smtClean="0"/>
                <a:t>cluster </a:t>
              </a:r>
              <a:r>
                <a:rPr lang="en-US" sz="2500" dirty="0" smtClean="0"/>
                <a:t>“more similar” data points together</a:t>
              </a:r>
            </a:p>
            <a:p>
              <a:pPr marL="801688" lvl="1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These clusters can be used to identify specific characteristics or trends within each cluster of data</a:t>
              </a:r>
            </a:p>
            <a:p>
              <a:pPr marL="342900" lvl="1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Some common clustering algorithms</a:t>
              </a:r>
            </a:p>
            <a:p>
              <a:pPr marL="801688" lvl="2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K-Means</a:t>
              </a:r>
            </a:p>
            <a:p>
              <a:pPr marL="801688" lvl="2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Hierarchical</a:t>
              </a:r>
            </a:p>
            <a:p>
              <a:pPr marL="801688" lvl="2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M-</a:t>
              </a:r>
              <a:r>
                <a:rPr lang="en-US" sz="2500" dirty="0" err="1" smtClean="0"/>
                <a:t>Clust</a:t>
              </a:r>
              <a:r>
                <a:rPr lang="en-US" sz="2500" dirty="0" smtClean="0"/>
                <a:t> (Model Based Clustering)</a:t>
              </a:r>
            </a:p>
            <a:p>
              <a:pPr marL="1143000" lvl="3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Each cluster of data resulting from this method is represented by a normal distribution</a:t>
              </a:r>
            </a:p>
            <a:p>
              <a:pPr marL="1143000" lvl="3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It utilizes expectation maximization in an attempt to find the optimal number of clusters</a:t>
              </a:r>
              <a:endParaRPr lang="en-US" sz="2500" dirty="0"/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63882" y="26630453"/>
              <a:ext cx="4015021" cy="445416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3368" y="26628387"/>
              <a:ext cx="4019869" cy="4459542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9" name="Right Arrow 28"/>
            <p:cNvSpPr/>
            <p:nvPr/>
          </p:nvSpPr>
          <p:spPr>
            <a:xfrm>
              <a:off x="6173304" y="27961059"/>
              <a:ext cx="1395663" cy="1203158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263220" y="25925147"/>
              <a:ext cx="31401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/>
                <a:t>Before Clustering</a:t>
              </a:r>
              <a:endParaRPr lang="en-US" sz="30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36689" y="25925147"/>
              <a:ext cx="314017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dirty="0" smtClean="0"/>
                <a:t>After Clustering</a:t>
              </a:r>
              <a:endParaRPr lang="en-US" sz="3000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347857" y="6290377"/>
              <a:ext cx="898052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/>
                <a:t>In empirical studies it is fairly common practice to use principal components analysis (PCA), or its close relative factor analysis, to simplify large ‘real world’ data sets. In a study conducted by Giovanni </a:t>
              </a:r>
              <a:r>
                <a:rPr lang="en-US" sz="2500" dirty="0" err="1"/>
                <a:t>Luzzi</a:t>
              </a:r>
              <a:r>
                <a:rPr lang="en-US" sz="2500" dirty="0"/>
                <a:t>, Yves </a:t>
              </a:r>
              <a:r>
                <a:rPr lang="en-US" sz="2500" dirty="0" err="1"/>
                <a:t>Flucker</a:t>
              </a:r>
              <a:r>
                <a:rPr lang="en-US" sz="2500" dirty="0"/>
                <a:t>, and Sylvian </a:t>
              </a:r>
              <a:r>
                <a:rPr lang="en-US" sz="2500" dirty="0" smtClean="0"/>
                <a:t>Weber, </a:t>
              </a:r>
              <a:r>
                <a:rPr lang="en-US" sz="2500" dirty="0"/>
                <a:t>factor and cluster analysis are used in an attempt to determine what variables define a person’s welfare status </a:t>
              </a:r>
              <a:r>
                <a:rPr lang="en-US" sz="2500" dirty="0" smtClean="0"/>
                <a:t>as above or </a:t>
              </a:r>
              <a:r>
                <a:rPr lang="en-US" sz="2500" dirty="0"/>
                <a:t>below </a:t>
              </a:r>
              <a:r>
                <a:rPr lang="en-US" sz="2500" dirty="0" smtClean="0"/>
                <a:t>the poverty </a:t>
              </a:r>
              <a:r>
                <a:rPr lang="en-US" sz="2500" dirty="0"/>
                <a:t>line. </a:t>
              </a:r>
            </a:p>
            <a:p>
              <a:endParaRPr lang="en-US" sz="25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47857" y="9736228"/>
              <a:ext cx="8138198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Simulate Gaussian mixture distributions and determine what effect (positive or negative) the implementation of PCA has on different clustering methods.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Identify what the ideal clustering method (with or without PCA) would be given a unique Gaussian mixture distribution.</a:t>
              </a:r>
              <a:endParaRPr lang="en-US" sz="2500" dirty="0"/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14012339" y="4814297"/>
            <a:ext cx="15544800" cy="27723102"/>
            <a:chOff x="14034386" y="4814297"/>
            <a:chExt cx="15544800" cy="27723102"/>
          </a:xfrm>
        </p:grpSpPr>
        <p:sp>
          <p:nvSpPr>
            <p:cNvPr id="7" name="Rounded Rectangle 6"/>
            <p:cNvSpPr/>
            <p:nvPr/>
          </p:nvSpPr>
          <p:spPr>
            <a:xfrm>
              <a:off x="14034386" y="4814297"/>
              <a:ext cx="15544800" cy="2772310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7300100" y="5287164"/>
              <a:ext cx="9013372" cy="126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Method</a:t>
              </a:r>
              <a:endParaRPr lang="en-US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5104544" y="6549497"/>
              <a:ext cx="13005071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In order to preform my analysis I used the statistical program ‘R’ to generate 160 different Gaussian mixture distributions of varying complexity. I was able to do this by controlling the number of dimensions, components, and the level of average pairwise overlap between components in the “</a:t>
              </a:r>
              <a:r>
                <a:rPr lang="en-US" sz="2500" dirty="0" err="1" smtClean="0"/>
                <a:t>MixSim</a:t>
              </a:r>
              <a:r>
                <a:rPr lang="en-US" sz="2500" dirty="0" smtClean="0"/>
                <a:t>” package.</a:t>
              </a:r>
            </a:p>
            <a:p>
              <a:endParaRPr lang="en-US" sz="2500" dirty="0" smtClean="0"/>
            </a:p>
            <a:p>
              <a:endParaRPr lang="en-US" sz="2500" dirty="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5104544" y="8243806"/>
              <a:ext cx="6397442" cy="2881315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15658570" y="8453038"/>
                  <a:ext cx="5105544" cy="23544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chemeClr val="bg1"/>
                      </a:solidFill>
                    </a:rPr>
                    <a:t>Possible Mixture Characteristics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500" dirty="0" smtClean="0">
                      <a:solidFill>
                        <a:schemeClr val="bg1"/>
                      </a:solidFill>
                    </a:rPr>
                    <a:t>Dimensions: </a:t>
                  </a:r>
                  <a14:m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{2, 3, 4, 5}</m:t>
                      </m:r>
                    </m:oMath>
                  </a14:m>
                  <a:r>
                    <a:rPr lang="en-US" sz="2500" dirty="0" smtClean="0">
                      <a:solidFill>
                        <a:schemeClr val="bg1"/>
                      </a:solidFill>
                    </a:rPr>
                    <a:t> 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500" dirty="0" smtClean="0">
                      <a:solidFill>
                        <a:schemeClr val="bg1"/>
                      </a:solidFill>
                    </a:rPr>
                    <a:t>Components: </a:t>
                  </a:r>
                  <a14:m>
                    <m:oMath xmlns:m="http://schemas.openxmlformats.org/officeDocument/2006/math">
                      <m:r>
                        <a:rPr lang="en-US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2, 3, 5, 10</m:t>
                          </m:r>
                        </m:e>
                      </m:d>
                    </m:oMath>
                  </a14:m>
                  <a:endParaRPr lang="en-US" sz="2500" b="0" dirty="0" smtClean="0">
                    <a:solidFill>
                      <a:schemeClr val="bg1"/>
                    </a:solidFill>
                    <a:ea typeface="Cambria Math" panose="02040503050406030204" pitchFamily="18" charset="0"/>
                  </a:endParaRP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500" dirty="0" smtClean="0">
                      <a:solidFill>
                        <a:schemeClr val="bg1"/>
                      </a:solidFill>
                    </a:rPr>
                    <a:t>Average Overlap: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.025, 0.100</m:t>
                          </m:r>
                        </m:e>
                      </m:d>
                    </m:oMath>
                  </a14:m>
                  <a:endParaRPr lang="en-US" sz="25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58570" y="8453038"/>
                  <a:ext cx="5105544" cy="235449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671" t="-4145" b="-54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ounded Rectangle 38"/>
            <p:cNvSpPr/>
            <p:nvPr/>
          </p:nvSpPr>
          <p:spPr>
            <a:xfrm>
              <a:off x="22056012" y="8218733"/>
              <a:ext cx="6397442" cy="2904296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2359133" y="8453038"/>
                  <a:ext cx="5791200" cy="20159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500" dirty="0" smtClean="0">
                      <a:solidFill>
                        <a:schemeClr val="bg1"/>
                      </a:solidFill>
                    </a:rPr>
                    <a:t>For each possible combination of values for P, K, and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a14:m>
                  <a:r>
                    <a:rPr lang="en-US" sz="2500" dirty="0" smtClean="0">
                      <a:solidFill>
                        <a:schemeClr val="bg1"/>
                      </a:solidFill>
                    </a:rPr>
                    <a:t> 20 different data sets were generated and then clustered using K-Means, Hierarchical, and M-</a:t>
                  </a:r>
                  <a:r>
                    <a:rPr lang="en-US" sz="2500" dirty="0" err="1" smtClean="0">
                      <a:solidFill>
                        <a:schemeClr val="bg1"/>
                      </a:solidFill>
                    </a:rPr>
                    <a:t>Clust</a:t>
                  </a:r>
                  <a:r>
                    <a:rPr lang="en-US" sz="2500" dirty="0" smtClean="0">
                      <a:solidFill>
                        <a:schemeClr val="bg1"/>
                      </a:solidFill>
                    </a:rPr>
                    <a:t> clustering techniques with and without a prior PCA.</a:t>
                  </a:r>
                  <a:endParaRPr lang="en-US" sz="25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9133" y="8453038"/>
                  <a:ext cx="5791200" cy="2015936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474" t="-2424" r="-3053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ounded Rectangle 42"/>
            <p:cNvSpPr/>
            <p:nvPr/>
          </p:nvSpPr>
          <p:spPr>
            <a:xfrm>
              <a:off x="15104544" y="15965111"/>
              <a:ext cx="13348910" cy="5361289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6040528" y="16053395"/>
              <a:ext cx="11876481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 smtClean="0">
                  <a:solidFill>
                    <a:schemeClr val="bg1"/>
                  </a:solidFill>
                </a:rPr>
                <a:t>Defining the “Complexity” of a Distribution</a:t>
              </a:r>
              <a:endParaRPr lang="en-US" sz="2500" dirty="0" smtClean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>
                  <a:solidFill>
                    <a:schemeClr val="bg1"/>
                  </a:solidFill>
                </a:rPr>
                <a:t>Complexity will increase as the number of dimensions, components, and the level of average overlap increase</a:t>
              </a:r>
              <a:endParaRPr lang="en-US" sz="2500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16280818" y="17790435"/>
                  <a:ext cx="3581473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5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5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=2, </m:t>
                        </m:r>
                        <m:r>
                          <m:rPr>
                            <m:sty m:val="p"/>
                          </m:rPr>
                          <a:rPr lang="en-US" sz="25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5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=2, </m:t>
                        </m:r>
                        <m:acc>
                          <m:accPr>
                            <m:chr m:val="̅"/>
                            <m:ctrlPr>
                              <a:rPr lang="en-US" sz="25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5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en-US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 .025</m:t>
                        </m:r>
                      </m:oMath>
                    </m:oMathPara>
                  </a14:m>
                  <a:endParaRPr lang="en-US" sz="25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0818" y="17790435"/>
                  <a:ext cx="3581473" cy="47705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23411084" y="17711928"/>
                  <a:ext cx="3581473" cy="4770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5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sz="25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=5 , </m:t>
                        </m:r>
                        <m:r>
                          <m:rPr>
                            <m:sty m:val="p"/>
                          </m:rPr>
                          <a:rPr lang="en-US" sz="25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5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=2, </m:t>
                        </m:r>
                        <m:acc>
                          <m:accPr>
                            <m:chr m:val="̅"/>
                            <m:ctrlPr>
                              <a:rPr lang="en-US" sz="25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5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  <m:r>
                          <a:rPr lang="en-US" sz="25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=0.10</m:t>
                        </m:r>
                      </m:oMath>
                    </m:oMathPara>
                  </a14:m>
                  <a:endParaRPr lang="en-US" sz="25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11084" y="17711928"/>
                  <a:ext cx="3581473" cy="477054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/>
            <p:cNvSpPr txBox="1"/>
            <p:nvPr/>
          </p:nvSpPr>
          <p:spPr>
            <a:xfrm>
              <a:off x="20440014" y="18188982"/>
              <a:ext cx="233413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500" dirty="0" smtClean="0">
                  <a:solidFill>
                    <a:schemeClr val="bg1"/>
                  </a:solidFill>
                </a:rPr>
                <a:t>A less complex clustering problem (left) vs. a more complex  one (right)</a:t>
              </a:r>
              <a:endParaRPr 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5101217" y="26166390"/>
              <a:ext cx="5934022" cy="580385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5588374" y="26482993"/>
              <a:ext cx="4911501" cy="4785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dirty="0" smtClean="0">
                  <a:solidFill>
                    <a:schemeClr val="bg1"/>
                  </a:solidFill>
                </a:rPr>
                <a:t>Determining Clustering Accuracy</a:t>
              </a:r>
              <a:endParaRPr lang="en-US" sz="2500" dirty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>
                  <a:solidFill>
                    <a:schemeClr val="bg1"/>
                  </a:solidFill>
                </a:rPr>
                <a:t>In determining the accuracy of the clustering methods we compare the original (true) cluster IDs to the new IDs determined after clustering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>
                  <a:solidFill>
                    <a:schemeClr val="bg1"/>
                  </a:solidFill>
                </a:rPr>
                <a:t>I used the adjusted rand index to “score” the clustering results and thus measure the clustering accuracy</a:t>
              </a:r>
              <a:endParaRPr lang="en-US" sz="2500" dirty="0">
                <a:solidFill>
                  <a:schemeClr val="bg1"/>
                </a:solidFill>
              </a:endParaRPr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15104545" y="11564120"/>
              <a:ext cx="13348909" cy="3966747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15588374" y="11707907"/>
                  <a:ext cx="7025965" cy="34084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3600" dirty="0" smtClean="0">
                      <a:solidFill>
                        <a:schemeClr val="bg1"/>
                      </a:solidFill>
                    </a:rPr>
                    <a:t>Pairwise Overlap</a:t>
                  </a:r>
                </a:p>
                <a:p>
                  <a:pPr marL="400050" indent="-4000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1|2</m:t>
                          </m:r>
                        </m:sub>
                      </m:sSub>
                    </m:oMath>
                  </a14:m>
                  <a:r>
                    <a:rPr lang="en-US" sz="2500" dirty="0" smtClean="0">
                      <a:solidFill>
                        <a:schemeClr val="bg1"/>
                      </a:solidFill>
                    </a:rPr>
                    <a:t> is defined in </a:t>
                  </a:r>
                  <a:r>
                    <a:rPr lang="en-US" sz="2500" dirty="0" err="1" smtClean="0">
                      <a:solidFill>
                        <a:schemeClr val="bg1"/>
                      </a:solidFill>
                    </a:rPr>
                    <a:t>MixSim</a:t>
                  </a:r>
                  <a:r>
                    <a:rPr lang="en-US" sz="2500" dirty="0" smtClean="0">
                      <a:solidFill>
                        <a:schemeClr val="bg1"/>
                      </a:solidFill>
                    </a:rPr>
                    <a:t> as the probability that a point from distribution 1 be misclassified as being from distribution 2</a:t>
                  </a:r>
                </a:p>
                <a:p>
                  <a:pPr marL="400050" indent="-4000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1|2</m:t>
                          </m:r>
                        </m:sub>
                      </m:sSub>
                      <m:r>
                        <a:rPr lang="en-US" sz="25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500" dirty="0" smtClean="0">
                      <a:solidFill>
                        <a:schemeClr val="bg1"/>
                      </a:solidFill>
                    </a:rPr>
                    <a:t> where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5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5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5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a14:m>
                  <a:r>
                    <a:rPr lang="en-US" sz="2500" dirty="0" smtClean="0">
                      <a:solidFill>
                        <a:schemeClr val="bg1"/>
                      </a:solidFill>
                    </a:rPr>
                    <a:t> is the total overlap between distribution 1 and 2</a:t>
                  </a:r>
                </a:p>
                <a:p>
                  <a:pPr marL="400050" indent="-400050">
                    <a:buFont typeface="Arial" panose="020B0604020202020204" pitchFamily="34" charset="0"/>
                    <a:buChar char="•"/>
                  </a:pPr>
                  <a:r>
                    <a:rPr lang="en-US" sz="2500" dirty="0" smtClean="0">
                      <a:solidFill>
                        <a:schemeClr val="bg1"/>
                      </a:solidFill>
                    </a:rPr>
                    <a:t>Average overlap is then simply the average total overlap between all mixture components</a:t>
                  </a:r>
                  <a:endParaRPr lang="en-US" sz="25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8374" y="11707907"/>
                  <a:ext cx="7025965" cy="340849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1302" t="-2862" r="-1910" b="-33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8" name="Group 67"/>
            <p:cNvGrpSpPr/>
            <p:nvPr/>
          </p:nvGrpSpPr>
          <p:grpSpPr>
            <a:xfrm>
              <a:off x="22961504" y="11828794"/>
              <a:ext cx="4586458" cy="3456788"/>
              <a:chOff x="22961504" y="11828794"/>
              <a:chExt cx="4586458" cy="3456788"/>
            </a:xfrm>
          </p:grpSpPr>
          <p:grpSp>
            <p:nvGrpSpPr>
              <p:cNvPr id="65" name="Group 64"/>
              <p:cNvGrpSpPr/>
              <p:nvPr/>
            </p:nvGrpSpPr>
            <p:grpSpPr>
              <a:xfrm>
                <a:off x="22961504" y="11828794"/>
                <a:ext cx="4586458" cy="3456788"/>
                <a:chOff x="22961504" y="11819099"/>
                <a:chExt cx="4586458" cy="3456788"/>
              </a:xfrm>
            </p:grpSpPr>
            <p:grpSp>
              <p:nvGrpSpPr>
                <p:cNvPr id="47" name="Group 46"/>
                <p:cNvGrpSpPr/>
                <p:nvPr/>
              </p:nvGrpSpPr>
              <p:grpSpPr>
                <a:xfrm>
                  <a:off x="22961504" y="11819099"/>
                  <a:ext cx="4586458" cy="3456788"/>
                  <a:chOff x="23047285" y="11820802"/>
                  <a:chExt cx="4586458" cy="3456788"/>
                </a:xfrm>
              </p:grpSpPr>
              <p:pic>
                <p:nvPicPr>
                  <p:cNvPr id="8" name="Picture 7"/>
                  <p:cNvPicPr>
                    <a:picLocks noChangeAspect="1"/>
                  </p:cNvPicPr>
                  <p:nvPr/>
                </p:nvPicPr>
                <p:blipFill>
                  <a:blip r:embed="rId1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047285" y="11820802"/>
                    <a:ext cx="4586458" cy="3456788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56" name="Picture 55"/>
                  <p:cNvPicPr>
                    <a:picLocks noChangeAspect="1"/>
                  </p:cNvPicPr>
                  <p:nvPr/>
                </p:nvPicPr>
                <p:blipFill rotWithShape="1">
                  <a:blip r:embed="rId18">
                    <a:biLevel thresh="75000"/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7635" t="54323" r="40383" b="6116"/>
                  <a:stretch/>
                </p:blipFill>
                <p:spPr>
                  <a:xfrm>
                    <a:off x="25237441" y="13691353"/>
                    <a:ext cx="549536" cy="1368417"/>
                  </a:xfrm>
                  <a:prstGeom prst="rect">
                    <a:avLst/>
                  </a:prstGeom>
                  <a:noFill/>
                </p:spPr>
              </p:pic>
            </p:grpSp>
            <p:cxnSp>
              <p:nvCxnSpPr>
                <p:cNvPr id="59" name="Straight Arrow Connector 58"/>
                <p:cNvCxnSpPr/>
                <p:nvPr/>
              </p:nvCxnSpPr>
              <p:spPr>
                <a:xfrm flipH="1">
                  <a:off x="25936387" y="14069417"/>
                  <a:ext cx="590351" cy="5609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 rot="16200000" flipH="1">
                  <a:off x="24906646" y="14054733"/>
                  <a:ext cx="590351" cy="56098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TextBox 61"/>
                    <p:cNvSpPr txBox="1"/>
                    <p:nvPr/>
                  </p:nvSpPr>
                  <p:spPr>
                    <a:xfrm>
                      <a:off x="24280221" y="13563258"/>
                      <a:ext cx="383605" cy="5116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5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2|1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500" dirty="0"/>
                    </a:p>
                  </p:txBody>
                </p:sp>
              </mc:Choice>
              <mc:Fallback xmlns="">
                <p:sp>
                  <p:nvSpPr>
                    <p:cNvPr id="62" name="TextBox 6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280221" y="13563258"/>
                      <a:ext cx="383605" cy="511615"/>
                    </a:xfrm>
                    <a:prstGeom prst="rect">
                      <a:avLst/>
                    </a:prstGeom>
                    <a:blipFill rotWithShape="0">
                      <a:blip r:embed="rId19"/>
                      <a:stretch>
                        <a:fillRect r="-93651" b="-120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TextBox 62"/>
                    <p:cNvSpPr txBox="1"/>
                    <p:nvPr/>
                  </p:nvSpPr>
                  <p:spPr>
                    <a:xfrm>
                      <a:off x="26404076" y="13685328"/>
                      <a:ext cx="383605" cy="51161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5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5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sz="2500" b="0" i="1" smtClean="0">
                                    <a:latin typeface="Cambria Math" panose="02040503050406030204" pitchFamily="18" charset="0"/>
                                  </a:rPr>
                                  <m:t>1|2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500" dirty="0"/>
                    </a:p>
                  </p:txBody>
                </p:sp>
              </mc:Choice>
              <mc:Fallback xmlns="">
                <p:sp>
                  <p:nvSpPr>
                    <p:cNvPr id="63" name="TextBox 6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404076" y="13685328"/>
                      <a:ext cx="383605" cy="511615"/>
                    </a:xfrm>
                    <a:prstGeom prst="rect">
                      <a:avLst/>
                    </a:prstGeom>
                    <a:blipFill rotWithShape="0">
                      <a:blip r:embed="rId20"/>
                      <a:stretch>
                        <a:fillRect r="-90476" b="-120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66" name="TextBox 65"/>
              <p:cNvSpPr txBox="1"/>
              <p:nvPr/>
            </p:nvSpPr>
            <p:spPr>
              <a:xfrm>
                <a:off x="24499367" y="12324136"/>
                <a:ext cx="11398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Dist. 1</a:t>
                </a:r>
                <a:endParaRPr lang="en-US" sz="20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26129384" y="12329355"/>
                <a:ext cx="11398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/>
                  <a:t>Dist. 2</a:t>
                </a:r>
                <a:endParaRPr lang="en-US" sz="2000" dirty="0"/>
              </a:p>
            </p:txBody>
          </p:sp>
        </p:grpSp>
        <p:pic>
          <p:nvPicPr>
            <p:cNvPr id="72" name="Picture 71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36360" y="18380396"/>
              <a:ext cx="2630600" cy="24115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91215" y="18418348"/>
              <a:ext cx="2574876" cy="237358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4" name="Rounded Rectangle 73"/>
            <p:cNvSpPr/>
            <p:nvPr/>
          </p:nvSpPr>
          <p:spPr>
            <a:xfrm>
              <a:off x="15104544" y="21776275"/>
              <a:ext cx="13348910" cy="399178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5658570" y="22019824"/>
              <a:ext cx="1235565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 smtClean="0">
                  <a:solidFill>
                    <a:schemeClr val="bg1"/>
                  </a:solidFill>
                </a:rPr>
                <a:t>Selecting the Number of Principal Components</a:t>
              </a:r>
              <a:endParaRPr lang="en-US" sz="50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5658569" y="23022845"/>
              <a:ext cx="6955769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>
                  <a:solidFill>
                    <a:schemeClr val="bg1"/>
                  </a:solidFill>
                </a:rPr>
                <a:t>In applying PCA there needs to be a commonly defined “stopping rule” to provide the correct number of components to extract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>
                  <a:solidFill>
                    <a:schemeClr val="bg1"/>
                  </a:solidFill>
                </a:rPr>
                <a:t>The ‘</a:t>
              </a:r>
              <a:r>
                <a:rPr lang="en-US" sz="2500" dirty="0" err="1" smtClean="0">
                  <a:solidFill>
                    <a:schemeClr val="bg1"/>
                  </a:solidFill>
                </a:rPr>
                <a:t>paran</a:t>
              </a:r>
              <a:r>
                <a:rPr lang="en-US" sz="2500" dirty="0" smtClean="0">
                  <a:solidFill>
                    <a:schemeClr val="bg1"/>
                  </a:solidFill>
                </a:rPr>
                <a:t>’ package in R utilizes a scree plot of the eigenvalues associated with a component and ignores components with eigenvalues less than 1</a:t>
              </a:r>
              <a:endParaRPr lang="en-US" sz="2500" dirty="0">
                <a:solidFill>
                  <a:schemeClr val="bg1"/>
                </a:solidFill>
              </a:endParaRPr>
            </a:p>
          </p:txBody>
        </p:sp>
        <p:pic>
          <p:nvPicPr>
            <p:cNvPr id="77" name="Picture 76"/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808772" y="22881598"/>
              <a:ext cx="2890536" cy="240546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8" name="Rounded Rectangle 77"/>
            <p:cNvSpPr/>
            <p:nvPr/>
          </p:nvSpPr>
          <p:spPr>
            <a:xfrm>
              <a:off x="22515302" y="26220272"/>
              <a:ext cx="5934022" cy="5803853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901593" y="26521465"/>
              <a:ext cx="5208022" cy="5093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000" dirty="0" smtClean="0">
                  <a:solidFill>
                    <a:schemeClr val="bg1"/>
                  </a:solidFill>
                </a:rPr>
                <a:t>M-</a:t>
              </a:r>
              <a:r>
                <a:rPr lang="en-US" sz="5000" dirty="0" err="1" smtClean="0">
                  <a:solidFill>
                    <a:schemeClr val="bg1"/>
                  </a:solidFill>
                </a:rPr>
                <a:t>Clust</a:t>
              </a:r>
              <a:endParaRPr lang="en-US" sz="5000" dirty="0" smtClean="0">
                <a:solidFill>
                  <a:schemeClr val="bg1"/>
                </a:solidFill>
              </a:endParaRP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>
                  <a:solidFill>
                    <a:schemeClr val="bg1"/>
                  </a:solidFill>
                </a:rPr>
                <a:t>Since M-</a:t>
              </a:r>
              <a:r>
                <a:rPr lang="en-US" sz="2500" dirty="0" err="1" smtClean="0">
                  <a:solidFill>
                    <a:schemeClr val="bg1"/>
                  </a:solidFill>
                </a:rPr>
                <a:t>Clust</a:t>
              </a:r>
              <a:r>
                <a:rPr lang="en-US" sz="2500" dirty="0" smtClean="0">
                  <a:solidFill>
                    <a:schemeClr val="bg1"/>
                  </a:solidFill>
                </a:rPr>
                <a:t> finds clusters represented </a:t>
              </a:r>
              <a:r>
                <a:rPr lang="en-US" sz="2500" dirty="0" smtClean="0">
                  <a:solidFill>
                    <a:schemeClr val="bg1"/>
                  </a:solidFill>
                </a:rPr>
                <a:t>by normal </a:t>
              </a:r>
              <a:r>
                <a:rPr lang="en-US" sz="2500" dirty="0" smtClean="0">
                  <a:solidFill>
                    <a:schemeClr val="bg1"/>
                  </a:solidFill>
                </a:rPr>
                <a:t>distributions and we are generating normally distributed mixture models, M-</a:t>
              </a:r>
              <a:r>
                <a:rPr lang="en-US" sz="2500" dirty="0" err="1" smtClean="0">
                  <a:solidFill>
                    <a:schemeClr val="bg1"/>
                  </a:solidFill>
                </a:rPr>
                <a:t>Clust</a:t>
              </a:r>
              <a:r>
                <a:rPr lang="en-US" sz="2500" dirty="0" smtClean="0">
                  <a:solidFill>
                    <a:schemeClr val="bg1"/>
                  </a:solidFill>
                </a:rPr>
                <a:t> without PCA should be the best performing algorithm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>
                  <a:solidFill>
                    <a:schemeClr val="bg1"/>
                  </a:solidFill>
                </a:rPr>
                <a:t>Based on our results we can observe what effect PCA has on M-</a:t>
              </a:r>
              <a:r>
                <a:rPr lang="en-US" sz="2500" dirty="0" err="1" smtClean="0">
                  <a:solidFill>
                    <a:schemeClr val="bg1"/>
                  </a:solidFill>
                </a:rPr>
                <a:t>Clust</a:t>
              </a:r>
              <a:r>
                <a:rPr lang="en-US" sz="2500" dirty="0" smtClean="0">
                  <a:solidFill>
                    <a:schemeClr val="bg1"/>
                  </a:solidFill>
                </a:rPr>
                <a:t> and the difference in clustering accuracy between M-</a:t>
              </a:r>
              <a:r>
                <a:rPr lang="en-US" sz="2500" dirty="0" err="1" smtClean="0">
                  <a:solidFill>
                    <a:schemeClr val="bg1"/>
                  </a:solidFill>
                </a:rPr>
                <a:t>Clust</a:t>
              </a:r>
              <a:r>
                <a:rPr lang="en-US" sz="2500" dirty="0" smtClean="0">
                  <a:solidFill>
                    <a:schemeClr val="bg1"/>
                  </a:solidFill>
                </a:rPr>
                <a:t> and the other algorithms</a:t>
              </a:r>
              <a:endParaRPr lang="en-US" sz="2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1348017" y="4760827"/>
            <a:ext cx="11410122" cy="27723102"/>
            <a:chOff x="31348017" y="4760827"/>
            <a:chExt cx="11410122" cy="27723102"/>
          </a:xfrm>
        </p:grpSpPr>
        <p:sp>
          <p:nvSpPr>
            <p:cNvPr id="6" name="Rounded Rectangle 5"/>
            <p:cNvSpPr/>
            <p:nvPr/>
          </p:nvSpPr>
          <p:spPr>
            <a:xfrm>
              <a:off x="31348017" y="4760827"/>
              <a:ext cx="11410122" cy="2772310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689029" y="5415572"/>
              <a:ext cx="9013372" cy="126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Results</a:t>
              </a:r>
              <a:endParaRPr lang="en-US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32858047" y="12303342"/>
              <a:ext cx="8488354" cy="13940099"/>
              <a:chOff x="32565231" y="10062215"/>
              <a:chExt cx="9368489" cy="19610514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65231" y="10062215"/>
                <a:ext cx="4267200" cy="47339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60087" y="10062215"/>
                <a:ext cx="4267200" cy="47339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6" name="Picture 35"/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65231" y="15021078"/>
                <a:ext cx="4267200" cy="47339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1" name="Picture 40"/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60087" y="15021077"/>
                <a:ext cx="4267200" cy="47339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2" name="Picture 41"/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65231" y="19979941"/>
                <a:ext cx="4267200" cy="47339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" name="Picture 44"/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66520" y="24938803"/>
                <a:ext cx="4267200" cy="47339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6" name="Picture 45"/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78097" y="24938804"/>
                <a:ext cx="4267200" cy="47339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8" name="Picture 47"/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66520" y="19979941"/>
                <a:ext cx="4267200" cy="473392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9" name="TextBox 68"/>
            <p:cNvSpPr txBox="1"/>
            <p:nvPr/>
          </p:nvSpPr>
          <p:spPr>
            <a:xfrm>
              <a:off x="32221714" y="6677905"/>
              <a:ext cx="9681029" cy="4324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The below box plots summarize the adjusted rand scores for each of our clustering methods with and without PCA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It is clear that M-</a:t>
              </a:r>
              <a:r>
                <a:rPr lang="en-US" sz="2500" dirty="0" err="1" smtClean="0"/>
                <a:t>Clust</a:t>
              </a:r>
              <a:r>
                <a:rPr lang="en-US" sz="2500" dirty="0" smtClean="0"/>
                <a:t> (without PCA) is the best performing algorithm (as expected)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In almost all cases applying PCA has a negative effect on the accuracy of each algorithm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K-Means and Hierarchical clustering methods’ performance are much worse than that of M-</a:t>
              </a:r>
              <a:r>
                <a:rPr lang="en-US" sz="2500" dirty="0" err="1" smtClean="0"/>
                <a:t>Clust</a:t>
              </a:r>
              <a:endParaRPr lang="en-US" sz="2500" dirty="0" smtClean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Applying PCA degrades M-</a:t>
              </a:r>
              <a:r>
                <a:rPr lang="en-US" sz="2500" dirty="0" err="1" smtClean="0"/>
                <a:t>Clust’s</a:t>
              </a:r>
              <a:r>
                <a:rPr lang="en-US" sz="2500" dirty="0" smtClean="0"/>
                <a:t> performance to roughly that of both K-Means and Hierarchical clustering</a:t>
              </a:r>
            </a:p>
            <a:p>
              <a:endParaRPr lang="en-US" sz="2500" dirty="0" smtClean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32452901" y="26538749"/>
              <a:ext cx="9013372" cy="12623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Conclusion</a:t>
              </a:r>
              <a:endParaRPr lang="en-US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2662450" y="28027662"/>
              <a:ext cx="8879548" cy="39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In conclusion applying PCA before clustering (at least with normally distributed data) may not the best idea. It is clear that M-</a:t>
              </a:r>
              <a:r>
                <a:rPr lang="en-US" sz="2500" dirty="0" err="1" smtClean="0"/>
                <a:t>Clust</a:t>
              </a:r>
              <a:r>
                <a:rPr lang="en-US" sz="2500" dirty="0" smtClean="0"/>
                <a:t> on its own is the best clustering option and that PCA only serves to hinder its performance. 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Thus, as is convention in many empirical studies, using PCA prior to clustering is not a good idea.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500" dirty="0" smtClean="0"/>
                <a:t>It is clear to see that it would be best to replace traditional clustering methods (K-means &amp; Hierarchical Clustering) with more recent and accurate techniques such as model based clustering </a:t>
              </a:r>
              <a:endParaRPr lang="en-US" sz="2500" dirty="0"/>
            </a:p>
          </p:txBody>
        </p:sp>
        <p:pic>
          <p:nvPicPr>
            <p:cNvPr id="71" name="Picture 70"/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91" t="64491" r="6107" b="5026"/>
            <a:stretch/>
          </p:blipFill>
          <p:spPr>
            <a:xfrm>
              <a:off x="38938369" y="10708638"/>
              <a:ext cx="2443438" cy="14546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91" t="33164" r="6107" b="35204"/>
            <a:stretch/>
          </p:blipFill>
          <p:spPr>
            <a:xfrm>
              <a:off x="35856216" y="10677419"/>
              <a:ext cx="2443438" cy="150948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2" name="Picture 91"/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91" t="2993" r="6107" b="66684"/>
            <a:stretch/>
          </p:blipFill>
          <p:spPr>
            <a:xfrm>
              <a:off x="32775932" y="10708638"/>
              <a:ext cx="2443438" cy="144704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softEdge rad="0"/>
            </a:effectLst>
          </p:spPr>
        </p:pic>
      </p:grpSp>
      <p:grpSp>
        <p:nvGrpSpPr>
          <p:cNvPr id="101" name="Group 100"/>
          <p:cNvGrpSpPr/>
          <p:nvPr/>
        </p:nvGrpSpPr>
        <p:grpSpPr>
          <a:xfrm>
            <a:off x="1133061" y="489858"/>
            <a:ext cx="41625078" cy="3874564"/>
            <a:chOff x="1133061" y="489858"/>
            <a:chExt cx="41625078" cy="3874564"/>
          </a:xfrm>
        </p:grpSpPr>
        <p:sp>
          <p:nvSpPr>
            <p:cNvPr id="4" name="Rounded Rectangle 3"/>
            <p:cNvSpPr/>
            <p:nvPr/>
          </p:nvSpPr>
          <p:spPr>
            <a:xfrm>
              <a:off x="1133061" y="489858"/>
              <a:ext cx="41625078" cy="3874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863882" y="886263"/>
              <a:ext cx="39841715" cy="264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0" dirty="0" smtClean="0"/>
                <a:t>The Effect </a:t>
              </a:r>
              <a:r>
                <a:rPr lang="en-US" sz="9000" dirty="0"/>
                <a:t>of Principal Components Analysis on the Accuracy of Clustering Algorithms</a:t>
              </a:r>
            </a:p>
            <a:p>
              <a:pPr algn="ctr"/>
              <a:endParaRPr lang="en-US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5227071" y="2131565"/>
              <a:ext cx="13381483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500" dirty="0" smtClean="0"/>
                <a:t>By Kersey Reed</a:t>
              </a:r>
            </a:p>
            <a:p>
              <a:pPr algn="ctr"/>
              <a:r>
                <a:rPr lang="en-US" sz="4500" dirty="0" smtClean="0"/>
                <a:t>Faculty Advisor: Ivan </a:t>
              </a:r>
              <a:r>
                <a:rPr lang="en-US" sz="4500" dirty="0" err="1" smtClean="0"/>
                <a:t>Ramler</a:t>
              </a:r>
              <a:endParaRPr lang="en-US" sz="4500" dirty="0" smtClean="0"/>
            </a:p>
            <a:p>
              <a:pPr algn="ctr"/>
              <a:r>
                <a:rPr lang="en-US" sz="4500" dirty="0" smtClean="0"/>
                <a:t>Department: Mathematics/Statistics</a:t>
              </a:r>
              <a:endParaRPr lang="en-US" sz="4500" dirty="0"/>
            </a:p>
          </p:txBody>
        </p:sp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52870" y="2381836"/>
              <a:ext cx="2200416" cy="166928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0" name="Group 99"/>
            <p:cNvGrpSpPr/>
            <p:nvPr/>
          </p:nvGrpSpPr>
          <p:grpSpPr>
            <a:xfrm>
              <a:off x="6039608" y="2381836"/>
              <a:ext cx="1921423" cy="1798629"/>
              <a:chOff x="3672114" y="2381836"/>
              <a:chExt cx="1921423" cy="1798629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99" name="Rounded Rectangle 98"/>
              <p:cNvSpPr/>
              <p:nvPr/>
            </p:nvSpPr>
            <p:spPr>
              <a:xfrm>
                <a:off x="3672114" y="2381836"/>
                <a:ext cx="1921423" cy="179862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8" name="Picture 97"/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71392" y="2400333"/>
                <a:ext cx="1636061" cy="176149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12785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</TotalTime>
  <Words>793</Words>
  <Application>Microsoft Office PowerPoint</Application>
  <PresentationFormat>Custom</PresentationFormat>
  <Paragraphs>67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St. Lawrence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Kersey Reed</dc:creator>
  <cp:lastModifiedBy>Kersey Reed</cp:lastModifiedBy>
  <cp:revision>62</cp:revision>
  <dcterms:created xsi:type="dcterms:W3CDTF">2016-04-23T16:12:29Z</dcterms:created>
  <dcterms:modified xsi:type="dcterms:W3CDTF">2016-04-25T14:09:40Z</dcterms:modified>
</cp:coreProperties>
</file>