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379"/>
    <a:srgbClr val="6A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1" d="100"/>
          <a:sy n="21" d="100"/>
        </p:scale>
        <p:origin x="1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D6928-BA25-4A83-8553-E0115934A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291F90-0582-4D96-9FDC-D4DBBEA6E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8995C7-E0AB-4476-9014-078E081A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37F142-230D-48B0-8A3E-EBE5EB01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C79B6F-3D55-4911-B13D-1910D7A6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56D51-1731-4B4F-A09A-D5C3EEDD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8335543-EAF8-40FE-BB8F-965504889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CA9DB3-9E9E-4C61-B8D9-F39EC0B3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725B43-C02D-4A8A-8FA3-822790E0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D01F1-5208-43BC-A8D4-685BDFB6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2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6C179BF-28C7-4E35-9D1A-0235B298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5591FB-98D1-403F-985F-EAAB9892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EB86BA-17DD-4EC5-AC77-01745085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89A8C1-D336-4B9E-BC03-C73EC6A5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5C307-1591-4F7E-8EE2-817AABD9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D9CF2-47FB-45CB-96B5-F168B766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ED4199-2F02-4940-8F90-18BFE408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A444A8-2719-4F31-94B9-458C4791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E64D32-EB52-4CAF-ABD5-8161395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B653C9-89A6-4104-B6E0-957D973F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0497C-BA90-40D3-8B9C-F1271922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1C6A44-E615-4D1A-9648-910DD194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9C6006-6C4E-4EE2-A09B-ED7A7757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8E804-9750-4AB6-BD81-57C1DEE6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CC3FA0-8C46-4171-A176-00B8CEC3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4BB3D-55CE-4706-9DF7-D62225F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4C9F56-AF3C-40B1-AEE9-A3615BB44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C12A0C-E8F6-46EB-8650-9658F8CB4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556852-E2DE-4C1B-9F6F-1835E026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8C0F14-4A0B-4EF6-8785-E4A8EF8C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CA099E-3D51-4614-8602-E15CB32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2A8BE-0068-42BC-ADA9-EB86707A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D13A4B-613D-4300-A19C-F240FD93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0A75F9-44AF-4D4A-A582-5BB2788A9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5F55DD-AD71-48AF-9A31-BB5A296D6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649DA04-EEF3-40A8-A254-27396E227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2E9AB-27BA-4E48-933E-97542BF9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FBF570-1E68-4B0F-B76A-65D8D8ED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EBB64AA-854F-40DF-ADDE-9F86345F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8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EB857-E7E0-4D35-B5FE-D222791C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4C22797-1212-4779-A69C-BADAD519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45D4E4-156F-483E-BDD1-456C8B1A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3703AC-8C7A-42D0-9AB2-A9DD060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EEB66D-0BFC-4DE2-B18A-C508114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6EA19A-72A5-4299-BD7E-AC60AE3B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93F4B6-509C-4878-BED5-566C334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E47BB-A5FF-4345-977F-BD57384C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53C9A-8C42-45B9-BE8F-9AB1B87C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49F4A5-7FCD-40B1-8ABD-B22CF3BA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8C1A4D-FB14-4B71-ADC0-FCBA56AC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7547F7-C5E0-4211-906F-83FB614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9FF244-7FBB-4B12-AAE8-35A70B05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9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48FE69-0E25-4BFF-8C10-3D0D2211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02DB7CC-4DC2-4007-A10C-07E704498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30AA75E-7E5B-4346-8B4B-1521C3FB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2D8551-FBBB-456F-AF0B-D5581A5B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21485B-A754-4F89-8561-027502C4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DAA0B3-C3F3-4A04-87CE-A148C854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90000"/>
              </a:schemeClr>
            </a:gs>
            <a:gs pos="29000">
              <a:schemeClr val="bg2">
                <a:lumMod val="75000"/>
              </a:schemeClr>
            </a:gs>
            <a:gs pos="90000">
              <a:schemeClr val="bg2">
                <a:lumMod val="50000"/>
              </a:schemeClr>
            </a:gs>
            <a:gs pos="100000">
              <a:schemeClr val="bg2">
                <a:lumMod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99D883-771C-495D-9521-362C3974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569BE5-6CAF-4C4E-AF41-D26DA1A35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10F69B-EC87-4839-B441-345896BD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6CB9-FF92-4CC9-9470-B67383AC93C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917EB8-9263-4879-BC31-C2D3A57B7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356FD1-2968-41CD-B4BA-F73C98E3A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33E5-E3C5-4282-9B79-9DBEF4212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4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FCF37DF-5415-4321-8EBA-3DE49B37EF93}"/>
              </a:ext>
            </a:extLst>
          </p:cNvPr>
          <p:cNvSpPr/>
          <p:nvPr/>
        </p:nvSpPr>
        <p:spPr>
          <a:xfrm>
            <a:off x="759763" y="480881"/>
            <a:ext cx="42371676" cy="4807484"/>
          </a:xfrm>
          <a:prstGeom prst="roundRect">
            <a:avLst/>
          </a:prstGeom>
          <a:solidFill>
            <a:srgbClr val="254379"/>
          </a:solidFill>
          <a:ln>
            <a:solidFill>
              <a:srgbClr val="254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3376484-4A43-4A28-B033-913446F65ACF}"/>
              </a:ext>
            </a:extLst>
          </p:cNvPr>
          <p:cNvSpPr/>
          <p:nvPr/>
        </p:nvSpPr>
        <p:spPr>
          <a:xfrm>
            <a:off x="759762" y="6347950"/>
            <a:ext cx="13235941" cy="25643908"/>
          </a:xfrm>
          <a:prstGeom prst="roundRect">
            <a:avLst/>
          </a:prstGeom>
          <a:solidFill>
            <a:srgbClr val="6A8ED0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63B6E3EF-5CA6-44A7-9A9F-9116D35B62A8}"/>
              </a:ext>
            </a:extLst>
          </p:cNvPr>
          <p:cNvSpPr/>
          <p:nvPr/>
        </p:nvSpPr>
        <p:spPr>
          <a:xfrm>
            <a:off x="15307460" y="6347949"/>
            <a:ext cx="13230560" cy="25643908"/>
          </a:xfrm>
          <a:prstGeom prst="roundRect">
            <a:avLst/>
          </a:prstGeom>
          <a:solidFill>
            <a:srgbClr val="6A8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4C0A38D9-951F-492F-AABC-1A0B9260321C}"/>
              </a:ext>
            </a:extLst>
          </p:cNvPr>
          <p:cNvSpPr/>
          <p:nvPr/>
        </p:nvSpPr>
        <p:spPr>
          <a:xfrm>
            <a:off x="29858379" y="6347949"/>
            <a:ext cx="13230559" cy="25643908"/>
          </a:xfrm>
          <a:prstGeom prst="roundRect">
            <a:avLst/>
          </a:prstGeom>
          <a:solidFill>
            <a:srgbClr val="6A8ED0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8EE18C0-D89E-4775-8C7B-4029981F60FC}"/>
              </a:ext>
            </a:extLst>
          </p:cNvPr>
          <p:cNvSpPr txBox="1"/>
          <p:nvPr/>
        </p:nvSpPr>
        <p:spPr>
          <a:xfrm>
            <a:off x="1376076" y="926543"/>
            <a:ext cx="392277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Gender Bias in League of Legends </a:t>
            </a:r>
          </a:p>
          <a:p>
            <a:pPr algn="ctr"/>
            <a:r>
              <a:rPr lang="en-US" sz="760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Sarah Strong </a:t>
            </a:r>
          </a:p>
          <a:p>
            <a:pPr algn="ctr"/>
            <a:r>
              <a:rPr lang="en-US" sz="760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Advisor: Ivan </a:t>
            </a:r>
            <a:r>
              <a:rPr lang="en-US" sz="7600" dirty="0" err="1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Ramler</a:t>
            </a:r>
            <a:r>
              <a:rPr lang="en-US" sz="7600" dirty="0">
                <a:solidFill>
                  <a:schemeClr val="bg1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</a:p>
        </p:txBody>
      </p:sp>
      <p:pic>
        <p:nvPicPr>
          <p:cNvPr id="1030" name="Picture 6" descr="Image result for league of legends logo">
            <a:extLst>
              <a:ext uri="{FF2B5EF4-FFF2-40B4-BE49-F238E27FC236}">
                <a16:creationId xmlns:a16="http://schemas.microsoft.com/office/drawing/2014/main" xmlns="" id="{50D5D8B4-67D8-4ABA-967D-85E9BF226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3" y="1540465"/>
            <a:ext cx="7559040" cy="29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F49D599-0D70-4674-A269-BA33AD713EA9}"/>
              </a:ext>
            </a:extLst>
          </p:cNvPr>
          <p:cNvSpPr txBox="1"/>
          <p:nvPr/>
        </p:nvSpPr>
        <p:spPr>
          <a:xfrm>
            <a:off x="917175" y="21394737"/>
            <a:ext cx="12921114" cy="95410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2. League of Legends 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Fantasy-themed multiplayer online battle arena game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10 players are assigned to two teams of five to battle on a map called “Summoner’s Rift”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Goal of the game is to get to the other team’s side and destroy their nexus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Each player takes on one of five roles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Palatino Linotype" panose="02040502050505030304" pitchFamily="18" charset="0"/>
              </a:rPr>
              <a:t>Top</a:t>
            </a:r>
            <a:r>
              <a:rPr lang="en-US" sz="4000" dirty="0">
                <a:latin typeface="Palatino Linotype" panose="02040502050505030304" pitchFamily="18" charset="0"/>
              </a:rPr>
              <a:t> and </a:t>
            </a:r>
            <a:r>
              <a:rPr lang="en-US" sz="4000" b="1" dirty="0">
                <a:latin typeface="Palatino Linotype" panose="02040502050505030304" pitchFamily="18" charset="0"/>
              </a:rPr>
              <a:t>Middle</a:t>
            </a:r>
            <a:r>
              <a:rPr lang="en-US" sz="4000" dirty="0">
                <a:latin typeface="Palatino Linotype" panose="02040502050505030304" pitchFamily="18" charset="0"/>
              </a:rPr>
              <a:t> guard their respective lanes alone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latin typeface="Palatino Linotype" panose="02040502050505030304" pitchFamily="18" charset="0"/>
              </a:rPr>
              <a:t>ADC</a:t>
            </a:r>
            <a:r>
              <a:rPr lang="en-US" sz="4000" dirty="0">
                <a:latin typeface="Palatino Linotype" panose="02040502050505030304" pitchFamily="18" charset="0"/>
              </a:rPr>
              <a:t> and </a:t>
            </a:r>
            <a:r>
              <a:rPr lang="en-US" sz="4000" b="1" dirty="0">
                <a:latin typeface="Palatino Linotype" panose="02040502050505030304" pitchFamily="18" charset="0"/>
              </a:rPr>
              <a:t>Support</a:t>
            </a:r>
            <a:r>
              <a:rPr lang="en-US" sz="4000" dirty="0">
                <a:latin typeface="Palatino Linotype" panose="02040502050505030304" pitchFamily="18" charset="0"/>
              </a:rPr>
              <a:t> work together in the bottom lane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 err="1">
                <a:latin typeface="Palatino Linotype" panose="02040502050505030304" pitchFamily="18" charset="0"/>
              </a:rPr>
              <a:t>Jungler</a:t>
            </a:r>
            <a:r>
              <a:rPr lang="en-US" sz="4000" dirty="0">
                <a:latin typeface="Palatino Linotype" panose="02040502050505030304" pitchFamily="18" charset="0"/>
              </a:rPr>
              <a:t> battles non-player characters in the jungle and assists teammates with “</a:t>
            </a:r>
            <a:r>
              <a:rPr lang="en-US" sz="4000" dirty="0" err="1">
                <a:latin typeface="Palatino Linotype" panose="02040502050505030304" pitchFamily="18" charset="0"/>
              </a:rPr>
              <a:t>ganking</a:t>
            </a:r>
            <a:r>
              <a:rPr lang="en-US" sz="4000" dirty="0">
                <a:latin typeface="Palatino Linotype" panose="02040502050505030304" pitchFamily="18" charset="0"/>
              </a:rPr>
              <a:t>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Players select an avatar, called a champion, to take on their chosen role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Over 100 champions to choose from each with different abilities and 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676EDBF-9E72-4565-BC27-CBA1CCD6E05F}"/>
              </a:ext>
            </a:extLst>
          </p:cNvPr>
          <p:cNvSpPr txBox="1"/>
          <p:nvPr/>
        </p:nvSpPr>
        <p:spPr>
          <a:xfrm>
            <a:off x="15631495" y="7110999"/>
            <a:ext cx="1263359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3. Research Question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Is there a systematic gender bias between champions in the way male and female champions are created and played?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D3FF297-FE9E-4F85-81C0-667274E22F29}"/>
              </a:ext>
            </a:extLst>
          </p:cNvPr>
          <p:cNvSpPr txBox="1"/>
          <p:nvPr/>
        </p:nvSpPr>
        <p:spPr>
          <a:xfrm>
            <a:off x="791661" y="7181118"/>
            <a:ext cx="12921114" cy="5847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Video games are influential forms of media due to their interactive and repetitive nature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Several reoccurring themes in video games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 characters outnumber female characters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Males are usually the playable/main character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Females are frequently portrayed as sexual objects while the men are muscular and powerful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Males more likely to use weapons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04DBDAA3-BA53-4274-8B1D-04838EE7C816}"/>
                  </a:ext>
                </a:extLst>
              </p:cNvPr>
              <p:cNvSpPr txBox="1"/>
              <p:nvPr/>
            </p:nvSpPr>
            <p:spPr>
              <a:xfrm>
                <a:off x="15605943" y="18105151"/>
                <a:ext cx="12633592" cy="1254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>
                    <a:latin typeface="Palatino Linotype" panose="02040502050505030304" pitchFamily="18" charset="0"/>
                  </a:rPr>
                  <a:t>4. Methodology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Data drawn from ranked game statistics from 2015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Analyzed 851,324 games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128 champions sorted into 42 female, 48 male, 37 monsters and 1 unknown 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Evaluated 13 end game statistics which contributed to overall success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Created linear models for each statistic using role and gender as predictors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Example of a linear model: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𝑀𝑎𝑔𝑖𝑐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𝐷𝑎𝑚𝑎𝑔𝑒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𝐷𝑒𝑎𝑙𝑡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𝐽𝐺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𝑇𝑜𝑝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𝐽𝐺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𝑆𝑃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𝑇𝑜𝑝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</m:oMath>
                  </m:oMathPara>
                </a14:m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Used predicted estimates to find gender differences in each role for every statistic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000" dirty="0">
                    <a:latin typeface="Palatino Linotype" panose="02040502050505030304" pitchFamily="18" charset="0"/>
                  </a:rPr>
                  <a:t>Example of comparison: </a:t>
                </a:r>
                <a:endParaRPr lang="en-US" sz="4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747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𝐽𝑢𝑛𝑔𝑙𝑒𝑟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𝐹𝑒𝑚𝑎𝑙𝑒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𝐽𝑢𝑛𝑔𝑙𝑒𝑟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4DBDAA3-BA53-4274-8B1D-04838EE7C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943" y="18105151"/>
                <a:ext cx="12633592" cy="12547987"/>
              </a:xfrm>
              <a:prstGeom prst="rect">
                <a:avLst/>
              </a:prstGeom>
              <a:blipFill rotWithShape="0">
                <a:blip r:embed="rId3"/>
                <a:stretch>
                  <a:fillRect l="-1544" t="-1361" r="-3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35B4720-B440-4F90-BEB3-E724376F7308}"/>
              </a:ext>
            </a:extLst>
          </p:cNvPr>
          <p:cNvSpPr txBox="1"/>
          <p:nvPr/>
        </p:nvSpPr>
        <p:spPr>
          <a:xfrm>
            <a:off x="30303134" y="26606728"/>
            <a:ext cx="12426041" cy="46166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6. Future Research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Compare results to data from 2018/2019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Look for similar trends in other design aspects besides end game statistics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Expand to other MOBA games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Gain qualitative player feedback </a:t>
            </a:r>
          </a:p>
          <a:p>
            <a:r>
              <a:rPr lang="en-US" sz="4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D1E29F3-B8E9-43A1-A282-6152031CF4CA}"/>
              </a:ext>
            </a:extLst>
          </p:cNvPr>
          <p:cNvSpPr txBox="1"/>
          <p:nvPr/>
        </p:nvSpPr>
        <p:spPr>
          <a:xfrm>
            <a:off x="30260637" y="7110999"/>
            <a:ext cx="12426041" cy="107721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latino Linotype" panose="02040502050505030304" pitchFamily="18" charset="0"/>
              </a:rPr>
              <a:t>5.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The roles of </a:t>
            </a:r>
            <a:r>
              <a:rPr lang="en-US" sz="4000" dirty="0" err="1">
                <a:latin typeface="Palatino Linotype" panose="02040502050505030304" pitchFamily="18" charset="0"/>
              </a:rPr>
              <a:t>Jungler</a:t>
            </a:r>
            <a:r>
              <a:rPr lang="en-US" sz="4000" dirty="0">
                <a:latin typeface="Palatino Linotype" panose="02040502050505030304" pitchFamily="18" charset="0"/>
              </a:rPr>
              <a:t> and Support: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Females deal more magic damage and get more kills and assists 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Males deal more physical damage and crowd control while also taking the majority of both magical and physical damage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ADC and Top: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Females both deal and take more physical damage 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Males deal and take magic damage as well as kill more minions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Middle: 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Females have more kills, assists, minions killed and crowd control 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 Linotype" panose="02040502050505030304" pitchFamily="18" charset="0"/>
              </a:rPr>
              <a:t>Males deal and take both physical and magic damage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5F10DBF-E503-4545-8B79-5053A9631CB0}"/>
              </a:ext>
            </a:extLst>
          </p:cNvPr>
          <p:cNvSpPr txBox="1"/>
          <p:nvPr/>
        </p:nvSpPr>
        <p:spPr>
          <a:xfrm>
            <a:off x="30434238" y="24078453"/>
            <a:ext cx="1263359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Figure 3. Heatmap showing gender differences for damage statistics - green signifies males having a higher estimate and red signifies females being higher  </a:t>
            </a:r>
          </a:p>
        </p:txBody>
      </p:sp>
      <p:pic>
        <p:nvPicPr>
          <p:cNvPr id="1038" name="Picture 14" descr="Image result for league of legends roles">
            <a:extLst>
              <a:ext uri="{FF2B5EF4-FFF2-40B4-BE49-F238E27FC236}">
                <a16:creationId xmlns:a16="http://schemas.microsoft.com/office/drawing/2014/main" xmlns="" id="{1D4507C9-75DB-49A6-8C04-BDBDCB728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77" y="13848513"/>
            <a:ext cx="9704883" cy="54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5EB6F86-8513-4770-804D-C702F0470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5668" y="18036691"/>
            <a:ext cx="10260975" cy="554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4509E4A-0F24-477F-A1AD-3EEE7EB0955A}"/>
              </a:ext>
            </a:extLst>
          </p:cNvPr>
          <p:cNvSpPr txBox="1"/>
          <p:nvPr/>
        </p:nvSpPr>
        <p:spPr>
          <a:xfrm>
            <a:off x="3714412" y="19692358"/>
            <a:ext cx="707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Figure 1. Map of Summoner’s Rift</a:t>
            </a:r>
          </a:p>
        </p:txBody>
      </p:sp>
      <p:pic>
        <p:nvPicPr>
          <p:cNvPr id="2" name="Picture 6" descr="Image result for ahri">
            <a:extLst>
              <a:ext uri="{FF2B5EF4-FFF2-40B4-BE49-F238E27FC236}">
                <a16:creationId xmlns:a16="http://schemas.microsoft.com/office/drawing/2014/main" xmlns="" id="{C9919413-8BFA-409F-AA59-06E904903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096" y="10731367"/>
            <a:ext cx="3646534" cy="53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arius league of legends">
            <a:extLst>
              <a:ext uri="{FF2B5EF4-FFF2-40B4-BE49-F238E27FC236}">
                <a16:creationId xmlns:a16="http://schemas.microsoft.com/office/drawing/2014/main" xmlns="" id="{E255A033-D152-4CF3-8BC8-69FF548B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810" y="10744582"/>
            <a:ext cx="3439896" cy="53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9D11AD-6BEC-4380-AA37-8EF40813D26D}"/>
              </a:ext>
            </a:extLst>
          </p:cNvPr>
          <p:cNvSpPr txBox="1"/>
          <p:nvPr/>
        </p:nvSpPr>
        <p:spPr>
          <a:xfrm>
            <a:off x="16934195" y="16652029"/>
            <a:ext cx="997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alatino Linotype" panose="02040502050505030304" pitchFamily="18" charset="0"/>
              </a:rPr>
              <a:t>Figure 2. Example of male and female champion  </a:t>
            </a:r>
          </a:p>
          <a:p>
            <a:endParaRPr lang="en-US" dirty="0"/>
          </a:p>
        </p:txBody>
      </p:sp>
      <p:pic>
        <p:nvPicPr>
          <p:cNvPr id="1034" name="Picture 10" descr="Image result for st lawrence university logo transparent logo">
            <a:extLst>
              <a:ext uri="{FF2B5EF4-FFF2-40B4-BE49-F238E27FC236}">
                <a16:creationId xmlns:a16="http://schemas.microsoft.com/office/drawing/2014/main" xmlns="" id="{A0355ED7-C52D-41BD-9950-691A0DBDD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014" y="1695024"/>
            <a:ext cx="15594581" cy="23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6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7595</TotalTime>
  <Words>425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Gender Bias in League of Legends Presented by Sarah Strong</dc:title>
  <dc:creator>Sarah Strong</dc:creator>
  <cp:lastModifiedBy>Ivan Ramler</cp:lastModifiedBy>
  <cp:revision>83</cp:revision>
  <dcterms:created xsi:type="dcterms:W3CDTF">2019-03-12T20:58:58Z</dcterms:created>
  <dcterms:modified xsi:type="dcterms:W3CDTF">2019-04-23T16:55:00Z</dcterms:modified>
</cp:coreProperties>
</file>