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50000"/>
    <a:srgbClr val="980000"/>
    <a:srgbClr val="A00000"/>
    <a:srgbClr val="8A0000"/>
    <a:srgbClr val="A80000"/>
    <a:srgbClr val="FFFFCC"/>
    <a:srgbClr val="FFDA9F"/>
    <a:srgbClr val="FFB66D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33" d="100"/>
          <a:sy n="33" d="100"/>
        </p:scale>
        <p:origin x="-376" y="2532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577F-6A24-441E-B87F-6EA6274A47D6}" type="datetimeFigureOut">
              <a:rPr lang="en-US" smtClean="0"/>
              <a:pPr/>
              <a:t>7/7/2014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8912-8B52-4B6C-AE19-F81D753892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577F-6A24-441E-B87F-6EA6274A47D6}" type="datetimeFigureOut">
              <a:rPr lang="en-US" smtClean="0"/>
              <a:pPr/>
              <a:t>7/7/2014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8912-8B52-4B6C-AE19-F81D753892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5" y="6324600"/>
            <a:ext cx="47404018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3" y="6324600"/>
            <a:ext cx="141480542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577F-6A24-441E-B87F-6EA6274A47D6}" type="datetimeFigureOut">
              <a:rPr lang="en-US" smtClean="0"/>
              <a:pPr/>
              <a:t>7/7/2014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8912-8B52-4B6C-AE19-F81D753892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577F-6A24-441E-B87F-6EA6274A47D6}" type="datetimeFigureOut">
              <a:rPr lang="en-US" smtClean="0"/>
              <a:pPr/>
              <a:t>7/7/2014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8912-8B52-4B6C-AE19-F81D753892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577F-6A24-441E-B87F-6EA6274A47D6}" type="datetimeFigureOut">
              <a:rPr lang="en-US" smtClean="0"/>
              <a:pPr/>
              <a:t>7/7/2014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8912-8B52-4B6C-AE19-F81D753892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2" y="36865560"/>
            <a:ext cx="94442280" cy="10427970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577F-6A24-441E-B87F-6EA6274A47D6}" type="datetimeFigureOut">
              <a:rPr lang="en-US" smtClean="0"/>
              <a:pPr/>
              <a:t>7/7/2014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8912-8B52-4B6C-AE19-F81D753892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577F-6A24-441E-B87F-6EA6274A47D6}" type="datetimeFigureOut">
              <a:rPr lang="en-US" smtClean="0"/>
              <a:pPr/>
              <a:t>7/7/2014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8912-8B52-4B6C-AE19-F81D753892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577F-6A24-441E-B87F-6EA6274A47D6}" type="datetimeFigureOut">
              <a:rPr lang="en-US" smtClean="0"/>
              <a:pPr/>
              <a:t>7/7/2014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8912-8B52-4B6C-AE19-F81D753892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577F-6A24-441E-B87F-6EA6274A47D6}" type="datetimeFigureOut">
              <a:rPr lang="en-US" smtClean="0"/>
              <a:pPr/>
              <a:t>7/7/2014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8912-8B52-4B6C-AE19-F81D753892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577F-6A24-441E-B87F-6EA6274A47D6}" type="datetimeFigureOut">
              <a:rPr lang="en-US" smtClean="0"/>
              <a:pPr/>
              <a:t>7/7/2014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8912-8B52-4B6C-AE19-F81D753892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B577F-6A24-441E-B87F-6EA6274A47D6}" type="datetimeFigureOut">
              <a:rPr lang="en-US" smtClean="0"/>
              <a:pPr/>
              <a:t>7/7/2014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C8912-8B52-4B6C-AE19-F81D753892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B577F-6A24-441E-B87F-6EA6274A47D6}" type="datetimeFigureOut">
              <a:rPr lang="en-US" smtClean="0"/>
              <a:pPr/>
              <a:t>7/7/2014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C8912-8B52-4B6C-AE19-F81D753892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0000">
            <a:alpha val="92157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066800" y="838200"/>
            <a:ext cx="41605200" cy="5486400"/>
          </a:xfrm>
          <a:prstGeom prst="roundRect">
            <a:avLst/>
          </a:prstGeom>
          <a:solidFill>
            <a:srgbClr val="FFFFFF">
              <a:alpha val="9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914401"/>
            <a:ext cx="405384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Advice for Using Faculty Connections to Create </a:t>
            </a:r>
            <a:endParaRPr lang="en-US" b="1" dirty="0" smtClean="0"/>
          </a:p>
          <a:p>
            <a:pPr algn="ctr"/>
            <a:r>
              <a:rPr lang="en-US" b="1" dirty="0" smtClean="0"/>
              <a:t>Research </a:t>
            </a:r>
            <a:r>
              <a:rPr lang="en-US" b="1" dirty="0"/>
              <a:t>Opportunities for Undergraduates</a:t>
            </a:r>
            <a:endParaRPr lang="en-US" dirty="0" smtClean="0"/>
          </a:p>
          <a:p>
            <a:pPr algn="ctr"/>
            <a:r>
              <a:rPr lang="en-US" sz="8000" dirty="0" smtClean="0"/>
              <a:t>Ivan Ramler </a:t>
            </a:r>
            <a:r>
              <a:rPr lang="en-US" sz="8000" smtClean="0"/>
              <a:t>and Jessica Chapman</a:t>
            </a:r>
            <a:endParaRPr lang="en-US" sz="8000" baseline="30000" dirty="0" smtClean="0"/>
          </a:p>
          <a:p>
            <a:pPr algn="ctr"/>
            <a:r>
              <a:rPr lang="en-US" sz="7200" dirty="0" smtClean="0"/>
              <a:t>St. Lawrence University</a:t>
            </a:r>
          </a:p>
          <a:p>
            <a:pPr algn="ctr"/>
            <a:endParaRPr lang="en-US" sz="7200" dirty="0"/>
          </a:p>
        </p:txBody>
      </p:sp>
      <p:sp>
        <p:nvSpPr>
          <p:cNvPr id="5" name="Rounded Rectangle 4"/>
          <p:cNvSpPr/>
          <p:nvPr/>
        </p:nvSpPr>
        <p:spPr>
          <a:xfrm>
            <a:off x="838200" y="6629400"/>
            <a:ext cx="12801600" cy="25603200"/>
          </a:xfrm>
          <a:prstGeom prst="roundRect">
            <a:avLst/>
          </a:prstGeom>
          <a:solidFill>
            <a:srgbClr val="FFFFFF">
              <a:alpha val="9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000" dirty="0" smtClean="0"/>
          </a:p>
        </p:txBody>
      </p:sp>
      <p:sp>
        <p:nvSpPr>
          <p:cNvPr id="34" name="Rounded Rectangle 33"/>
          <p:cNvSpPr/>
          <p:nvPr/>
        </p:nvSpPr>
        <p:spPr>
          <a:xfrm>
            <a:off x="30022800" y="6629400"/>
            <a:ext cx="12801600" cy="25603200"/>
          </a:xfrm>
          <a:prstGeom prst="roundRect">
            <a:avLst/>
          </a:prstGeom>
          <a:solidFill>
            <a:srgbClr val="FFFFFF">
              <a:alpha val="9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000" dirty="0" smtClean="0"/>
          </a:p>
        </p:txBody>
      </p:sp>
      <p:sp>
        <p:nvSpPr>
          <p:cNvPr id="35" name="Rounded Rectangle 34"/>
          <p:cNvSpPr/>
          <p:nvPr/>
        </p:nvSpPr>
        <p:spPr>
          <a:xfrm>
            <a:off x="15468600" y="6629400"/>
            <a:ext cx="12801600" cy="25603200"/>
          </a:xfrm>
          <a:prstGeom prst="roundRect">
            <a:avLst/>
          </a:prstGeom>
          <a:solidFill>
            <a:srgbClr val="FFFFFF">
              <a:alpha val="9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0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28800" y="7327227"/>
            <a:ext cx="10820400" cy="2449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St. Lawrence University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Small Liberal Arts College in Northern New York</a:t>
            </a:r>
          </a:p>
          <a:p>
            <a:pPr marL="1260475" lvl="1" indent="-457200">
              <a:buFont typeface="Arial" pitchFamily="34" charset="0"/>
              <a:buChar char="•"/>
            </a:pPr>
            <a:r>
              <a:rPr lang="en-US" sz="3200" dirty="0" smtClean="0"/>
              <a:t>Approximately 2,400 students</a:t>
            </a:r>
          </a:p>
          <a:p>
            <a:pPr marL="1260475" lvl="1" indent="-457200">
              <a:buFont typeface="Arial" pitchFamily="34" charset="0"/>
              <a:buChar char="•"/>
            </a:pPr>
            <a:r>
              <a:rPr lang="en-US" sz="3200" dirty="0" smtClean="0"/>
              <a:t>Department of Mathematics, Computer Science, and Statistics</a:t>
            </a:r>
          </a:p>
          <a:p>
            <a:pPr marL="1663700" lvl="2" indent="-457200">
              <a:buFont typeface="Arial" pitchFamily="34" charset="0"/>
              <a:buChar char="•"/>
            </a:pPr>
            <a:r>
              <a:rPr lang="en-US" sz="3200" dirty="0" smtClean="0"/>
              <a:t>14 Faculty, 30 – 50 Seniors each year</a:t>
            </a:r>
          </a:p>
          <a:p>
            <a:pPr marL="1260475" lvl="1" indent="-457200">
              <a:buFont typeface="Arial" pitchFamily="34" charset="0"/>
              <a:buChar char="•"/>
            </a:pPr>
            <a:r>
              <a:rPr lang="en-US" sz="3200" dirty="0" smtClean="0"/>
              <a:t>Student Research</a:t>
            </a:r>
            <a:endParaRPr lang="en-US" sz="3200" dirty="0"/>
          </a:p>
          <a:p>
            <a:pPr marL="1663700" lvl="2" indent="-457200">
              <a:buFont typeface="Arial" pitchFamily="34" charset="0"/>
              <a:buChar char="•"/>
            </a:pPr>
            <a:r>
              <a:rPr lang="en-US" sz="3200" dirty="0" smtClean="0"/>
              <a:t>Summer Fellowship: Semi-competitive summer research program where students conduct research under the guidance of a faculty mentor.</a:t>
            </a:r>
          </a:p>
          <a:p>
            <a:pPr marL="1663700" lvl="2" indent="-457200">
              <a:buFont typeface="Arial" pitchFamily="34" charset="0"/>
              <a:buChar char="•"/>
            </a:pPr>
            <a:r>
              <a:rPr lang="en-US" sz="3200" dirty="0" smtClean="0"/>
              <a:t>Senior Year Experience: Individual capstone project</a:t>
            </a:r>
            <a:endParaRPr lang="en-US" sz="3200" dirty="0"/>
          </a:p>
          <a:p>
            <a:pPr algn="ctr"/>
            <a:endParaRPr lang="en-US" sz="4000" dirty="0">
              <a:latin typeface="Wingdings 2" pitchFamily="18" charset="2"/>
            </a:endParaRPr>
          </a:p>
          <a:p>
            <a:pPr algn="ctr"/>
            <a:r>
              <a:rPr lang="en-US" sz="5400" b="1" dirty="0" smtClean="0"/>
              <a:t>Los Alamos </a:t>
            </a:r>
            <a:r>
              <a:rPr lang="en-US" sz="5400" b="1" smtClean="0"/>
              <a:t>National Laboratory</a:t>
            </a:r>
            <a:endParaRPr lang="en-US" sz="5400" b="1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National Research Lab located in Los Alamos, New Mexico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Most well know for its role in developing the first atomic bombs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Statistical Sciences Group (CCS-6)</a:t>
            </a:r>
          </a:p>
          <a:p>
            <a:pPr marL="1260475" lvl="1" indent="-457200">
              <a:buFont typeface="Arial" pitchFamily="34" charset="0"/>
              <a:buChar char="•"/>
            </a:pPr>
            <a:r>
              <a:rPr lang="en-US" sz="3200" dirty="0" smtClean="0"/>
              <a:t>Provides statistical consulting to other groups at LANL </a:t>
            </a:r>
          </a:p>
          <a:p>
            <a:pPr marL="1260475" lvl="1" indent="-457200">
              <a:buFont typeface="Arial" pitchFamily="34" charset="0"/>
              <a:buChar char="•"/>
            </a:pPr>
            <a:r>
              <a:rPr lang="en-US" sz="3200" dirty="0" smtClean="0"/>
              <a:t>Conducts research in statistical sciences</a:t>
            </a:r>
          </a:p>
          <a:p>
            <a:pPr marL="803275" lvl="1"/>
            <a:endParaRPr lang="en-US" sz="4200" dirty="0"/>
          </a:p>
          <a:p>
            <a:pPr algn="ctr"/>
            <a:r>
              <a:rPr lang="en-US" sz="5400" b="1" dirty="0" smtClean="0"/>
              <a:t>SLU – LANL Connection</a:t>
            </a:r>
            <a:endParaRPr lang="en-US" sz="5400" b="1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Project ideas/origination: Projects that were low-priority for the lab (i.e., they didn’t have time to work on them). 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Trips to LANL</a:t>
            </a:r>
            <a:endParaRPr lang="en-US" sz="3200" dirty="0"/>
          </a:p>
          <a:p>
            <a:pPr marL="1260475" lvl="1" indent="-457200">
              <a:buFont typeface="Arial" pitchFamily="34" charset="0"/>
              <a:buChar char="•"/>
            </a:pPr>
            <a:r>
              <a:rPr lang="en-US" sz="3200" dirty="0" smtClean="0"/>
              <a:t>2012 – 1 student: visited at the beginning of summer.  Mainly brainstorming with LANL statisticians</a:t>
            </a:r>
          </a:p>
          <a:p>
            <a:pPr marL="1260475" lvl="1" indent="-457200">
              <a:buFont typeface="Arial" pitchFamily="34" charset="0"/>
              <a:buChar char="•"/>
            </a:pPr>
            <a:r>
              <a:rPr lang="en-US" sz="3200" dirty="0" smtClean="0"/>
              <a:t>2013 – 4 students: At the end of July (at the end of SLU Fellow program), each student presented </a:t>
            </a:r>
            <a:r>
              <a:rPr lang="en-US" sz="3200" dirty="0"/>
              <a:t>to CCS-6 </a:t>
            </a:r>
            <a:r>
              <a:rPr lang="en-US" sz="3200" dirty="0" smtClean="0"/>
              <a:t>and discussed with LANL mentor about additional work for their capstone projects.</a:t>
            </a:r>
          </a:p>
          <a:p>
            <a:pPr algn="ctr"/>
            <a:r>
              <a:rPr lang="en-US" sz="3200" dirty="0">
                <a:latin typeface="Wingdings 2" pitchFamily="18" charset="2"/>
              </a:rPr>
              <a:t> </a:t>
            </a:r>
          </a:p>
          <a:p>
            <a:pPr algn="ctr"/>
            <a:r>
              <a:rPr lang="en-US" sz="5400" b="1" dirty="0"/>
              <a:t>General Advice and Tips</a:t>
            </a:r>
            <a:endParaRPr lang="en-US" sz="5400" b="1" dirty="0">
              <a:latin typeface="Wingdings 2" pitchFamily="18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Where to find projects?</a:t>
            </a:r>
          </a:p>
          <a:p>
            <a:pPr marL="12573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Grad school friends/colleagues in industry/research labs</a:t>
            </a:r>
          </a:p>
          <a:p>
            <a:pPr marL="12573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Try to use “low priority” projects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What to expect?</a:t>
            </a:r>
          </a:p>
          <a:p>
            <a:pPr marL="131445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Keep expectations low</a:t>
            </a:r>
          </a:p>
          <a:p>
            <a:pPr marL="1714500" lvl="3" indent="-457200">
              <a:buFont typeface="Arial" panose="020B0604020202020204" pitchFamily="34" charset="0"/>
              <a:buChar char="•"/>
            </a:pPr>
            <a:r>
              <a:rPr lang="en-US" sz="3200" dirty="0"/>
              <a:t>These projects can be hard for undergrads</a:t>
            </a:r>
          </a:p>
          <a:p>
            <a:pPr marL="131445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We considered it a great success if they decided to go to grad school</a:t>
            </a:r>
          </a:p>
          <a:p>
            <a:pPr marL="1714500" lvl="3" indent="-457200">
              <a:buFont typeface="Arial" panose="020B0604020202020204" pitchFamily="34" charset="0"/>
              <a:buChar char="•"/>
            </a:pPr>
            <a:r>
              <a:rPr lang="en-US" sz="3200" dirty="0"/>
              <a:t>Especially if they got into a better program because of the project!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Spilt larger projects across students/years</a:t>
            </a:r>
          </a:p>
          <a:p>
            <a:pPr marL="1314450" lvl="1" indent="-400050">
              <a:buFont typeface="Arial" panose="020B0604020202020204" pitchFamily="34" charset="0"/>
              <a:buChar char="•"/>
            </a:pPr>
            <a:r>
              <a:rPr lang="en-US" sz="3200" dirty="0"/>
              <a:t>Allows students to explore statistical topics that may only be tangentially related to the original </a:t>
            </a:r>
            <a:r>
              <a:rPr lang="en-US" sz="3200" dirty="0" smtClean="0"/>
              <a:t>project</a:t>
            </a:r>
          </a:p>
          <a:p>
            <a:pPr algn="ctr"/>
            <a:endParaRPr lang="en-US" sz="4000" dirty="0" smtClean="0">
              <a:latin typeface="Wingdings 2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459200" y="7315200"/>
                <a:ext cx="10820400" cy="23691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i="1" dirty="0" smtClean="0">
                    <a:solidFill>
                      <a:schemeClr val="tx1"/>
                    </a:solidFill>
                  </a:rPr>
                  <a:t>Using Bayesian Statistics for </a:t>
                </a:r>
              </a:p>
              <a:p>
                <a:pPr algn="ctr"/>
                <a:r>
                  <a:rPr lang="en-US" sz="4400" b="1" i="1" dirty="0" smtClean="0">
                    <a:solidFill>
                      <a:schemeClr val="tx1"/>
                    </a:solidFill>
                  </a:rPr>
                  <a:t>Plutonium Management</a:t>
                </a:r>
                <a:r>
                  <a:rPr lang="en-US" sz="4400" b="1" dirty="0" smtClean="0">
                    <a:solidFill>
                      <a:schemeClr val="tx1"/>
                    </a:solidFill>
                  </a:rPr>
                  <a:t> Models</a:t>
                </a:r>
                <a:endParaRPr lang="en-US" sz="4400" b="1" dirty="0" smtClean="0">
                  <a:solidFill>
                    <a:schemeClr val="tx1"/>
                  </a:solidFill>
                  <a:latin typeface="Wingdings 2" pitchFamily="18" charset="2"/>
                </a:endParaRPr>
              </a:p>
              <a:p>
                <a:pPr algn="just"/>
                <a:r>
                  <a:rPr lang="en-US" sz="3200" dirty="0">
                    <a:solidFill>
                      <a:schemeClr val="tx1"/>
                    </a:solidFill>
                  </a:rPr>
                  <a:t>In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this </a:t>
                </a:r>
                <a:r>
                  <a:rPr lang="en-US" sz="3200" dirty="0">
                    <a:solidFill>
                      <a:schemeClr val="tx1"/>
                    </a:solidFill>
                  </a:rPr>
                  <a:t>project,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the student </a:t>
                </a:r>
                <a:r>
                  <a:rPr lang="en-US" sz="3200" dirty="0">
                    <a:solidFill>
                      <a:schemeClr val="tx1"/>
                    </a:solidFill>
                  </a:rPr>
                  <a:t>learned aspects of Bayesian statistics (in particular the Metropolis-Hastings algorithm) to model the heat being given off by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plutonium that </a:t>
                </a:r>
                <a:r>
                  <a:rPr lang="en-US" sz="3200" dirty="0">
                    <a:solidFill>
                      <a:schemeClr val="tx1"/>
                    </a:solidFill>
                  </a:rPr>
                  <a:t>is being monitored by the lab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just"/>
                <a:endParaRPr lang="en-US" sz="1600" dirty="0">
                  <a:solidFill>
                    <a:schemeClr val="tx1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𝑴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𝑒𝑎𝑠𝑢𝑟𝑒𝑑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𝑪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𝑒𝑟𝑡𝑖𝑓𝑖𝑒𝑑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⋅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𝛽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⋅(1+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𝜖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𝑴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𝑪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⋅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𝛽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n-US" sz="3200" b="0" dirty="0" smtClean="0">
                  <a:solidFill>
                    <a:schemeClr val="tx1"/>
                  </a:solidFill>
                  <a:latin typeface="Wingdings 2" pitchFamily="18" charset="2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𝛽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1,0.1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𝜖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𝑁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(0,1/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𝜏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 smtClean="0">
                  <a:solidFill>
                    <a:schemeClr val="tx1"/>
                  </a:solidFill>
                  <a:latin typeface="Wingdings 2" pitchFamily="18" charset="2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𝜏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~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𝐺𝑎𝑚𝑚𝑎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1.5, 0.001</m:t>
                          </m:r>
                        </m:e>
                      </m:d>
                    </m:oMath>
                  </m:oMathPara>
                </a14:m>
                <a:endParaRPr lang="en-US" sz="3200" b="0" dirty="0" smtClean="0">
                  <a:solidFill>
                    <a:schemeClr val="tx1"/>
                  </a:solidFill>
                  <a:latin typeface="Wingdings 2" pitchFamily="18" charset="2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ij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𝜏</m:t>
                      </m:r>
                    </m:oMath>
                  </m:oMathPara>
                </a14:m>
                <a:endParaRPr lang="en-US" sz="3200" dirty="0" smtClean="0">
                  <a:solidFill>
                    <a:schemeClr val="tx1"/>
                  </a:solidFill>
                  <a:latin typeface="Wingdings 2" pitchFamily="18" charset="2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𝑐𝑜𝑟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200" dirty="0" smtClean="0">
                  <a:solidFill>
                    <a:schemeClr val="tx1"/>
                  </a:solidFill>
                  <a:latin typeface="Wingdings 2" pitchFamily="18" charset="2"/>
                </a:endParaRPr>
              </a:p>
              <a:p>
                <a:pPr algn="ctr"/>
                <a:endParaRPr lang="en-US" sz="2400" dirty="0">
                  <a:solidFill>
                    <a:schemeClr val="tx1"/>
                  </a:solidFill>
                  <a:latin typeface="Wingdings 2" pitchFamily="18" charset="2"/>
                </a:endParaRPr>
              </a:p>
              <a:p>
                <a:pPr algn="ctr"/>
                <a:r>
                  <a:rPr lang="en-US" sz="4400" b="1" i="1" dirty="0" smtClean="0">
                    <a:solidFill>
                      <a:schemeClr val="tx1"/>
                    </a:solidFill>
                  </a:rPr>
                  <a:t>An </a:t>
                </a:r>
                <a:r>
                  <a:rPr lang="en-US" sz="4400" b="1" i="1" dirty="0">
                    <a:solidFill>
                      <a:schemeClr val="tx1"/>
                    </a:solidFill>
                  </a:rPr>
                  <a:t>Interactive Program for </a:t>
                </a:r>
                <a:endParaRPr lang="en-US" sz="4400" b="1" i="1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4400" b="1" i="1" dirty="0" smtClean="0">
                    <a:solidFill>
                      <a:schemeClr val="tx1"/>
                    </a:solidFill>
                  </a:rPr>
                  <a:t>Modeling </a:t>
                </a:r>
                <a:r>
                  <a:rPr lang="en-US" sz="4400" b="1" i="1" dirty="0">
                    <a:solidFill>
                      <a:schemeClr val="tx1"/>
                    </a:solidFill>
                  </a:rPr>
                  <a:t>Autocorrelation </a:t>
                </a:r>
                <a:r>
                  <a:rPr lang="en-US" sz="4400" b="1" i="1" dirty="0" smtClean="0">
                    <a:solidFill>
                      <a:schemeClr val="tx1"/>
                    </a:solidFill>
                  </a:rPr>
                  <a:t>Using </a:t>
                </a:r>
              </a:p>
              <a:p>
                <a:pPr algn="ctr"/>
                <a:r>
                  <a:rPr lang="en-US" sz="4400" b="1" i="1" dirty="0" smtClean="0">
                    <a:solidFill>
                      <a:schemeClr val="tx1"/>
                    </a:solidFill>
                  </a:rPr>
                  <a:t>Sums </a:t>
                </a:r>
                <a:r>
                  <a:rPr lang="en-US" sz="4400" b="1" i="1" dirty="0">
                    <a:solidFill>
                      <a:schemeClr val="tx1"/>
                    </a:solidFill>
                  </a:rPr>
                  <a:t>of </a:t>
                </a:r>
                <a:r>
                  <a:rPr lang="en-US" sz="4400" b="1" i="1" dirty="0" smtClean="0">
                    <a:solidFill>
                      <a:schemeClr val="tx1"/>
                    </a:solidFill>
                  </a:rPr>
                  <a:t>Rational Functions</a:t>
                </a:r>
                <a:endParaRPr lang="en-US" sz="4400" b="1" dirty="0" smtClean="0">
                  <a:solidFill>
                    <a:schemeClr val="tx1"/>
                  </a:solidFill>
                  <a:latin typeface="Wingdings 2" pitchFamily="18" charset="2"/>
                </a:endParaRPr>
              </a:p>
              <a:p>
                <a:pPr algn="just"/>
                <a:r>
                  <a:rPr lang="en-US" sz="3200" dirty="0" smtClean="0">
                    <a:solidFill>
                      <a:schemeClr val="tx1"/>
                    </a:solidFill>
                  </a:rPr>
                  <a:t>This project </a:t>
                </a:r>
                <a:r>
                  <a:rPr lang="en-US" sz="3200" dirty="0">
                    <a:solidFill>
                      <a:schemeClr val="tx1"/>
                    </a:solidFill>
                  </a:rPr>
                  <a:t>involved developing an interactive program through the use of the statistical software language R that allows the user to explore and fit nonlinear models to the autocorrelation structure of time series data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.  The method was applied to several datasets, including weather patterns, Disturbance Storm Time Index (DST) values, and electron flux patterns.</a:t>
                </a:r>
              </a:p>
              <a:p>
                <a:pPr algn="just"/>
                <a:endParaRPr lang="en-US" sz="2800" dirty="0" smtClean="0">
                  <a:solidFill>
                    <a:schemeClr val="tx1"/>
                  </a:solidFill>
                  <a:latin typeface="Wingdings 2" pitchFamily="18" charset="2"/>
                </a:endParaRPr>
              </a:p>
              <a:p>
                <a:pPr algn="ctr"/>
                <a:endParaRPr lang="en-US" sz="3600" dirty="0">
                  <a:solidFill>
                    <a:schemeClr val="tx1"/>
                  </a:solidFill>
                  <a:latin typeface="Wingdings 2" pitchFamily="18" charset="2"/>
                </a:endParaRPr>
              </a:p>
              <a:p>
                <a:pPr algn="ctr"/>
                <a:endParaRPr lang="en-US" sz="3600" dirty="0" smtClean="0">
                  <a:solidFill>
                    <a:schemeClr val="tx1"/>
                  </a:solidFill>
                  <a:latin typeface="Wingdings 2" pitchFamily="18" charset="2"/>
                </a:endParaRPr>
              </a:p>
              <a:p>
                <a:pPr algn="ctr"/>
                <a:endParaRPr lang="en-US" sz="3600" dirty="0" smtClean="0">
                  <a:solidFill>
                    <a:schemeClr val="tx1"/>
                  </a:solidFill>
                  <a:latin typeface="Wingdings 2" pitchFamily="18" charset="2"/>
                </a:endParaRPr>
              </a:p>
              <a:p>
                <a:pPr algn="ctr"/>
                <a:endParaRPr lang="en-US" sz="6600" dirty="0" smtClean="0">
                  <a:solidFill>
                    <a:schemeClr val="tx1"/>
                  </a:solidFill>
                  <a:latin typeface="Wingdings 2" pitchFamily="18" charset="2"/>
                </a:endParaRPr>
              </a:p>
              <a:p>
                <a:pPr algn="ctr"/>
                <a:r>
                  <a:rPr lang="en-US" sz="4400" b="1" i="1" dirty="0" smtClean="0">
                    <a:solidFill>
                      <a:schemeClr val="tx1"/>
                    </a:solidFill>
                  </a:rPr>
                  <a:t>Understanding </a:t>
                </a:r>
                <a:r>
                  <a:rPr lang="en-US" sz="4400" b="1" i="1" dirty="0">
                    <a:solidFill>
                      <a:schemeClr val="tx1"/>
                    </a:solidFill>
                  </a:rPr>
                  <a:t>Uncertainty in Predicting the Lifetime of Plutonium Fuel </a:t>
                </a:r>
                <a:r>
                  <a:rPr lang="en-US" sz="4400" b="1" i="1" dirty="0" smtClean="0">
                    <a:solidFill>
                      <a:schemeClr val="tx1"/>
                    </a:solidFill>
                  </a:rPr>
                  <a:t>Cells</a:t>
                </a:r>
                <a:endParaRPr lang="en-US" sz="4400" b="1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en-US" sz="3200" dirty="0" smtClean="0">
                    <a:solidFill>
                      <a:schemeClr val="tx1"/>
                    </a:solidFill>
                  </a:rPr>
                  <a:t>This student developed </a:t>
                </a:r>
                <a:r>
                  <a:rPr lang="en-US" sz="3200" dirty="0">
                    <a:solidFill>
                      <a:schemeClr val="tx1"/>
                    </a:solidFill>
                  </a:rPr>
                  <a:t>a simulation based study to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identify and estimate the impact of potential sources of error in predicting </a:t>
                </a:r>
                <a:r>
                  <a:rPr lang="en-US" sz="3200" dirty="0">
                    <a:solidFill>
                      <a:schemeClr val="tx1"/>
                    </a:solidFill>
                  </a:rPr>
                  <a:t>the uncertainty in the lifetime power supply of Plutonium fuel cells (such as those used by NASA to power deep-space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satellites).</a:t>
                </a:r>
                <a:endParaRPr lang="en-US" sz="5400" dirty="0" smtClean="0">
                  <a:solidFill>
                    <a:schemeClr val="tx1"/>
                  </a:solidFill>
                </a:endParaRPr>
              </a:p>
              <a:p>
                <a:pPr marL="0" lvl="1"/>
                <a:r>
                  <a:rPr lang="en-US" sz="3200" b="1" dirty="0">
                    <a:solidFill>
                      <a:schemeClr val="tx1"/>
                    </a:solidFill>
                  </a:rPr>
                  <a:t>Initial </a:t>
                </a:r>
                <a:r>
                  <a:rPr lang="en-US" sz="3200" b="1" dirty="0" smtClean="0">
                    <a:solidFill>
                      <a:schemeClr val="tx1"/>
                    </a:solidFill>
                  </a:rPr>
                  <a:t>Mass: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Inconsistencies </a:t>
                </a:r>
                <a:r>
                  <a:rPr lang="en-US" sz="3200" dirty="0">
                    <a:solidFill>
                      <a:schemeClr val="tx1"/>
                    </a:solidFill>
                  </a:rPr>
                  <a:t>in </a:t>
                </a:r>
                <a:endParaRPr lang="en-US" sz="3200" dirty="0" smtClean="0">
                  <a:solidFill>
                    <a:schemeClr val="tx1"/>
                  </a:solidFill>
                </a:endParaRPr>
              </a:p>
              <a:p>
                <a:pPr marL="0" lvl="1"/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    precision </a:t>
                </a:r>
                <a:r>
                  <a:rPr lang="en-US" sz="3200" dirty="0">
                    <a:solidFill>
                      <a:schemeClr val="tx1"/>
                    </a:solidFill>
                  </a:rPr>
                  <a:t>of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measurements</a:t>
                </a:r>
                <a:endParaRPr lang="en-US" sz="3200" dirty="0">
                  <a:solidFill>
                    <a:schemeClr val="tx1"/>
                  </a:solidFill>
                </a:endParaRPr>
              </a:p>
              <a:p>
                <a:pPr marL="0" lvl="1"/>
                <a:r>
                  <a:rPr lang="en-US" sz="3200" b="1" dirty="0" smtClean="0">
                    <a:solidFill>
                      <a:schemeClr val="tx1"/>
                    </a:solidFill>
                  </a:rPr>
                  <a:t>Overall Proportion of Plutonium: </a:t>
                </a:r>
              </a:p>
              <a:p>
                <a:pPr marL="0" lvl="1"/>
                <a:r>
                  <a:rPr lang="en-US" sz="3200" dirty="0" smtClean="0">
                    <a:solidFill>
                      <a:schemeClr val="tx1"/>
                    </a:solidFill>
                  </a:rPr>
                  <a:t>Variability in the estimated                                                                 proportion of Pu in the fuel cell</a:t>
                </a:r>
                <a:endParaRPr lang="en-US" sz="3200" b="1" dirty="0" smtClean="0">
                  <a:solidFill>
                    <a:schemeClr val="tx1"/>
                  </a:solidFill>
                </a:endParaRPr>
              </a:p>
              <a:p>
                <a:pPr marL="0" lvl="2"/>
                <a:r>
                  <a:rPr lang="en-US" sz="3200" b="1" dirty="0" smtClean="0">
                    <a:solidFill>
                      <a:schemeClr val="tx1"/>
                    </a:solidFill>
                  </a:rPr>
                  <a:t>Isotope Proportions: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Variability in </a:t>
                </a:r>
              </a:p>
              <a:p>
                <a:pPr marL="0" lvl="2"/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    measuring how much of each Pu isotope is in the fuel cell</a:t>
                </a:r>
                <a:endParaRPr lang="en-US" sz="3200" b="1" dirty="0">
                  <a:solidFill>
                    <a:schemeClr val="tx1"/>
                  </a:solidFill>
                </a:endParaRPr>
              </a:p>
              <a:p>
                <a:pPr marL="0" lvl="2"/>
                <a:r>
                  <a:rPr lang="en-US" sz="3200" b="1" dirty="0" smtClean="0">
                    <a:solidFill>
                      <a:schemeClr val="tx1"/>
                    </a:solidFill>
                  </a:rPr>
                  <a:t>Half-lives: </a:t>
                </a:r>
                <a:r>
                  <a:rPr lang="en-US" sz="3200" dirty="0" smtClean="0">
                    <a:solidFill>
                      <a:schemeClr val="tx1"/>
                    </a:solidFill>
                  </a:rPr>
                  <a:t>Varying the precision of the estimated half-life for each Pu isotope</a:t>
                </a:r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9200" y="7315200"/>
                <a:ext cx="10820400" cy="23691550"/>
              </a:xfrm>
              <a:prstGeom prst="rect">
                <a:avLst/>
              </a:prstGeom>
              <a:blipFill rotWithShape="1">
                <a:blip r:embed="rId2"/>
                <a:stretch>
                  <a:fillRect l="-1408" t="-515" r="-1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0937200" y="7319426"/>
            <a:ext cx="10820400" cy="2416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dirty="0" smtClean="0"/>
              <a:t>Improving the Statistical Methods for Classifying Geomagnetic Storms</a:t>
            </a:r>
            <a:endParaRPr lang="en-US" sz="4400" b="1" i="1" dirty="0" smtClean="0">
              <a:latin typeface="Wingdings 2" pitchFamily="18" charset="2"/>
            </a:endParaRPr>
          </a:p>
          <a:p>
            <a:pPr algn="just"/>
            <a:r>
              <a:rPr lang="en-US" sz="3200" dirty="0" smtClean="0"/>
              <a:t>This student used Disturbance Storm Time (DST) Index values to find </a:t>
            </a:r>
            <a:r>
              <a:rPr lang="en-US" sz="3200" dirty="0"/>
              <a:t>a more statistically justified method for classifying events as geomagnetic </a:t>
            </a:r>
            <a:r>
              <a:rPr lang="en-US" sz="3200" dirty="0" smtClean="0"/>
              <a:t>storms.  Previous methods used only “threshold values” to determine storms; this student constructed logistic regression models using hourly DST values to predict storms.</a:t>
            </a:r>
          </a:p>
          <a:p>
            <a:pPr algn="just"/>
            <a:endParaRPr lang="en-US" sz="3200" dirty="0">
              <a:latin typeface="Wingdings 2" pitchFamily="18" charset="2"/>
            </a:endParaRPr>
          </a:p>
          <a:p>
            <a:pPr algn="just"/>
            <a:endParaRPr lang="en-US" sz="3200" dirty="0" smtClean="0">
              <a:latin typeface="Wingdings 2" pitchFamily="18" charset="2"/>
            </a:endParaRPr>
          </a:p>
          <a:p>
            <a:pPr algn="just"/>
            <a:endParaRPr lang="en-US" sz="3200" dirty="0">
              <a:latin typeface="Wingdings 2" pitchFamily="18" charset="2"/>
            </a:endParaRPr>
          </a:p>
          <a:p>
            <a:pPr algn="just"/>
            <a:endParaRPr lang="en-US" sz="3200" dirty="0" smtClean="0">
              <a:latin typeface="Wingdings 2" pitchFamily="18" charset="2"/>
            </a:endParaRPr>
          </a:p>
          <a:p>
            <a:pPr algn="just"/>
            <a:endParaRPr lang="en-US" sz="3200" dirty="0">
              <a:latin typeface="Wingdings 2" pitchFamily="18" charset="2"/>
            </a:endParaRPr>
          </a:p>
          <a:p>
            <a:pPr algn="just"/>
            <a:endParaRPr lang="en-US" sz="3200" dirty="0" smtClean="0">
              <a:latin typeface="Wingdings 2" pitchFamily="18" charset="2"/>
            </a:endParaRPr>
          </a:p>
          <a:p>
            <a:pPr algn="just"/>
            <a:endParaRPr lang="en-US" sz="3200" dirty="0" smtClean="0">
              <a:latin typeface="Wingdings 2" pitchFamily="18" charset="2"/>
            </a:endParaRPr>
          </a:p>
          <a:p>
            <a:pPr algn="just"/>
            <a:endParaRPr lang="en-US" sz="3200" dirty="0">
              <a:latin typeface="Wingdings 2" pitchFamily="18" charset="2"/>
            </a:endParaRPr>
          </a:p>
          <a:p>
            <a:pPr algn="just"/>
            <a:endParaRPr lang="en-US" sz="5400" dirty="0">
              <a:latin typeface="Wingdings 2" pitchFamily="18" charset="2"/>
            </a:endParaRPr>
          </a:p>
          <a:p>
            <a:pPr algn="ctr"/>
            <a:r>
              <a:rPr lang="en-US" sz="4400" b="1" i="1" dirty="0" smtClean="0"/>
              <a:t>A Java Graphical User Interface to an R Pareto Front Library</a:t>
            </a:r>
            <a:endParaRPr lang="en-US" sz="4400" b="1" i="1" dirty="0"/>
          </a:p>
          <a:p>
            <a:pPr algn="just"/>
            <a:r>
              <a:rPr lang="en-US" sz="3200" dirty="0" smtClean="0"/>
              <a:t>Student created software that allow users to implement R code for Pareto front optimization without needing to know or (directly) use R.  The software made use of Java’s JRI library to run R inside Java applications.</a:t>
            </a:r>
          </a:p>
          <a:p>
            <a:pPr algn="ctr"/>
            <a:endParaRPr lang="en-US" sz="3200" dirty="0" smtClean="0">
              <a:latin typeface="Wingdings 2" pitchFamily="18" charset="2"/>
            </a:endParaRPr>
          </a:p>
          <a:p>
            <a:pPr algn="ctr"/>
            <a:endParaRPr lang="en-US" sz="3200" dirty="0">
              <a:latin typeface="Wingdings 2" pitchFamily="18" charset="2"/>
            </a:endParaRPr>
          </a:p>
          <a:p>
            <a:pPr algn="ctr"/>
            <a:endParaRPr lang="en-US" sz="3200" dirty="0" smtClean="0">
              <a:latin typeface="Wingdings 2" pitchFamily="18" charset="2"/>
            </a:endParaRPr>
          </a:p>
          <a:p>
            <a:pPr algn="ctr"/>
            <a:endParaRPr lang="en-US" sz="3200" dirty="0">
              <a:latin typeface="Wingdings 2" pitchFamily="18" charset="2"/>
            </a:endParaRPr>
          </a:p>
          <a:p>
            <a:pPr algn="ctr"/>
            <a:endParaRPr lang="en-US" sz="3200" dirty="0" smtClean="0">
              <a:latin typeface="Wingdings 2" pitchFamily="18" charset="2"/>
            </a:endParaRPr>
          </a:p>
          <a:p>
            <a:pPr algn="ctr"/>
            <a:endParaRPr lang="en-US" sz="3200" dirty="0">
              <a:latin typeface="Wingdings 2" pitchFamily="18" charset="2"/>
            </a:endParaRPr>
          </a:p>
          <a:p>
            <a:pPr algn="ctr"/>
            <a:endParaRPr lang="en-US" sz="3200" dirty="0" smtClean="0">
              <a:latin typeface="Wingdings 2" pitchFamily="18" charset="2"/>
            </a:endParaRPr>
          </a:p>
          <a:p>
            <a:pPr algn="ctr"/>
            <a:endParaRPr lang="en-US" sz="3200" dirty="0">
              <a:latin typeface="Wingdings 2" pitchFamily="18" charset="2"/>
            </a:endParaRPr>
          </a:p>
          <a:p>
            <a:pPr algn="ctr"/>
            <a:endParaRPr lang="en-US" sz="3200" dirty="0" smtClean="0">
              <a:latin typeface="Wingdings 2" pitchFamily="18" charset="2"/>
            </a:endParaRPr>
          </a:p>
          <a:p>
            <a:pPr algn="ctr"/>
            <a:endParaRPr lang="en-US" sz="3200" dirty="0" smtClean="0">
              <a:latin typeface="Wingdings 2" pitchFamily="18" charset="2"/>
            </a:endParaRPr>
          </a:p>
          <a:p>
            <a:pPr algn="ctr"/>
            <a:endParaRPr lang="en-US" sz="3200" dirty="0">
              <a:latin typeface="Wingdings 2" pitchFamily="18" charset="2"/>
            </a:endParaRPr>
          </a:p>
          <a:p>
            <a:pPr algn="ctr"/>
            <a:endParaRPr lang="en-US" sz="3200" dirty="0" smtClean="0">
              <a:latin typeface="Wingdings 2" pitchFamily="18" charset="2"/>
            </a:endParaRPr>
          </a:p>
          <a:p>
            <a:pPr algn="ctr"/>
            <a:r>
              <a:rPr lang="en-US" sz="5400" b="1" dirty="0" smtClean="0"/>
              <a:t>Acknowledgements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 smtClean="0"/>
              <a:t>Dr. Christine Anderson-Cook and Dr. Brian Weaver of the Los Alamos National Laboratory for agreeing to be the LANL mentors</a:t>
            </a:r>
            <a:endParaRPr lang="en-US" sz="32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 smtClean="0"/>
              <a:t>Katherine Abramski, Kathryn Christensen</a:t>
            </a:r>
            <a:r>
              <a:rPr lang="en-US" sz="3200" dirty="0"/>
              <a:t>, Kerrin Ehrensbeck, Sarah </a:t>
            </a:r>
            <a:r>
              <a:rPr lang="en-US" sz="3200" dirty="0" smtClean="0"/>
              <a:t>Koallick, and Chelsey Legacy </a:t>
            </a:r>
            <a:r>
              <a:rPr lang="en-US" sz="3200" smtClean="0"/>
              <a:t>(our </a:t>
            </a:r>
            <a:r>
              <a:rPr lang="en-US" sz="3200" dirty="0" smtClean="0"/>
              <a:t>students who did all the hard work!)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 smtClean="0"/>
              <a:t>Dr. Ed Harcourt (Computer Science, St. Lawrence University) for co-mentoring the Java GUI project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 smtClean="0"/>
              <a:t>SLU Fellowship Donors: Daniel and Mrs. Ann Sullivan, Jack and Sylvia Burry, the Phelps Family, and Donald K. Rose</a:t>
            </a:r>
          </a:p>
          <a:p>
            <a:pPr algn="ctr"/>
            <a:endParaRPr lang="en-US" sz="3200" dirty="0">
              <a:latin typeface="Wingdings 2" pitchFamily="18" charset="2"/>
            </a:endParaRPr>
          </a:p>
        </p:txBody>
      </p:sp>
      <p:pic>
        <p:nvPicPr>
          <p:cNvPr id="1027" name="Picture 3" descr="C:\Users\iramler\Dropbox\SLU Courses\SLU_Fellows\2013_ChelseyLegacy\SYE\SYE_Writeup\FinalVersion\Model_Graph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0" y="19354801"/>
            <a:ext cx="4209342" cy="265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iramler\Dropbox\SLU Courses\SLU_Fellows\2013_ChelseyLegacy\SYE\SYE_Writeup\FinalVersion\DST1000FU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200" y="19354801"/>
            <a:ext cx="3987799" cy="265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iramler\Dropbox\SLU Courses\SLU_Fellows\2013_ChelseyLegacy\SYE\SYE_Writeup\FinalVersion\electronFluxV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6961" y="19354800"/>
            <a:ext cx="4257039" cy="262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iramler\Desktop\2012_KerrinEhrensebeck\2012_KerrinEhrensebeck\LANL_SLU_Fellow\real_data_control_chart_with_lims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0" y="10287000"/>
            <a:ext cx="3843338" cy="384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6600" y="26136600"/>
            <a:ext cx="5882005" cy="2990850"/>
          </a:xfrm>
          <a:prstGeom prst="rect">
            <a:avLst/>
          </a:prstGeom>
        </p:spPr>
      </p:pic>
      <p:pic>
        <p:nvPicPr>
          <p:cNvPr id="15" name="Picture 14" descr="slides.storm.all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208472" y="11166055"/>
            <a:ext cx="4224528" cy="4224528"/>
          </a:xfrm>
          <a:prstGeom prst="rect">
            <a:avLst/>
          </a:prstGeom>
        </p:spPr>
      </p:pic>
      <p:pic>
        <p:nvPicPr>
          <p:cNvPr id="17" name="Picture 16" descr="SLIDES.error.rates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490400" y="11166055"/>
            <a:ext cx="4226345" cy="4226345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10"/>
          <a:stretch>
            <a:fillRect/>
          </a:stretch>
        </p:blipFill>
        <p:spPr>
          <a:xfrm>
            <a:off x="30890929" y="19815115"/>
            <a:ext cx="4605133" cy="4167960"/>
          </a:xfrm>
          <a:prstGeom prst="rect">
            <a:avLst/>
          </a:prstGeom>
        </p:spPr>
      </p:pic>
      <p:pic>
        <p:nvPicPr>
          <p:cNvPr id="19" name="Picture 91"/>
          <p:cNvPicPr/>
          <p:nvPr/>
        </p:nvPicPr>
        <p:blipFill>
          <a:blip r:embed="rId11"/>
          <a:stretch>
            <a:fillRect/>
          </a:stretch>
        </p:blipFill>
        <p:spPr>
          <a:xfrm>
            <a:off x="37500812" y="19507378"/>
            <a:ext cx="4205520" cy="4752720"/>
          </a:xfrm>
          <a:prstGeom prst="rect">
            <a:avLst/>
          </a:prstGeom>
        </p:spPr>
      </p:pic>
      <p:pic>
        <p:nvPicPr>
          <p:cNvPr id="1026" name="Picture 2" descr="http://www.stlawu.edu/sites/all/themes/stlawrence/logo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880" y="1768057"/>
            <a:ext cx="896112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http://www.lanl.gov/_assets/images/lanl-logo-footer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8600" y="1295400"/>
            <a:ext cx="6934200" cy="414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3718</TotalTime>
  <Words>805</Words>
  <Application>Microsoft Office PowerPoint</Application>
  <PresentationFormat>Custom</PresentationFormat>
  <Paragraphs>96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St. Lawrence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Information Technology</dc:creator>
  <cp:lastModifiedBy>Ivan Ramler</cp:lastModifiedBy>
  <cp:revision>112</cp:revision>
  <dcterms:created xsi:type="dcterms:W3CDTF">2011-04-26T17:16:05Z</dcterms:created>
  <dcterms:modified xsi:type="dcterms:W3CDTF">2014-07-07T15:01:04Z</dcterms:modified>
</cp:coreProperties>
</file>