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517"/>
    <a:srgbClr val="794228"/>
    <a:srgbClr val="FAFAA0"/>
    <a:srgbClr val="FFFFCC"/>
    <a:srgbClr val="E1D032"/>
    <a:srgbClr val="D8BE34"/>
    <a:srgbClr val="A75B36"/>
    <a:srgbClr val="F5F632"/>
    <a:srgbClr val="EBE42F"/>
    <a:srgbClr val="E3D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0326" y="-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4228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577F-6A24-441E-B87F-6EA6274A47D6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8912-8B52-4B6C-AE19-F81D75389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3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2725400" y="838200"/>
            <a:ext cx="18440400" cy="3048000"/>
          </a:xfrm>
          <a:prstGeom prst="roundRect">
            <a:avLst/>
          </a:prstGeom>
          <a:solidFill>
            <a:srgbClr val="FAF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25400" y="914400"/>
            <a:ext cx="1844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794228"/>
                </a:solidFill>
              </a:rPr>
              <a:t>An Analysis of Beer Styles</a:t>
            </a:r>
          </a:p>
          <a:p>
            <a:pPr algn="ctr"/>
            <a:r>
              <a:rPr lang="en-US" sz="8000" dirty="0" smtClean="0">
                <a:solidFill>
                  <a:srgbClr val="794228"/>
                </a:solidFill>
              </a:rPr>
              <a:t>Ivan Ramler, St. Lawrence University</a:t>
            </a:r>
            <a:endParaRPr lang="en-US" sz="7200" dirty="0">
              <a:solidFill>
                <a:srgbClr val="79422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5334000"/>
            <a:ext cx="12801600" cy="26593800"/>
          </a:xfrm>
          <a:prstGeom prst="roundRect">
            <a:avLst/>
          </a:prstGeom>
          <a:solidFill>
            <a:srgbClr val="FAF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14630400" y="13182600"/>
            <a:ext cx="28194000" cy="9220200"/>
          </a:xfrm>
          <a:prstGeom prst="roundRect">
            <a:avLst/>
          </a:prstGeom>
          <a:solidFill>
            <a:srgbClr val="FAF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4630400" y="5410200"/>
            <a:ext cx="28194000" cy="7414439"/>
          </a:xfrm>
          <a:prstGeom prst="roundRect">
            <a:avLst/>
          </a:prstGeom>
          <a:solidFill>
            <a:srgbClr val="FAF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800" y="6260427"/>
            <a:ext cx="10820400" cy="73866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5F3517"/>
                </a:solidFill>
              </a:rPr>
              <a:t>Sensory Components of Beer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000" dirty="0">
                <a:solidFill>
                  <a:srgbClr val="5F3517"/>
                </a:solidFill>
              </a:rPr>
              <a:t>Taste:</a:t>
            </a:r>
            <a:r>
              <a:rPr lang="en-US" sz="3000" i="1" dirty="0">
                <a:solidFill>
                  <a:srgbClr val="5F3517"/>
                </a:solidFill>
              </a:rPr>
              <a:t> </a:t>
            </a:r>
            <a:r>
              <a:rPr lang="en-US" sz="3000" dirty="0">
                <a:solidFill>
                  <a:srgbClr val="5F3517"/>
                </a:solidFill>
              </a:rPr>
              <a:t>The flavor of the beer and the </a:t>
            </a:r>
            <a:r>
              <a:rPr lang="en-US" sz="3000" dirty="0" smtClean="0">
                <a:solidFill>
                  <a:srgbClr val="5F3517"/>
                </a:solidFill>
              </a:rPr>
              <a:t>  </a:t>
            </a: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       most </a:t>
            </a:r>
            <a:r>
              <a:rPr lang="en-US" sz="3000" dirty="0">
                <a:solidFill>
                  <a:srgbClr val="5F3517"/>
                </a:solidFill>
              </a:rPr>
              <a:t>important, but not </a:t>
            </a:r>
            <a:r>
              <a:rPr lang="en-US" sz="3000" dirty="0" smtClean="0">
                <a:solidFill>
                  <a:srgbClr val="5F3517"/>
                </a:solidFill>
              </a:rPr>
              <a:t>only</a:t>
            </a:r>
            <a:r>
              <a:rPr lang="en-US" sz="3000" dirty="0">
                <a:solidFill>
                  <a:srgbClr val="5F3517"/>
                </a:solidFill>
              </a:rPr>
              <a:t>, </a:t>
            </a:r>
            <a:r>
              <a:rPr lang="en-US" sz="3000" dirty="0" smtClean="0">
                <a:solidFill>
                  <a:srgbClr val="5F3517"/>
                </a:solidFill>
              </a:rPr>
              <a:t>sense</a:t>
            </a: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 </a:t>
            </a:r>
            <a:r>
              <a:rPr lang="en-US" sz="3000" dirty="0" smtClean="0">
                <a:solidFill>
                  <a:srgbClr val="5F3517"/>
                </a:solidFill>
              </a:rPr>
              <a:t>      related </a:t>
            </a:r>
            <a:r>
              <a:rPr lang="en-US" sz="3000" dirty="0">
                <a:solidFill>
                  <a:srgbClr val="5F3517"/>
                </a:solidFill>
              </a:rPr>
              <a:t>to beer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pPr algn="just"/>
            <a:endParaRPr lang="en-US" sz="800" dirty="0">
              <a:solidFill>
                <a:srgbClr val="5F3517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000" dirty="0">
                <a:solidFill>
                  <a:srgbClr val="5F3517"/>
                </a:solidFill>
              </a:rPr>
              <a:t>Smell:</a:t>
            </a:r>
            <a:r>
              <a:rPr lang="en-US" sz="3000" i="1" dirty="0">
                <a:solidFill>
                  <a:srgbClr val="5F3517"/>
                </a:solidFill>
              </a:rPr>
              <a:t> </a:t>
            </a:r>
            <a:r>
              <a:rPr lang="en-US" sz="3000" dirty="0">
                <a:solidFill>
                  <a:srgbClr val="5F3517"/>
                </a:solidFill>
              </a:rPr>
              <a:t> Flavors you sense by </a:t>
            </a:r>
            <a:r>
              <a:rPr lang="en-US" sz="3000" dirty="0" smtClean="0">
                <a:solidFill>
                  <a:srgbClr val="5F3517"/>
                </a:solidFill>
              </a:rPr>
              <a:t>breathing</a:t>
            </a: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 </a:t>
            </a:r>
            <a:r>
              <a:rPr lang="en-US" sz="3000" dirty="0" smtClean="0">
                <a:solidFill>
                  <a:srgbClr val="5F3517"/>
                </a:solidFill>
              </a:rPr>
              <a:t>      in </a:t>
            </a:r>
            <a:r>
              <a:rPr lang="en-US" sz="3000" dirty="0">
                <a:solidFill>
                  <a:srgbClr val="5F3517"/>
                </a:solidFill>
              </a:rPr>
              <a:t>the aromas of the beer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pPr algn="just"/>
            <a:endParaRPr lang="en-US" sz="1000" dirty="0">
              <a:solidFill>
                <a:srgbClr val="5F3517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000" dirty="0">
                <a:solidFill>
                  <a:srgbClr val="5F3517"/>
                </a:solidFill>
              </a:rPr>
              <a:t>Sight:</a:t>
            </a:r>
            <a:r>
              <a:rPr lang="en-US" sz="3000" i="1" dirty="0">
                <a:solidFill>
                  <a:srgbClr val="5F3517"/>
                </a:solidFill>
              </a:rPr>
              <a:t> </a:t>
            </a:r>
            <a:r>
              <a:rPr lang="en-US" sz="3000" dirty="0">
                <a:solidFill>
                  <a:srgbClr val="5F3517"/>
                </a:solidFill>
              </a:rPr>
              <a:t>Color of both the body (liquid</a:t>
            </a:r>
            <a:r>
              <a:rPr lang="en-US" sz="3000" dirty="0" smtClean="0">
                <a:solidFill>
                  <a:srgbClr val="5F3517"/>
                </a:solidFill>
              </a:rPr>
              <a:t>)</a:t>
            </a: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       and </a:t>
            </a:r>
            <a:r>
              <a:rPr lang="en-US" sz="3000" dirty="0">
                <a:solidFill>
                  <a:srgbClr val="5F3517"/>
                </a:solidFill>
              </a:rPr>
              <a:t>head (foam) of the beer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endParaRPr lang="en-US" sz="800" dirty="0">
              <a:solidFill>
                <a:srgbClr val="5F3517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000" dirty="0">
                <a:solidFill>
                  <a:srgbClr val="5F3517"/>
                </a:solidFill>
              </a:rPr>
              <a:t>Touch: The </a:t>
            </a:r>
            <a:r>
              <a:rPr lang="en-US" sz="3000" dirty="0" err="1">
                <a:solidFill>
                  <a:srgbClr val="5F3517"/>
                </a:solidFill>
              </a:rPr>
              <a:t>mouthfeel</a:t>
            </a:r>
            <a:r>
              <a:rPr lang="en-US" sz="3000" dirty="0">
                <a:solidFill>
                  <a:srgbClr val="5F3517"/>
                </a:solidFill>
              </a:rPr>
              <a:t> of the beer can </a:t>
            </a:r>
            <a:r>
              <a:rPr lang="en-US" sz="3000" dirty="0" smtClean="0">
                <a:solidFill>
                  <a:srgbClr val="5F3517"/>
                </a:solidFill>
              </a:rPr>
              <a:t> </a:t>
            </a: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       range </a:t>
            </a:r>
            <a:r>
              <a:rPr lang="en-US" sz="3000" dirty="0">
                <a:solidFill>
                  <a:srgbClr val="5F3517"/>
                </a:solidFill>
              </a:rPr>
              <a:t>from crisp to creamy and </a:t>
            </a:r>
            <a:r>
              <a:rPr lang="en-US" sz="3000" dirty="0" smtClean="0">
                <a:solidFill>
                  <a:srgbClr val="5F3517"/>
                </a:solidFill>
              </a:rPr>
              <a:t>can influence </a:t>
            </a:r>
            <a:r>
              <a:rPr lang="en-US" sz="3000" dirty="0">
                <a:solidFill>
                  <a:srgbClr val="5F3517"/>
                </a:solidFill>
              </a:rPr>
              <a:t>the palate </a:t>
            </a:r>
            <a:r>
              <a:rPr lang="en-US" sz="3000" dirty="0" smtClean="0">
                <a:solidFill>
                  <a:srgbClr val="5F3517"/>
                </a:solidFill>
              </a:rPr>
              <a:t>  </a:t>
            </a: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 </a:t>
            </a:r>
            <a:r>
              <a:rPr lang="en-US" sz="3000" dirty="0" smtClean="0">
                <a:solidFill>
                  <a:srgbClr val="5F3517"/>
                </a:solidFill>
              </a:rPr>
              <a:t>      immensely.</a:t>
            </a:r>
          </a:p>
          <a:p>
            <a:endParaRPr lang="en-US" sz="800" dirty="0">
              <a:solidFill>
                <a:srgbClr val="5F3517"/>
              </a:solidFill>
            </a:endParaRP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000" dirty="0">
                <a:solidFill>
                  <a:srgbClr val="5F3517"/>
                </a:solidFill>
              </a:rPr>
              <a:t>Finish: The finish is the “feeling” </a:t>
            </a:r>
            <a:r>
              <a:rPr lang="en-US" sz="3000" dirty="0" smtClean="0">
                <a:solidFill>
                  <a:srgbClr val="5F3517"/>
                </a:solidFill>
              </a:rPr>
              <a:t>left in </a:t>
            </a:r>
            <a:r>
              <a:rPr lang="en-US" sz="3000" dirty="0">
                <a:solidFill>
                  <a:srgbClr val="5F3517"/>
                </a:solidFill>
              </a:rPr>
              <a:t>your mouth after you </a:t>
            </a:r>
            <a:r>
              <a:rPr lang="en-US" sz="3000" dirty="0" smtClean="0">
                <a:solidFill>
                  <a:srgbClr val="5F3517"/>
                </a:solidFill>
              </a:rPr>
              <a:t>have swallowed</a:t>
            </a:r>
            <a:r>
              <a:rPr lang="en-US" sz="3000" dirty="0">
                <a:solidFill>
                  <a:srgbClr val="5F3517"/>
                </a:solidFill>
              </a:rPr>
              <a:t>. For example,  a long </a:t>
            </a:r>
            <a:r>
              <a:rPr lang="en-US" sz="3000" dirty="0" smtClean="0">
                <a:solidFill>
                  <a:srgbClr val="5F3517"/>
                </a:solidFill>
              </a:rPr>
              <a:t>and cloying</a:t>
            </a:r>
            <a:r>
              <a:rPr lang="en-US" sz="3000" dirty="0">
                <a:solidFill>
                  <a:srgbClr val="5F3517"/>
                </a:solidFill>
              </a:rPr>
              <a:t>, or short and crisp </a:t>
            </a:r>
            <a:r>
              <a:rPr lang="en-US" sz="3000" dirty="0" smtClean="0">
                <a:solidFill>
                  <a:srgbClr val="5F3517"/>
                </a:solidFill>
              </a:rPr>
              <a:t>sensation.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87600" y="5715000"/>
            <a:ext cx="11887200" cy="6832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5F3517"/>
                </a:solidFill>
              </a:rPr>
              <a:t>Highlights of the </a:t>
            </a:r>
            <a:r>
              <a:rPr lang="en-US" sz="5000" dirty="0" smtClean="0">
                <a:solidFill>
                  <a:srgbClr val="5F3517"/>
                </a:solidFill>
              </a:rPr>
              <a:t>BJCP data</a:t>
            </a:r>
          </a:p>
          <a:p>
            <a:endParaRPr lang="en-US" sz="800" dirty="0">
              <a:solidFill>
                <a:srgbClr val="5F3517"/>
              </a:solidFill>
            </a:endParaRP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Interval style – the BJCP gives an interval for each key statistic that would be considered consistent with the style.</a:t>
            </a:r>
          </a:p>
          <a:p>
            <a:pPr algn="just"/>
            <a:endParaRPr lang="en-US" sz="800" dirty="0" smtClean="0">
              <a:solidFill>
                <a:srgbClr val="5F3517"/>
              </a:solidFill>
            </a:endParaRP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Correlated </a:t>
            </a:r>
            <a:r>
              <a:rPr lang="en-US" sz="3000" dirty="0">
                <a:solidFill>
                  <a:srgbClr val="5F3517"/>
                </a:solidFill>
              </a:rPr>
              <a:t>Variables – Many of the variables are highly correlated with each other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pPr algn="just"/>
            <a:endParaRPr lang="en-US" sz="3000" dirty="0">
              <a:solidFill>
                <a:srgbClr val="5F3517"/>
              </a:solidFill>
            </a:endParaRPr>
          </a:p>
          <a:p>
            <a:pPr algn="just"/>
            <a:endParaRPr lang="en-US" sz="3000" dirty="0" smtClean="0">
              <a:solidFill>
                <a:srgbClr val="5F3517"/>
              </a:solidFill>
            </a:endParaRPr>
          </a:p>
          <a:p>
            <a:pPr algn="just"/>
            <a:endParaRPr lang="en-US" sz="3000" dirty="0">
              <a:solidFill>
                <a:srgbClr val="5F3517"/>
              </a:solidFill>
            </a:endParaRPr>
          </a:p>
          <a:p>
            <a:pPr algn="just"/>
            <a:endParaRPr lang="en-US" sz="3000" dirty="0" smtClean="0">
              <a:solidFill>
                <a:srgbClr val="5F3517"/>
              </a:solidFill>
            </a:endParaRPr>
          </a:p>
          <a:p>
            <a:pPr algn="just"/>
            <a:endParaRPr lang="en-US" sz="3000" dirty="0">
              <a:solidFill>
                <a:srgbClr val="5F3517"/>
              </a:solidFill>
            </a:endParaRPr>
          </a:p>
          <a:p>
            <a:pPr algn="just"/>
            <a:endParaRPr lang="en-US" sz="3000" dirty="0" smtClean="0">
              <a:solidFill>
                <a:srgbClr val="5F3517"/>
              </a:solidFill>
            </a:endParaRPr>
          </a:p>
          <a:p>
            <a:pPr algn="just"/>
            <a:endParaRPr lang="en-US" sz="3000" dirty="0">
              <a:solidFill>
                <a:srgbClr val="5F3517"/>
              </a:solidFill>
            </a:endParaRPr>
          </a:p>
          <a:p>
            <a:pPr algn="just"/>
            <a:endParaRPr lang="en-US" sz="1200" dirty="0" smtClean="0">
              <a:solidFill>
                <a:srgbClr val="5F3517"/>
              </a:solidFill>
            </a:endParaRP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Table 1: </a:t>
            </a:r>
            <a:r>
              <a:rPr lang="en-US" sz="3000" dirty="0">
                <a:solidFill>
                  <a:srgbClr val="5F3517"/>
                </a:solidFill>
              </a:rPr>
              <a:t>Pairwise correlations based on midpoints of the sub-style intervals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069800" y="13335000"/>
                <a:ext cx="7391400" cy="8900513"/>
              </a:xfrm>
              <a:prstGeom prst="rect">
                <a:avLst/>
              </a:prstGeom>
              <a:noFill/>
              <a:ln>
                <a:solidFill>
                  <a:srgbClr val="5F351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>
                    <a:solidFill>
                      <a:srgbClr val="5F3517"/>
                    </a:solidFill>
                  </a:rPr>
                  <a:t>Perceived Hop Bitterness</a:t>
                </a:r>
              </a:p>
              <a:p>
                <a:endParaRPr lang="en-US" sz="1200" dirty="0" smtClean="0">
                  <a:solidFill>
                    <a:srgbClr val="5F3517"/>
                  </a:solidFill>
                </a:endParaRPr>
              </a:p>
              <a:p>
                <a:pPr algn="just"/>
                <a:r>
                  <a:rPr lang="en-US" sz="3000" dirty="0">
                    <a:solidFill>
                      <a:srgbClr val="5F3517"/>
                    </a:solidFill>
                  </a:rPr>
                  <a:t>Because hop bitterness (IBUs) and </a:t>
                </a:r>
                <a:r>
                  <a:rPr lang="en-US" sz="3000" dirty="0" err="1">
                    <a:solidFill>
                      <a:srgbClr val="5F3517"/>
                    </a:solidFill>
                  </a:rPr>
                  <a:t>maltiness</a:t>
                </a:r>
                <a:r>
                  <a:rPr lang="en-US" sz="3000" dirty="0">
                    <a:solidFill>
                      <a:srgbClr val="5F3517"/>
                    </a:solidFill>
                  </a:rPr>
                  <a:t> balance each other, IBUs do not provide a perfect measure of the perceived hop bitterness of a beer.  Instead, use 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RA, OG, and/or FG </a:t>
                </a:r>
                <a:r>
                  <a:rPr lang="en-US" sz="3000" dirty="0">
                    <a:solidFill>
                      <a:srgbClr val="5F3517"/>
                    </a:solidFill>
                  </a:rPr>
                  <a:t>to adjust the hop bitterness 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.</a:t>
                </a:r>
                <a:endParaRPr lang="en-US" sz="3000" dirty="0">
                  <a:solidFill>
                    <a:srgbClr val="5F3517"/>
                  </a:solidFill>
                </a:endParaRPr>
              </a:p>
              <a:p>
                <a:pPr algn="just"/>
                <a:endParaRPr lang="en-US" sz="2000" dirty="0">
                  <a:solidFill>
                    <a:srgbClr val="5F3517"/>
                  </a:solidFill>
                </a:endParaRPr>
              </a:p>
              <a:p>
                <a:pPr algn="just"/>
                <a:r>
                  <a:rPr lang="en-US" sz="3000" b="1" dirty="0">
                    <a:solidFill>
                      <a:srgbClr val="5F3517"/>
                    </a:solidFill>
                  </a:rPr>
                  <a:t>Method 1 - Scaled IBU: </a:t>
                </a:r>
                <a:endParaRPr lang="en-US" sz="3000" b="1" dirty="0" smtClean="0">
                  <a:solidFill>
                    <a:srgbClr val="5F3517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5F3517"/>
                          </a:solidFill>
                          <a:latin typeface="Cambria Math"/>
                        </a:rPr>
                        <m:t>𝑠𝐼𝐵𝑈</m:t>
                      </m:r>
                      <m:r>
                        <a:rPr lang="en-US" sz="3000" i="1">
                          <a:solidFill>
                            <a:srgbClr val="5F3517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rgbClr val="5F3517"/>
                          </a:solidFill>
                          <a:latin typeface="Cambria Math"/>
                        </a:rPr>
                        <m:t>𝐼𝐵𝑈</m:t>
                      </m:r>
                      <m:r>
                        <a:rPr lang="en-US" sz="3000" i="1">
                          <a:solidFill>
                            <a:srgbClr val="5F3517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3000" i="1">
                          <a:solidFill>
                            <a:srgbClr val="5F3517"/>
                          </a:solidFill>
                          <a:latin typeface="Cambria Math"/>
                        </a:rPr>
                        <m:t>𝑅𝐴</m:t>
                      </m:r>
                    </m:oMath>
                  </m:oMathPara>
                </a14:m>
                <a:endParaRPr lang="en-US" sz="3000" dirty="0">
                  <a:solidFill>
                    <a:srgbClr val="5F3517"/>
                  </a:solidFill>
                </a:endParaRPr>
              </a:p>
              <a:p>
                <a:pPr algn="just"/>
                <a:endParaRPr lang="en-US" sz="2000" dirty="0">
                  <a:solidFill>
                    <a:srgbClr val="5F3517"/>
                  </a:solidFill>
                </a:endParaRPr>
              </a:p>
              <a:p>
                <a:pPr algn="just"/>
                <a:r>
                  <a:rPr lang="en-US" sz="3000" b="1" dirty="0">
                    <a:solidFill>
                      <a:srgbClr val="5F3517"/>
                    </a:solidFill>
                  </a:rPr>
                  <a:t>Method 2- </a:t>
                </a:r>
                <a:r>
                  <a:rPr lang="en-US" sz="3000" b="1" dirty="0" err="1">
                    <a:solidFill>
                      <a:srgbClr val="5F3517"/>
                    </a:solidFill>
                  </a:rPr>
                  <a:t>Hoppiness</a:t>
                </a:r>
                <a:r>
                  <a:rPr lang="en-US" sz="3000" b="1" dirty="0">
                    <a:solidFill>
                      <a:srgbClr val="5F3517"/>
                    </a:solidFill>
                  </a:rPr>
                  <a:t> score (HS) </a:t>
                </a:r>
                <a:r>
                  <a:rPr lang="en-US" sz="3000" dirty="0">
                    <a:solidFill>
                      <a:srgbClr val="5F3517"/>
                    </a:solidFill>
                  </a:rPr>
                  <a:t>originally defined by Eric Myers (topfermented.com and Mystery Brewing, Hillsborough, NC)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𝐻𝑆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𝐼𝐵𝑈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𝑂𝐺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𝑂𝐺</m:t>
                          </m:r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𝐹𝐺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rgbClr val="5F3517"/>
                              </a:solidFill>
                              <a:latin typeface="Cambria Math"/>
                            </a:rPr>
                            <m:t>𝑂𝐺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rgbClr val="5F3517"/>
                  </a:solidFill>
                </a:endParaRPr>
              </a:p>
              <a:p>
                <a:pPr algn="just"/>
                <a:endParaRPr lang="en-US" sz="2000" dirty="0">
                  <a:solidFill>
                    <a:srgbClr val="5F3517"/>
                  </a:solidFill>
                </a:endParaRPr>
              </a:p>
              <a:p>
                <a:pPr algn="just"/>
                <a:r>
                  <a:rPr lang="en-US" sz="3000" dirty="0" smtClean="0">
                    <a:solidFill>
                      <a:srgbClr val="5F3517"/>
                    </a:solidFill>
                  </a:rPr>
                  <a:t>For ease of comparison, the </a:t>
                </a:r>
                <a:r>
                  <a:rPr lang="en-US" sz="3000" dirty="0">
                    <a:solidFill>
                      <a:srgbClr val="5F3517"/>
                    </a:solidFill>
                  </a:rPr>
                  <a:t>values for both measurements 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displayed in Figures 1 and 2 have </a:t>
                </a:r>
                <a:r>
                  <a:rPr lang="en-US" sz="3000" dirty="0">
                    <a:solidFill>
                      <a:srgbClr val="5F3517"/>
                    </a:solidFill>
                  </a:rPr>
                  <a:t>been 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adjusted to be on a 0 – 100 scale.</a:t>
                </a:r>
                <a:endParaRPr lang="en-US" sz="3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800" y="13335000"/>
                <a:ext cx="7391400" cy="8900513"/>
              </a:xfrm>
              <a:prstGeom prst="rect">
                <a:avLst/>
              </a:prstGeom>
              <a:blipFill rotWithShape="1">
                <a:blip r:embed="rId2"/>
                <a:stretch>
                  <a:fillRect l="-4366" t="-1847" r="-1812" b="-1026"/>
                </a:stretch>
              </a:blipFill>
              <a:ln>
                <a:solidFill>
                  <a:srgbClr val="5F351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5000" y="7315200"/>
            <a:ext cx="2743200" cy="3657600"/>
            <a:chOff x="8763000" y="7924800"/>
            <a:chExt cx="2743200" cy="3657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7924800"/>
              <a:ext cx="2590800" cy="3645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763000" y="11366956"/>
              <a:ext cx="2743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 http://</a:t>
              </a:r>
              <a:r>
                <a:rPr lang="en-US" sz="800" dirty="0" smtClean="0"/>
                <a:t>definitionale.com/2010/09/08/the-anatomy-of-a-beer</a:t>
              </a:r>
              <a:endParaRPr lang="en-US" sz="8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630400" y="22783800"/>
            <a:ext cx="28194000" cy="9144000"/>
          </a:xfrm>
          <a:prstGeom prst="roundRect">
            <a:avLst/>
          </a:prstGeom>
          <a:solidFill>
            <a:srgbClr val="FAF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369640" y="23164800"/>
            <a:ext cx="11616559" cy="7786747"/>
          </a:xfrm>
          <a:prstGeom prst="rect">
            <a:avLst/>
          </a:prstGeom>
          <a:noFill/>
          <a:ln>
            <a:solidFill>
              <a:srgbClr val="5F351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5F3517"/>
                </a:solidFill>
              </a:rPr>
              <a:t>Grouping Similar Beer Styles</a:t>
            </a:r>
          </a:p>
          <a:p>
            <a:endParaRPr lang="en-US" sz="1200" dirty="0">
              <a:solidFill>
                <a:srgbClr val="5F3517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3000" dirty="0" smtClean="0">
                <a:solidFill>
                  <a:srgbClr val="5F3517"/>
                </a:solidFill>
              </a:rPr>
              <a:t>For </a:t>
            </a:r>
            <a:r>
              <a:rPr lang="en-US" sz="3000" dirty="0">
                <a:solidFill>
                  <a:srgbClr val="5F3517"/>
                </a:solidFill>
              </a:rPr>
              <a:t>each simulated dataset use hierarchical clustering (with complete linkage) and a large number of clusters to get a set of cluster classifications.  This provides a way to determine which beers are considered very similar to each other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pPr algn="just"/>
            <a:endParaRPr lang="en-US" sz="1200" dirty="0">
              <a:solidFill>
                <a:srgbClr val="5F3517"/>
              </a:solidFill>
            </a:endParaRPr>
          </a:p>
          <a:p>
            <a:pPr marL="514350" indent="-514350" algn="just">
              <a:buAutoNum type="arabicPeriod" startAt="2"/>
            </a:pPr>
            <a:r>
              <a:rPr lang="en-US" sz="3000" dirty="0" smtClean="0">
                <a:solidFill>
                  <a:srgbClr val="5F3517"/>
                </a:solidFill>
              </a:rPr>
              <a:t>Obtain </a:t>
            </a:r>
            <a:r>
              <a:rPr lang="en-US" sz="3000" dirty="0">
                <a:solidFill>
                  <a:srgbClr val="5F3517"/>
                </a:solidFill>
              </a:rPr>
              <a:t>a second set of classifications using a smaller number of clusters to determine a broader sense of similarity between </a:t>
            </a:r>
            <a:r>
              <a:rPr lang="en-US" sz="3000" dirty="0" smtClean="0">
                <a:solidFill>
                  <a:srgbClr val="5F3517"/>
                </a:solidFill>
              </a:rPr>
              <a:t>beers.</a:t>
            </a:r>
          </a:p>
          <a:p>
            <a:pPr marL="514350" indent="-514350" algn="just">
              <a:buAutoNum type="arabicPeriod" startAt="2"/>
            </a:pPr>
            <a:endParaRPr lang="en-US" sz="1200" dirty="0">
              <a:solidFill>
                <a:srgbClr val="5F3517"/>
              </a:solidFill>
            </a:endParaRPr>
          </a:p>
          <a:p>
            <a:pPr marL="514350" indent="-514350" algn="just">
              <a:buAutoNum type="arabicPeriod" startAt="2"/>
            </a:pPr>
            <a:r>
              <a:rPr lang="en-US" sz="3000" dirty="0" smtClean="0">
                <a:solidFill>
                  <a:srgbClr val="5F3517"/>
                </a:solidFill>
              </a:rPr>
              <a:t>For </a:t>
            </a:r>
            <a:r>
              <a:rPr lang="en-US" sz="3000" dirty="0">
                <a:solidFill>
                  <a:srgbClr val="5F3517"/>
                </a:solidFill>
              </a:rPr>
              <a:t>each pair of sub-styles, combine the results from steps 1 and 2 together by calculating the proportion of </a:t>
            </a:r>
            <a:r>
              <a:rPr lang="en-US" sz="3000" dirty="0" err="1">
                <a:solidFill>
                  <a:srgbClr val="5F3517"/>
                </a:solidFill>
              </a:rPr>
              <a:t>clusterings</a:t>
            </a:r>
            <a:r>
              <a:rPr lang="en-US" sz="3000" dirty="0">
                <a:solidFill>
                  <a:srgbClr val="5F3517"/>
                </a:solidFill>
              </a:rPr>
              <a:t> where the pair belong to the same cluster.  This is then used as the similarity matrix for </a:t>
            </a:r>
            <a:r>
              <a:rPr lang="en-US" sz="3000" dirty="0" smtClean="0">
                <a:solidFill>
                  <a:srgbClr val="5F3517"/>
                </a:solidFill>
              </a:rPr>
              <a:t>a second </a:t>
            </a:r>
            <a:r>
              <a:rPr lang="en-US" sz="3000" dirty="0">
                <a:solidFill>
                  <a:srgbClr val="5F3517"/>
                </a:solidFill>
              </a:rPr>
              <a:t>stage </a:t>
            </a:r>
            <a:r>
              <a:rPr lang="en-US" sz="3000" dirty="0" smtClean="0">
                <a:solidFill>
                  <a:srgbClr val="5F3517"/>
                </a:solidFill>
              </a:rPr>
              <a:t>clustering.</a:t>
            </a:r>
          </a:p>
          <a:p>
            <a:pPr marL="514350" indent="-514350" algn="just">
              <a:buAutoNum type="arabicPeriod" startAt="2"/>
            </a:pPr>
            <a:endParaRPr lang="en-US" sz="1200" dirty="0">
              <a:solidFill>
                <a:srgbClr val="5F3517"/>
              </a:solidFill>
            </a:endParaRPr>
          </a:p>
          <a:p>
            <a:pPr marL="514350" indent="-514350" algn="just">
              <a:buAutoNum type="arabicPeriod" startAt="2"/>
            </a:pPr>
            <a:r>
              <a:rPr lang="en-US" sz="3000" dirty="0" smtClean="0">
                <a:solidFill>
                  <a:srgbClr val="5F3517"/>
                </a:solidFill>
              </a:rPr>
              <a:t>Use </a:t>
            </a:r>
            <a:r>
              <a:rPr lang="en-US" sz="3000" dirty="0">
                <a:solidFill>
                  <a:srgbClr val="5F3517"/>
                </a:solidFill>
              </a:rPr>
              <a:t>hierarchical clustering (with complete linkage) based on the similarity matrix obtained from step 4.  </a:t>
            </a:r>
            <a:r>
              <a:rPr lang="en-US" sz="3000" dirty="0" smtClean="0">
                <a:solidFill>
                  <a:srgbClr val="5F3517"/>
                </a:solidFill>
              </a:rPr>
              <a:t>The results of this clustering are displayed in Figure 3.</a:t>
            </a:r>
            <a:endParaRPr lang="en-US" sz="3000" dirty="0">
              <a:solidFill>
                <a:srgbClr val="5F3517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40" y="23088600"/>
            <a:ext cx="14220906" cy="7682033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17208"/>
              </p:ext>
            </p:extLst>
          </p:nvPr>
        </p:nvGraphicFramePr>
        <p:xfrm>
          <a:off x="17307426" y="8458200"/>
          <a:ext cx="5943600" cy="333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666236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FG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ABV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IBU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SRM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2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5F3517"/>
                          </a:solidFill>
                        </a:rPr>
                        <a:t>OG</a:t>
                      </a:r>
                      <a:endParaRPr lang="en-US" sz="3000" b="1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0.77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0.97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0.53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0.24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2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5F3517"/>
                          </a:solidFill>
                        </a:rPr>
                        <a:t>FG</a:t>
                      </a:r>
                      <a:endParaRPr lang="en-US" sz="3000" b="1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0.49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0.46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2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5F3517"/>
                          </a:solidFill>
                        </a:rPr>
                        <a:t>ABV</a:t>
                      </a:r>
                      <a:endParaRPr lang="en-US" sz="3000" b="1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0.49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0.18</a:t>
                      </a:r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6236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rgbClr val="5F3517"/>
                          </a:solidFill>
                        </a:rPr>
                        <a:t>SRM</a:t>
                      </a:r>
                      <a:endParaRPr lang="en-US" sz="3000" b="1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rgbClr val="5F351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5F3517"/>
                          </a:solidFill>
                        </a:rPr>
                        <a:t>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7584400" y="5715000"/>
            <a:ext cx="13639800" cy="59400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rgbClr val="5F3517"/>
                </a:solidFill>
              </a:rPr>
              <a:t>Simulating Individual </a:t>
            </a:r>
            <a:r>
              <a:rPr lang="en-US" sz="5000" dirty="0" smtClean="0">
                <a:solidFill>
                  <a:srgbClr val="5F3517"/>
                </a:solidFill>
              </a:rPr>
              <a:t>Beers</a:t>
            </a:r>
            <a:endParaRPr lang="en-US" sz="5000" dirty="0">
              <a:solidFill>
                <a:srgbClr val="5F3517"/>
              </a:solidFill>
            </a:endParaRP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To incorporate both the interval information and correlation between variables, simulation was used to create an observation (i.e., a single beer from a one sub-style) from a 5-dimensional Normal distribution with mean vector equal to the midpoint of the interval for each of the five variables, standard deviations equal to the 1/6 of the range of the interval, and correlations as displayed in Table </a:t>
            </a:r>
            <a:r>
              <a:rPr lang="en-US" sz="3000" dirty="0" smtClean="0">
                <a:solidFill>
                  <a:srgbClr val="5F3517"/>
                </a:solidFill>
              </a:rPr>
              <a:t>1.  </a:t>
            </a:r>
            <a:r>
              <a:rPr lang="en-US" sz="3000" dirty="0">
                <a:solidFill>
                  <a:srgbClr val="5F3517"/>
                </a:solidFill>
              </a:rPr>
              <a:t>Each of the 72 sub-styles are represented once in the simulated dataset and a total of 10,000 datasets were simulated.  These simulated datasets were used in the following two analyses.  </a:t>
            </a:r>
            <a:endParaRPr lang="en-US" sz="3000" dirty="0" smtClean="0">
              <a:solidFill>
                <a:srgbClr val="5F3517"/>
              </a:solidFill>
            </a:endParaRPr>
          </a:p>
          <a:p>
            <a:pPr algn="just"/>
            <a:endParaRPr lang="en-US" sz="3000" dirty="0">
              <a:solidFill>
                <a:srgbClr val="5F3517"/>
              </a:solidFill>
            </a:endParaRP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1) Ranking the </a:t>
            </a:r>
            <a:r>
              <a:rPr lang="en-US" sz="3000" dirty="0" smtClean="0">
                <a:solidFill>
                  <a:srgbClr val="5F3517"/>
                </a:solidFill>
              </a:rPr>
              <a:t>perceived hop bitterness </a:t>
            </a:r>
            <a:r>
              <a:rPr lang="en-US" sz="3000" dirty="0">
                <a:solidFill>
                  <a:srgbClr val="5F3517"/>
                </a:solidFill>
              </a:rPr>
              <a:t>of a beer </a:t>
            </a:r>
            <a:r>
              <a:rPr lang="en-US" sz="3000" dirty="0" smtClean="0">
                <a:solidFill>
                  <a:srgbClr val="5F3517"/>
                </a:solidFill>
              </a:rPr>
              <a:t>style.</a:t>
            </a:r>
            <a:endParaRPr lang="en-US" sz="3000" dirty="0">
              <a:solidFill>
                <a:srgbClr val="5F3517"/>
              </a:solidFill>
            </a:endParaRPr>
          </a:p>
          <a:p>
            <a:pPr algn="just"/>
            <a:endParaRPr lang="en-US" sz="3000" dirty="0" smtClean="0">
              <a:solidFill>
                <a:srgbClr val="5F3517"/>
              </a:solidFill>
            </a:endParaRPr>
          </a:p>
          <a:p>
            <a:pPr algn="just"/>
            <a:r>
              <a:rPr lang="en-US" sz="3000" dirty="0" smtClean="0">
                <a:solidFill>
                  <a:srgbClr val="5F3517"/>
                </a:solidFill>
              </a:rPr>
              <a:t>2</a:t>
            </a:r>
            <a:r>
              <a:rPr lang="en-US" sz="3000" dirty="0">
                <a:solidFill>
                  <a:srgbClr val="5F3517"/>
                </a:solidFill>
              </a:rPr>
              <a:t>) </a:t>
            </a:r>
            <a:r>
              <a:rPr lang="en-US" sz="3000" dirty="0" smtClean="0">
                <a:solidFill>
                  <a:srgbClr val="5F3517"/>
                </a:solidFill>
              </a:rPr>
              <a:t>Using a cluster analysis to group </a:t>
            </a:r>
            <a:r>
              <a:rPr lang="en-US" sz="3000" dirty="0">
                <a:solidFill>
                  <a:srgbClr val="5F3517"/>
                </a:solidFill>
              </a:rPr>
              <a:t>seemingly similar styles </a:t>
            </a:r>
            <a:r>
              <a:rPr lang="en-US" sz="3000" dirty="0" smtClean="0">
                <a:solidFill>
                  <a:srgbClr val="5F3517"/>
                </a:solidFill>
              </a:rPr>
              <a:t>together.</a:t>
            </a:r>
            <a:endParaRPr lang="en-US" sz="3000" dirty="0">
              <a:solidFill>
                <a:srgbClr val="5F3517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14630400"/>
            <a:ext cx="10073142" cy="54414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0" y="14599160"/>
            <a:ext cx="10056947" cy="54414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514320" y="20116800"/>
            <a:ext cx="826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5F3517"/>
                </a:solidFill>
              </a:rPr>
              <a:t>Figure </a:t>
            </a:r>
            <a:r>
              <a:rPr lang="en-US" sz="3000" b="1" dirty="0" smtClean="0">
                <a:solidFill>
                  <a:srgbClr val="5F3517"/>
                </a:solidFill>
              </a:rPr>
              <a:t>1: Scaled </a:t>
            </a:r>
            <a:r>
              <a:rPr lang="en-US" sz="3000" b="1" dirty="0">
                <a:solidFill>
                  <a:srgbClr val="5F3517"/>
                </a:solidFill>
              </a:rPr>
              <a:t>IBUs </a:t>
            </a:r>
            <a:r>
              <a:rPr lang="en-US" sz="3000" dirty="0" smtClean="0">
                <a:solidFill>
                  <a:srgbClr val="5F3517"/>
                </a:solidFill>
              </a:rPr>
              <a:t>(mean +/- </a:t>
            </a:r>
            <a:r>
              <a:rPr lang="en-US" sz="3000" dirty="0">
                <a:solidFill>
                  <a:srgbClr val="5F3517"/>
                </a:solidFill>
              </a:rPr>
              <a:t>one standard deviation) for the simulated beers sorted by sub-style.  Colors correspond to the average SRM of the </a:t>
            </a:r>
            <a:r>
              <a:rPr lang="en-US" sz="3000" dirty="0" smtClean="0">
                <a:solidFill>
                  <a:srgbClr val="5F3517"/>
                </a:solidFill>
              </a:rPr>
              <a:t>sub-style</a:t>
            </a:r>
            <a:r>
              <a:rPr lang="en-US" sz="3000" dirty="0">
                <a:solidFill>
                  <a:srgbClr val="5F3517"/>
                </a:solidFill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99400" y="20087272"/>
            <a:ext cx="826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5F3517"/>
                </a:solidFill>
              </a:rPr>
              <a:t>Figure 2: </a:t>
            </a:r>
            <a:r>
              <a:rPr lang="en-US" sz="3000" b="1" dirty="0" err="1">
                <a:solidFill>
                  <a:srgbClr val="5F3517"/>
                </a:solidFill>
              </a:rPr>
              <a:t>Hoppiness</a:t>
            </a:r>
            <a:r>
              <a:rPr lang="en-US" sz="3000" b="1" dirty="0">
                <a:solidFill>
                  <a:srgbClr val="5F3517"/>
                </a:solidFill>
              </a:rPr>
              <a:t> score </a:t>
            </a:r>
            <a:r>
              <a:rPr lang="en-US" sz="3000" dirty="0" smtClean="0">
                <a:solidFill>
                  <a:srgbClr val="5F3517"/>
                </a:solidFill>
              </a:rPr>
              <a:t>(mean +/- </a:t>
            </a:r>
            <a:r>
              <a:rPr lang="en-US" sz="3000" dirty="0">
                <a:solidFill>
                  <a:srgbClr val="5F3517"/>
                </a:solidFill>
              </a:rPr>
              <a:t>one standard deviation) for the simulated beers sorted by sub-style.  Colors correspond to the average SRM of the </a:t>
            </a:r>
            <a:r>
              <a:rPr lang="en-US" sz="3000" dirty="0" smtClean="0">
                <a:solidFill>
                  <a:srgbClr val="5F3517"/>
                </a:solidFill>
              </a:rPr>
              <a:t>sub-style</a:t>
            </a:r>
            <a:r>
              <a:rPr lang="en-US" sz="3000" dirty="0">
                <a:solidFill>
                  <a:srgbClr val="5F3517"/>
                </a:solidFill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14320" y="30912137"/>
            <a:ext cx="17785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5F3517"/>
                </a:solidFill>
              </a:rPr>
              <a:t>Figure </a:t>
            </a:r>
            <a:r>
              <a:rPr lang="en-US" sz="3000" b="1" dirty="0" smtClean="0">
                <a:solidFill>
                  <a:srgbClr val="5F3517"/>
                </a:solidFill>
              </a:rPr>
              <a:t>3: </a:t>
            </a:r>
            <a:r>
              <a:rPr lang="en-US" sz="3000" dirty="0" smtClean="0">
                <a:solidFill>
                  <a:srgbClr val="5F3517"/>
                </a:solidFill>
              </a:rPr>
              <a:t>Results for cluster analysis of beer styles.  Colors (other than black) denote clusters, while black observations are not classified in a cluster with other beers. Fourteen clusters and five singletons were identified.</a:t>
            </a:r>
            <a:endParaRPr lang="en-US" sz="3000" dirty="0">
              <a:solidFill>
                <a:srgbClr val="5F3517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8800" y="13639800"/>
            <a:ext cx="10820400" cy="12295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5F3517"/>
                </a:solidFill>
              </a:rPr>
              <a:t>Beer Statistics</a:t>
            </a:r>
            <a:endParaRPr lang="en-US" sz="4800" dirty="0">
              <a:solidFill>
                <a:srgbClr val="5F3517"/>
              </a:solidFill>
            </a:endParaRPr>
          </a:p>
          <a:p>
            <a:pPr algn="just"/>
            <a:r>
              <a:rPr lang="en-US" sz="3000" dirty="0">
                <a:solidFill>
                  <a:srgbClr val="5F3517"/>
                </a:solidFill>
              </a:rPr>
              <a:t>The Beer Judge Certification Program (BJCP; http://www.bjcp.org) has defined different “main-styles” of beer (e.g., Stout, Pilsner, and Sour Ales) as well  sub-styles within each main style (e.g., Dry Stouts, Oatmeal Stouts, Imperial Stouts).  They provide a database of “key statistics” that represent beers that are considered consistent with the style</a:t>
            </a:r>
            <a:r>
              <a:rPr lang="en-US" sz="3000" dirty="0" smtClean="0">
                <a:solidFill>
                  <a:srgbClr val="5F3517"/>
                </a:solidFill>
              </a:rPr>
              <a:t>.</a:t>
            </a:r>
          </a:p>
          <a:p>
            <a:endParaRPr lang="en-US" sz="1200" dirty="0">
              <a:solidFill>
                <a:srgbClr val="5F3517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5F3517"/>
                </a:solidFill>
              </a:rPr>
              <a:t>OG</a:t>
            </a:r>
            <a:r>
              <a:rPr lang="en-US" sz="3000" dirty="0">
                <a:solidFill>
                  <a:srgbClr val="5F3517"/>
                </a:solidFill>
              </a:rPr>
              <a:t>: The </a:t>
            </a:r>
            <a:r>
              <a:rPr lang="en-US" sz="3000" b="1" dirty="0">
                <a:solidFill>
                  <a:srgbClr val="5F3517"/>
                </a:solidFill>
              </a:rPr>
              <a:t>original gravity </a:t>
            </a:r>
            <a:r>
              <a:rPr lang="en-US" sz="3000" dirty="0">
                <a:solidFill>
                  <a:srgbClr val="5F3517"/>
                </a:solidFill>
              </a:rPr>
              <a:t>of a beer is the specific gravity (relative density compared to water) before </a:t>
            </a:r>
            <a:r>
              <a:rPr lang="en-US" sz="3000" dirty="0" smtClean="0">
                <a:solidFill>
                  <a:srgbClr val="5F3517"/>
                </a:solidFill>
              </a:rPr>
              <a:t>fermentation.</a:t>
            </a:r>
          </a:p>
          <a:p>
            <a:pPr marL="461963" lvl="1" algn="just"/>
            <a:endParaRPr lang="en-US" sz="1200" dirty="0" smtClean="0">
              <a:solidFill>
                <a:srgbClr val="5F3517"/>
              </a:solidFill>
            </a:endParaRPr>
          </a:p>
          <a:p>
            <a:pPr marL="457200" lvl="1" indent="-457200" algn="just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5F3517"/>
                </a:solidFill>
              </a:rPr>
              <a:t>FG</a:t>
            </a:r>
            <a:r>
              <a:rPr lang="en-US" sz="3000" dirty="0">
                <a:solidFill>
                  <a:srgbClr val="5F3517"/>
                </a:solidFill>
              </a:rPr>
              <a:t>: The </a:t>
            </a:r>
            <a:r>
              <a:rPr lang="en-US" sz="3000" b="1" dirty="0">
                <a:solidFill>
                  <a:srgbClr val="5F3517"/>
                </a:solidFill>
              </a:rPr>
              <a:t>final gravity </a:t>
            </a:r>
            <a:r>
              <a:rPr lang="en-US" sz="3000" dirty="0">
                <a:solidFill>
                  <a:srgbClr val="5F3517"/>
                </a:solidFill>
              </a:rPr>
              <a:t>of a beer is the specific </a:t>
            </a:r>
            <a:r>
              <a:rPr lang="en-US" sz="3000" dirty="0" smtClean="0">
                <a:solidFill>
                  <a:srgbClr val="5F3517"/>
                </a:solidFill>
              </a:rPr>
              <a:t>gravity </a:t>
            </a:r>
            <a:r>
              <a:rPr lang="en-US" sz="3000" dirty="0">
                <a:solidFill>
                  <a:srgbClr val="5F3517"/>
                </a:solidFill>
              </a:rPr>
              <a:t>after </a:t>
            </a:r>
            <a:r>
              <a:rPr lang="en-US" sz="3000" dirty="0" smtClean="0">
                <a:solidFill>
                  <a:srgbClr val="5F3517"/>
                </a:solidFill>
              </a:rPr>
              <a:t>fermentation.</a:t>
            </a:r>
            <a:r>
              <a:rPr lang="en-US" sz="2500" b="1" dirty="0">
                <a:solidFill>
                  <a:srgbClr val="5F3517"/>
                </a:solidFill>
              </a:rPr>
              <a:t> </a:t>
            </a:r>
            <a:endParaRPr lang="en-US" sz="2500" b="1" dirty="0" smtClean="0">
              <a:solidFill>
                <a:srgbClr val="5F3517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 smtClean="0">
              <a:solidFill>
                <a:srgbClr val="5F3517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5F3517"/>
                </a:solidFill>
              </a:rPr>
              <a:t>ABV</a:t>
            </a:r>
            <a:r>
              <a:rPr lang="en-US" sz="3000" dirty="0">
                <a:solidFill>
                  <a:srgbClr val="5F3517"/>
                </a:solidFill>
              </a:rPr>
              <a:t>: The percent </a:t>
            </a:r>
            <a:r>
              <a:rPr lang="en-US" sz="3000" b="1" dirty="0">
                <a:solidFill>
                  <a:srgbClr val="5F3517"/>
                </a:solidFill>
              </a:rPr>
              <a:t>alcohol by volume </a:t>
            </a:r>
            <a:r>
              <a:rPr lang="en-US" sz="3000" dirty="0">
                <a:solidFill>
                  <a:srgbClr val="5F3517"/>
                </a:solidFill>
              </a:rPr>
              <a:t>of the beer after </a:t>
            </a:r>
            <a:r>
              <a:rPr lang="en-US" sz="3000" dirty="0" smtClean="0">
                <a:solidFill>
                  <a:srgbClr val="5F3517"/>
                </a:solidFill>
              </a:rPr>
              <a:t>fermentation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 smtClean="0">
              <a:solidFill>
                <a:srgbClr val="5F3517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5F3517"/>
                </a:solidFill>
              </a:rPr>
              <a:t>IBU</a:t>
            </a:r>
            <a:r>
              <a:rPr lang="en-US" sz="3000" dirty="0">
                <a:solidFill>
                  <a:srgbClr val="5F3517"/>
                </a:solidFill>
              </a:rPr>
              <a:t>: The </a:t>
            </a:r>
            <a:r>
              <a:rPr lang="en-US" sz="3000" b="1" dirty="0">
                <a:solidFill>
                  <a:srgbClr val="5F3517"/>
                </a:solidFill>
              </a:rPr>
              <a:t>International Bittering Units </a:t>
            </a:r>
            <a:r>
              <a:rPr lang="en-US" sz="3000" dirty="0">
                <a:solidFill>
                  <a:srgbClr val="5F3517"/>
                </a:solidFill>
              </a:rPr>
              <a:t>is a measure of the bitterness of beer from the amount of hops used during the brewing </a:t>
            </a:r>
            <a:r>
              <a:rPr lang="en-US" sz="3000" dirty="0" smtClean="0">
                <a:solidFill>
                  <a:srgbClr val="5F3517"/>
                </a:solidFill>
              </a:rPr>
              <a:t>process.</a:t>
            </a:r>
          </a:p>
          <a:p>
            <a:pPr marL="917575" lvl="1" indent="-457200" algn="just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5F3517"/>
                </a:solidFill>
              </a:rPr>
              <a:t>Does not take into account the gravity of the beer (hop bitterness is less noticeable in high gravity beers)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1200" dirty="0" smtClean="0">
              <a:solidFill>
                <a:srgbClr val="5F3517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5F3517"/>
                </a:solidFill>
              </a:rPr>
              <a:t>SRM</a:t>
            </a:r>
            <a:r>
              <a:rPr lang="en-US" sz="3000" dirty="0">
                <a:solidFill>
                  <a:srgbClr val="5F3517"/>
                </a:solidFill>
              </a:rPr>
              <a:t>: The </a:t>
            </a:r>
            <a:r>
              <a:rPr lang="en-US" sz="3000" b="1" dirty="0">
                <a:solidFill>
                  <a:srgbClr val="5F3517"/>
                </a:solidFill>
              </a:rPr>
              <a:t>Standard Reference Method </a:t>
            </a:r>
            <a:r>
              <a:rPr lang="en-US" sz="3000" dirty="0">
                <a:solidFill>
                  <a:srgbClr val="5F3517"/>
                </a:solidFill>
              </a:rPr>
              <a:t>is used to measure color intensity and darkness of the beer. </a:t>
            </a:r>
            <a:endParaRPr lang="en-US" sz="3000" dirty="0" smtClean="0">
              <a:solidFill>
                <a:srgbClr val="5F3517"/>
              </a:solidFill>
            </a:endParaRPr>
          </a:p>
          <a:p>
            <a:pPr marL="919163" lvl="1" indent="-457200" algn="just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5F3517"/>
                </a:solidFill>
              </a:rPr>
              <a:t>Low </a:t>
            </a:r>
            <a:r>
              <a:rPr lang="en-US" sz="2500" dirty="0">
                <a:solidFill>
                  <a:srgbClr val="5F3517"/>
                </a:solidFill>
              </a:rPr>
              <a:t>values (&lt; 5) are yellow (like straw) in color (e.g., light American lagers like Bud </a:t>
            </a:r>
            <a:r>
              <a:rPr lang="en-US" sz="2500" dirty="0" smtClean="0">
                <a:solidFill>
                  <a:srgbClr val="5F3517"/>
                </a:solidFill>
              </a:rPr>
              <a:t>Light).  </a:t>
            </a:r>
          </a:p>
          <a:p>
            <a:pPr marL="919163" lvl="1" indent="-457200" algn="just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5F3517"/>
                </a:solidFill>
              </a:rPr>
              <a:t>High </a:t>
            </a:r>
            <a:r>
              <a:rPr lang="en-US" sz="2500" dirty="0">
                <a:solidFill>
                  <a:srgbClr val="5F3517"/>
                </a:solidFill>
              </a:rPr>
              <a:t>value (&gt; 30) are very dark brown to black in color (e.g., Guinness and other </a:t>
            </a:r>
            <a:r>
              <a:rPr lang="en-US" sz="2500" dirty="0" smtClean="0">
                <a:solidFill>
                  <a:srgbClr val="5F3517"/>
                </a:solidFill>
              </a:rPr>
              <a:t>stouts). </a:t>
            </a:r>
          </a:p>
          <a:p>
            <a:pPr marL="919163" lvl="1" indent="-457200" algn="just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5F3517"/>
                </a:solidFill>
              </a:rPr>
              <a:t>Foreground of this poster is SRM = 1 while the background is SRM = 20.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28800" y="25854422"/>
                <a:ext cx="10820400" cy="5539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61963" lvl="1" algn="ctr"/>
                <a:r>
                  <a:rPr lang="en-US" sz="4800" dirty="0" smtClean="0">
                    <a:solidFill>
                      <a:srgbClr val="5F3517"/>
                    </a:solidFill>
                  </a:rPr>
                  <a:t>Other Beer Statistics</a:t>
                </a:r>
              </a:p>
              <a:p>
                <a:pPr marL="461963" lvl="1" indent="-457200" algn="just">
                  <a:buFont typeface="Arial" pitchFamily="34" charset="0"/>
                  <a:buChar char="•"/>
                </a:pPr>
                <a:r>
                  <a:rPr lang="en-US" sz="3000" b="1" dirty="0" smtClean="0">
                    <a:solidFill>
                      <a:srgbClr val="5F3517"/>
                    </a:solidFill>
                  </a:rPr>
                  <a:t>OE</a:t>
                </a:r>
                <a:r>
                  <a:rPr lang="en-US" sz="3000" dirty="0">
                    <a:solidFill>
                      <a:srgbClr val="5F3517"/>
                    </a:solidFill>
                  </a:rPr>
                  <a:t>: The </a:t>
                </a:r>
                <a:r>
                  <a:rPr lang="en-US" sz="3000" b="1" dirty="0">
                    <a:solidFill>
                      <a:srgbClr val="5F3517"/>
                    </a:solidFill>
                  </a:rPr>
                  <a:t>original extract </a:t>
                </a:r>
                <a:r>
                  <a:rPr lang="en-US" sz="3000" dirty="0">
                    <a:solidFill>
                      <a:srgbClr val="5F3517"/>
                    </a:solidFill>
                  </a:rPr>
                  <a:t>is the mass (grams) of sugar in 100 grams of </a:t>
                </a:r>
                <a:r>
                  <a:rPr lang="en-US" sz="3000" dirty="0" err="1" smtClean="0">
                    <a:solidFill>
                      <a:srgbClr val="5F3517"/>
                    </a:solidFill>
                  </a:rPr>
                  <a:t>wort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 (unfermented beer). </a:t>
                </a:r>
                <a:r>
                  <a:rPr lang="en-US" sz="3000" dirty="0">
                    <a:solidFill>
                      <a:srgbClr val="5F3517"/>
                    </a:solidFill>
                  </a:rPr>
                  <a:t>Calculated from the OG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.</a:t>
                </a:r>
              </a:p>
              <a:p>
                <a:pPr marL="461963" lvl="1" indent="-457200" algn="just">
                  <a:buFont typeface="Arial" pitchFamily="34" charset="0"/>
                  <a:buChar char="•"/>
                </a:pPr>
                <a:endParaRPr lang="en-US" sz="1200" dirty="0">
                  <a:solidFill>
                    <a:srgbClr val="5F3517"/>
                  </a:solidFill>
                </a:endParaRPr>
              </a:p>
              <a:p>
                <a:pPr marL="461963" lvl="2" indent="-457200" algn="just">
                  <a:buFont typeface="Arial" pitchFamily="34" charset="0"/>
                  <a:buChar char="•"/>
                </a:pPr>
                <a:r>
                  <a:rPr lang="en-US" sz="3000" b="1" dirty="0">
                    <a:solidFill>
                      <a:srgbClr val="5F3517"/>
                    </a:solidFill>
                  </a:rPr>
                  <a:t>FE</a:t>
                </a:r>
                <a:r>
                  <a:rPr lang="en-US" sz="3000" dirty="0">
                    <a:solidFill>
                      <a:srgbClr val="5F3517"/>
                    </a:solidFill>
                  </a:rPr>
                  <a:t>: The </a:t>
                </a:r>
                <a:r>
                  <a:rPr lang="en-US" sz="3000" b="1" dirty="0">
                    <a:solidFill>
                      <a:srgbClr val="5F3517"/>
                    </a:solidFill>
                  </a:rPr>
                  <a:t>final extract </a:t>
                </a:r>
                <a:r>
                  <a:rPr lang="en-US" sz="3000" dirty="0">
                    <a:solidFill>
                      <a:srgbClr val="5F3517"/>
                    </a:solidFill>
                  </a:rPr>
                  <a:t>is the mass (grams) of sugar in 100 grams of beer after fermentation is complete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. </a:t>
                </a:r>
                <a:r>
                  <a:rPr lang="en-US" sz="3000" dirty="0">
                    <a:solidFill>
                      <a:srgbClr val="5F3517"/>
                    </a:solidFill>
                  </a:rPr>
                  <a:t>Calculated from 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FG</a:t>
                </a:r>
                <a:r>
                  <a:rPr lang="en-US" sz="3000" dirty="0">
                    <a:solidFill>
                      <a:srgbClr val="5F3517"/>
                    </a:solidFill>
                  </a:rPr>
                  <a:t>.</a:t>
                </a:r>
                <a:endParaRPr lang="en-US" sz="3000" dirty="0" smtClean="0">
                  <a:solidFill>
                    <a:srgbClr val="5F3517"/>
                  </a:solidFill>
                </a:endParaRPr>
              </a:p>
              <a:p>
                <a:pPr marL="461963" lvl="2" indent="-457200" algn="just">
                  <a:buFont typeface="Arial" pitchFamily="34" charset="0"/>
                  <a:buChar char="•"/>
                </a:pPr>
                <a:endParaRPr lang="en-US" sz="1200" b="1" dirty="0" smtClean="0">
                  <a:solidFill>
                    <a:srgbClr val="5F3517"/>
                  </a:solidFill>
                </a:endParaRPr>
              </a:p>
              <a:p>
                <a:pPr marL="461963" lvl="2" indent="-457200" algn="just">
                  <a:buFont typeface="Arial" pitchFamily="34" charset="0"/>
                  <a:buChar char="•"/>
                </a:pPr>
                <a:r>
                  <a:rPr lang="en-US" sz="3000" b="1" dirty="0" smtClean="0">
                    <a:solidFill>
                      <a:srgbClr val="5F3517"/>
                    </a:solidFill>
                  </a:rPr>
                  <a:t>Real </a:t>
                </a:r>
                <a:r>
                  <a:rPr lang="en-US" sz="3000" b="1" dirty="0">
                    <a:solidFill>
                      <a:srgbClr val="5F3517"/>
                    </a:solidFill>
                  </a:rPr>
                  <a:t>Attenuation (RA)</a:t>
                </a:r>
                <a:r>
                  <a:rPr lang="en-US" sz="3000" dirty="0">
                    <a:solidFill>
                      <a:srgbClr val="5F3517"/>
                    </a:solidFill>
                  </a:rPr>
                  <a:t>: The percent of sugars converted to alcohol and CO</a:t>
                </a:r>
                <a:r>
                  <a:rPr lang="en-US" sz="3000" baseline="-25000" dirty="0">
                    <a:solidFill>
                      <a:srgbClr val="5F3517"/>
                    </a:solidFill>
                  </a:rPr>
                  <a:t>2</a:t>
                </a:r>
                <a:r>
                  <a:rPr lang="en-US" sz="3000" dirty="0">
                    <a:solidFill>
                      <a:srgbClr val="5F3517"/>
                    </a:solidFill>
                  </a:rPr>
                  <a:t> from the yeast in a beer.  Generally, high numbers indicate the beer will be </a:t>
                </a:r>
                <a:r>
                  <a:rPr lang="en-US" sz="3000" dirty="0" err="1">
                    <a:solidFill>
                      <a:srgbClr val="5F3517"/>
                    </a:solidFill>
                  </a:rPr>
                  <a:t>maltier</a:t>
                </a:r>
                <a:r>
                  <a:rPr lang="en-US" sz="3000" dirty="0">
                    <a:solidFill>
                      <a:srgbClr val="5F3517"/>
                    </a:solidFill>
                  </a:rPr>
                  <a:t> while low values indicate the beer will be drier</a:t>
                </a:r>
                <a:r>
                  <a:rPr lang="en-US" sz="3000" dirty="0" smtClean="0">
                    <a:solidFill>
                      <a:srgbClr val="5F3517"/>
                    </a:solidFill>
                  </a:rPr>
                  <a:t>.</a:t>
                </a:r>
              </a:p>
              <a:p>
                <a:pPr marL="4763" lvl="2"/>
                <a:endParaRPr lang="en-US" sz="1200" dirty="0" smtClean="0">
                  <a:solidFill>
                    <a:srgbClr val="5F3517"/>
                  </a:solidFill>
                </a:endParaRPr>
              </a:p>
              <a:p>
                <a:pPr marL="4763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𝑅𝐴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=1−(0.1808 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𝑂𝐸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+0.8192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𝐹𝐸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)/</m:t>
                      </m:r>
                      <m:r>
                        <a:rPr lang="en-US" sz="3000" b="0" i="1" smtClean="0">
                          <a:solidFill>
                            <a:srgbClr val="5F3517"/>
                          </a:solidFill>
                          <a:latin typeface="Cambria Math"/>
                        </a:rPr>
                        <m:t>𝑂𝐸</m:t>
                      </m:r>
                    </m:oMath>
                  </m:oMathPara>
                </a14:m>
                <a:endParaRPr lang="en-US" sz="3000" dirty="0" smtClean="0">
                  <a:solidFill>
                    <a:srgbClr val="5F3517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5854422"/>
                <a:ext cx="10820400" cy="5539978"/>
              </a:xfrm>
              <a:prstGeom prst="rect">
                <a:avLst/>
              </a:prstGeom>
              <a:blipFill rotWithShape="1">
                <a:blip r:embed="rId7"/>
                <a:stretch>
                  <a:fillRect l="-1070" t="-2420" r="-1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BeerVarietiesPrint_Main_a_436x58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67120" y="914400"/>
            <a:ext cx="2273286" cy="3044952"/>
          </a:xfrm>
          <a:prstGeom prst="rect">
            <a:avLst/>
          </a:prstGeom>
        </p:spPr>
      </p:pic>
      <p:pic>
        <p:nvPicPr>
          <p:cNvPr id="29" name="Picture 28" descr="BeerVarietiesPrint_Main_a_436x58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27920" y="914400"/>
            <a:ext cx="2273286" cy="304495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840200" y="4004847"/>
            <a:ext cx="1013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AFAA0"/>
                </a:solidFill>
              </a:rPr>
              <a:t>Images in top left and right corners are copyrighted by Pop Chart Lab, Inc.  and are for sale at www.popchartlab.com.</a:t>
            </a:r>
            <a:endParaRPr lang="en-US" sz="1600" dirty="0">
              <a:solidFill>
                <a:srgbClr val="FAFA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11945</TotalTime>
  <Words>1076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St. Lawrence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</dc:creator>
  <cp:lastModifiedBy>iramler</cp:lastModifiedBy>
  <cp:revision>99</cp:revision>
  <dcterms:created xsi:type="dcterms:W3CDTF">2011-04-26T17:16:05Z</dcterms:created>
  <dcterms:modified xsi:type="dcterms:W3CDTF">2012-07-06T17:41:34Z</dcterms:modified>
</cp:coreProperties>
</file>