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6" autoAdjust="0"/>
  </p:normalViewPr>
  <p:slideViewPr>
    <p:cSldViewPr>
      <p:cViewPr>
        <p:scale>
          <a:sx n="15" d="100"/>
          <a:sy n="15" d="100"/>
        </p:scale>
        <p:origin x="1158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C341C-02A4-4EED-8BB6-D0DD2DCE1600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E3FFD-0A55-4E6E-A4F6-FB9846ADC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E3FFD-0A55-4E6E-A4F6-FB9846ADC0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7615-78AE-4C57-A8BB-66FB80ED0C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570A-1788-4CB7-8CFC-F012959E6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tif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503369"/>
            <a:ext cx="41910000" cy="4648200"/>
          </a:xfrm>
          <a:prstGeom prst="roundRect">
            <a:avLst>
              <a:gd name="adj" fmla="val 22032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Sentiment Analysis of Individual Characters in </a:t>
            </a:r>
            <a:r>
              <a:rPr lang="en-US" sz="7200" b="1" i="1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Lord of the Rings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Julia </a:t>
            </a:r>
            <a:r>
              <a:rPr lang="en-US" sz="48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Holter</a:t>
            </a:r>
            <a:endParaRPr lang="en-US" sz="48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920" y="5479626"/>
            <a:ext cx="13898880" cy="2705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990173" y="5445806"/>
            <a:ext cx="13898880" cy="270748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9355393" y="5486400"/>
            <a:ext cx="13898880" cy="2705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7636" y="5766046"/>
            <a:ext cx="1325880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Objectives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To compare the sentiments of characters in Tolkien’s legendarium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To evaluate methods of comparing the sentiments of various characters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414338" lvl="1"/>
            <a:endParaRPr lang="en-US" sz="2400" dirty="0" smtClean="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3950" y="8424184"/>
            <a:ext cx="13696950" cy="298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An evaluation of the sentiment of words (a positive word, like “happy”, gets a </a:t>
            </a:r>
            <a:r>
              <a:rPr lang="en-US" sz="2800" dirty="0" smtClean="0">
                <a:latin typeface="Cambria" panose="02040503050406030204" pitchFamily="18" charset="0"/>
              </a:rPr>
              <a:t>   positive </a:t>
            </a:r>
            <a:r>
              <a:rPr lang="en-US" sz="2800" dirty="0" smtClean="0">
                <a:latin typeface="Cambria" panose="02040503050406030204" pitchFamily="18" charset="0"/>
              </a:rPr>
              <a:t>score)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Using the </a:t>
            </a:r>
            <a:r>
              <a:rPr lang="en-US" sz="2800" dirty="0" err="1" smtClean="0">
                <a:latin typeface="Cambria" panose="02040503050406030204" pitchFamily="18" charset="0"/>
              </a:rPr>
              <a:t>Syuzhet</a:t>
            </a:r>
            <a:r>
              <a:rPr lang="en-US" sz="2800" dirty="0" smtClean="0">
                <a:latin typeface="Cambria" panose="02040503050406030204" pitchFamily="18" charset="0"/>
              </a:rPr>
              <a:t> Package on R, you can also look at more specific emotions: Joy,   Sadness, Fear, Surprise, Anger, Disgust, Anticipation, and Trust using </a:t>
            </a:r>
            <a:r>
              <a:rPr lang="en-US" sz="2800" dirty="0" err="1" smtClean="0">
                <a:latin typeface="Cambria" panose="02040503050406030204" pitchFamily="18" charset="0"/>
              </a:rPr>
              <a:t>Saif</a:t>
            </a:r>
            <a:r>
              <a:rPr lang="en-US" sz="2800" dirty="0" smtClean="0">
                <a:latin typeface="Cambria" panose="02040503050406030204" pitchFamily="18" charset="0"/>
              </a:rPr>
              <a:t> Mohammad’s NRC Emotion lexicon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90750" y="120396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90750" y="7862095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23950" y="12404182"/>
            <a:ext cx="1369695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Character Neighborhoods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Found </a:t>
            </a:r>
            <a:r>
              <a:rPr lang="en-US" sz="2800" dirty="0"/>
              <a:t>all locations of a specific character (ex. Whenever Frodo was mentioned by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name)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Then </a:t>
            </a:r>
            <a:r>
              <a:rPr lang="en-US" sz="2800" dirty="0"/>
              <a:t>found a window of length n around that location (ex. 50 words before Frodo was mentioned and 50 words </a:t>
            </a:r>
            <a:r>
              <a:rPr lang="en-US" sz="2800" dirty="0" smtClean="0"/>
              <a:t>after)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Sentiment </a:t>
            </a:r>
            <a:r>
              <a:rPr lang="en-US" sz="2800" dirty="0"/>
              <a:t>analysis of that neighborhood</a:t>
            </a:r>
          </a:p>
          <a:p>
            <a:pPr algn="ctr"/>
            <a:endParaRPr lang="en-US" sz="2800" b="1" dirty="0" smtClean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190750" y="15858602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23950" y="16077392"/>
            <a:ext cx="12744450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Character Analysis with 100 </a:t>
            </a:r>
            <a:r>
              <a:rPr lang="en-US" sz="4800" b="1" dirty="0">
                <a:latin typeface="Cambria" panose="02040503050406030204" pitchFamily="18" charset="0"/>
              </a:rPr>
              <a:t>W</a:t>
            </a:r>
            <a:r>
              <a:rPr lang="en-US" sz="4800" b="1" dirty="0" smtClean="0">
                <a:latin typeface="Cambria" panose="02040503050406030204" pitchFamily="18" charset="0"/>
              </a:rPr>
              <a:t>ord </a:t>
            </a:r>
            <a:r>
              <a:rPr lang="en-US" sz="4800" b="1" dirty="0" smtClean="0">
                <a:latin typeface="Cambria" panose="02040503050406030204" pitchFamily="18" charset="0"/>
              </a:rPr>
              <a:t>Neighborhoods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These graphs were formed using the </a:t>
            </a:r>
            <a:r>
              <a:rPr lang="en-US" sz="2800" dirty="0" err="1" smtClean="0">
                <a:latin typeface="Cambria" panose="02040503050406030204" pitchFamily="18" charset="0"/>
              </a:rPr>
              <a:t>Syuzhet</a:t>
            </a:r>
            <a:r>
              <a:rPr lang="en-US" sz="2800" dirty="0" smtClean="0">
                <a:latin typeface="Cambria" panose="02040503050406030204" pitchFamily="18" charset="0"/>
              </a:rPr>
              <a:t> and GGplot2 R packages </a:t>
            </a:r>
            <a:endParaRPr lang="en-US" sz="4800" b="1" dirty="0" smtClean="0">
              <a:latin typeface="Cambria" panose="02040503050406030204" pitchFamily="18" charset="0"/>
            </a:endParaRPr>
          </a:p>
          <a:p>
            <a:pPr algn="ctr"/>
            <a:endParaRPr lang="en-US" sz="4800" b="1" dirty="0" smtClean="0">
              <a:latin typeface="Cambria" panose="02040503050406030204" pitchFamily="18" charset="0"/>
            </a:endParaRPr>
          </a:p>
        </p:txBody>
      </p:sp>
      <p:sp>
        <p:nvSpPr>
          <p:cNvPr id="6" name="AutoShape 2" descr="http://csbiohpc.stlawu.local:8787/files/LotRAnalysis/Character%20Emotion%20Graphs/BoromirSmooth.png"/>
          <p:cNvSpPr>
            <a:spLocks noChangeAspect="1" noChangeArrowheads="1"/>
          </p:cNvSpPr>
          <p:nvPr/>
        </p:nvSpPr>
        <p:spPr bwMode="auto">
          <a:xfrm>
            <a:off x="155574" y="-144463"/>
            <a:ext cx="23237825" cy="2323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25497311"/>
            <a:ext cx="10058400" cy="61031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69" y="18566108"/>
            <a:ext cx="10058400" cy="5833167"/>
          </a:xfrm>
          <a:prstGeom prst="rect">
            <a:avLst/>
          </a:prstGeom>
        </p:spPr>
      </p:pic>
      <p:sp>
        <p:nvSpPr>
          <p:cNvPr id="14" name="AutoShape 4" descr="http://csbiohpc.stlawu.local:8787/files/LotRAnalysis/Character%20Emotion%20Graphs/BoromirSmooth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428433" y="5729169"/>
            <a:ext cx="132588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Limitations of This Method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Not very good at accurately capturing what would be happening when a character is not mentioned for long periods of </a:t>
            </a:r>
            <a:r>
              <a:rPr lang="en-US" sz="2800" dirty="0" smtClean="0">
                <a:latin typeface="Cambria" panose="02040503050406030204" pitchFamily="18" charset="0"/>
              </a:rPr>
              <a:t>time (hence the illogical negative scores)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Not normalized, so because Frodo is mentioned more than </a:t>
            </a:r>
            <a:r>
              <a:rPr lang="en-US" sz="2800" dirty="0" err="1" smtClean="0">
                <a:latin typeface="Cambria" panose="02040503050406030204" pitchFamily="18" charset="0"/>
              </a:rPr>
              <a:t>Eowyn</a:t>
            </a:r>
            <a:r>
              <a:rPr lang="en-US" sz="2800" dirty="0" smtClean="0">
                <a:latin typeface="Cambria" panose="02040503050406030204" pitchFamily="18" charset="0"/>
              </a:rPr>
              <a:t>, most of his emotion scores are </a:t>
            </a:r>
            <a:r>
              <a:rPr lang="en-US" sz="2800" dirty="0" smtClean="0">
                <a:latin typeface="Cambria" panose="02040503050406030204" pitchFamily="18" charset="0"/>
              </a:rPr>
              <a:t>higher</a:t>
            </a:r>
            <a:endParaRPr lang="en-US" sz="2800" dirty="0" smtClean="0">
              <a:latin typeface="Cambria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567513" y="86868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310213" y="9194261"/>
            <a:ext cx="132588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Uniform Weighting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Each word in a particularly sized neighborhood has the same weight</a:t>
            </a:r>
          </a:p>
          <a:p>
            <a:pPr marL="414338" lvl="1"/>
            <a:endParaRPr lang="en-US" sz="2400" dirty="0" smtClean="0">
              <a:latin typeface="Cambria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515" y="10915912"/>
            <a:ext cx="6071616" cy="3898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14" y="10915346"/>
            <a:ext cx="6072497" cy="38992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150" y="15348051"/>
            <a:ext cx="6071616" cy="38986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743" y="15348050"/>
            <a:ext cx="6071616" cy="3898699"/>
          </a:xfrm>
          <a:prstGeom prst="rect">
            <a:avLst/>
          </a:prstGeom>
        </p:spPr>
      </p:pic>
      <p:sp>
        <p:nvSpPr>
          <p:cNvPr id="27" name="TextBox 18"/>
          <p:cNvSpPr txBox="1"/>
          <p:nvPr/>
        </p:nvSpPr>
        <p:spPr>
          <a:xfrm>
            <a:off x="15240000" y="20157296"/>
            <a:ext cx="132588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Hierarchical Cluster Analysis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Hierarchical analysis of groups of data –gives us a </a:t>
            </a:r>
            <a:r>
              <a:rPr lang="en-US" sz="2800" dirty="0" err="1" smtClean="0">
                <a:latin typeface="Cambria" panose="02040503050406030204" pitchFamily="18" charset="0"/>
              </a:rPr>
              <a:t>dendrogram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Shows how similar specific clusters are</a:t>
            </a:r>
            <a:endParaRPr lang="en-US" sz="2400" dirty="0" smtClean="0">
              <a:latin typeface="Cambria" panose="020405030504060302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6497300" y="197358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7"/>
          <a:stretch/>
        </p:blipFill>
        <p:spPr>
          <a:xfrm>
            <a:off x="15696116" y="22266673"/>
            <a:ext cx="5885129" cy="32270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0"/>
          <a:stretch/>
        </p:blipFill>
        <p:spPr>
          <a:xfrm>
            <a:off x="22342210" y="22264967"/>
            <a:ext cx="5885165" cy="32620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3"/>
          <a:stretch/>
        </p:blipFill>
        <p:spPr>
          <a:xfrm>
            <a:off x="17141813" y="26006802"/>
            <a:ext cx="9832040" cy="538759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2"/>
          <a:stretch/>
        </p:blipFill>
        <p:spPr>
          <a:xfrm>
            <a:off x="31275633" y="6883640"/>
            <a:ext cx="10058400" cy="652264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680172" y="5879871"/>
            <a:ext cx="13258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Cluster Analysis of All Neighborhoods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14338" lvl="1"/>
            <a:endParaRPr lang="en-US" sz="2400" dirty="0" smtClean="0">
              <a:latin typeface="Cambria" panose="020405030504060302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0932733" y="14173200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11759" y="14461564"/>
            <a:ext cx="13258800" cy="298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Staggered Weighting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The closer a word is to the mention of the character, the more weight it gets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Within 25 words of the character mention, the sentiment score has a weight of 1; from 25 to 50 words of the character mention, the sentiment score has a weight of 0.5; from 50 to 75 words of the character mention, the sentiment score has a weight of 0.25</a:t>
            </a:r>
            <a:endParaRPr lang="en-US" sz="2400" dirty="0" smtClean="0">
              <a:latin typeface="Cambria" panose="020405030504060302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326" y="17431961"/>
            <a:ext cx="6823014" cy="395016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0"/>
          <a:stretch/>
        </p:blipFill>
        <p:spPr>
          <a:xfrm>
            <a:off x="33050350" y="21743601"/>
            <a:ext cx="6508965" cy="3290904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30932733" y="25584526"/>
            <a:ext cx="10744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8"/>
          <p:cNvSpPr txBox="1"/>
          <p:nvPr/>
        </p:nvSpPr>
        <p:spPr>
          <a:xfrm>
            <a:off x="29675433" y="25946001"/>
            <a:ext cx="13258800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 smtClean="0">
                <a:latin typeface="Cambria" panose="02040503050406030204" pitchFamily="18" charset="0"/>
              </a:rPr>
              <a:t>Future Research</a:t>
            </a:r>
            <a:endParaRPr lang="en-US" sz="2800" b="1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Developing a Normalized weighting scale for sentiment analysis of the </a:t>
            </a:r>
            <a:r>
              <a:rPr lang="en-US" sz="2800" dirty="0" smtClean="0">
                <a:latin typeface="Cambria" panose="02040503050406030204" pitchFamily="18" charset="0"/>
              </a:rPr>
              <a:t>neighborhoods (so that the closer a word is to the mention of the character, the more weight it’s given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Broadening the research to the rest of Tolkien’s legendarium: how does the sentiment of </a:t>
            </a:r>
            <a:r>
              <a:rPr lang="en-US" sz="2800" i="1" dirty="0" smtClean="0">
                <a:latin typeface="Cambria" panose="02040503050406030204" pitchFamily="18" charset="0"/>
              </a:rPr>
              <a:t>The Lord of the Rings</a:t>
            </a:r>
            <a:r>
              <a:rPr lang="en-US" sz="2800" dirty="0" smtClean="0">
                <a:latin typeface="Cambria" panose="02040503050406030204" pitchFamily="18" charset="0"/>
              </a:rPr>
              <a:t> differ from </a:t>
            </a:r>
            <a:r>
              <a:rPr lang="en-US" sz="2800" i="1" dirty="0" smtClean="0">
                <a:latin typeface="Cambria" panose="02040503050406030204" pitchFamily="18" charset="0"/>
              </a:rPr>
              <a:t>The Hobbit</a:t>
            </a:r>
            <a:r>
              <a:rPr lang="en-US" sz="2800" dirty="0" smtClean="0">
                <a:latin typeface="Cambria" panose="02040503050406030204" pitchFamily="18" charset="0"/>
              </a:rPr>
              <a:t>, </a:t>
            </a:r>
            <a:r>
              <a:rPr lang="en-US" sz="2800" i="1" dirty="0" smtClean="0">
                <a:latin typeface="Cambria" panose="02040503050406030204" pitchFamily="18" charset="0"/>
              </a:rPr>
              <a:t>The </a:t>
            </a:r>
            <a:r>
              <a:rPr lang="en-US" sz="2800" i="1" dirty="0" err="1" smtClean="0">
                <a:latin typeface="Cambria" panose="02040503050406030204" pitchFamily="18" charset="0"/>
              </a:rPr>
              <a:t>Silmarillion</a:t>
            </a:r>
            <a:r>
              <a:rPr lang="en-US" sz="2800" dirty="0" smtClean="0">
                <a:latin typeface="Cambria" panose="02040503050406030204" pitchFamily="18" charset="0"/>
              </a:rPr>
              <a:t>, or any of Tolkien’s lesser known children’s stories?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Experimenting with neighborhoods where the character mention is not the center (for example, looking at the fifty words after a character is mentioned)</a:t>
            </a:r>
          </a:p>
          <a:p>
            <a:pPr marL="457200" indent="-215900">
              <a:buFont typeface="Arial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</a:rPr>
              <a:t>A more in depth study of the differences between Tolkien’s characters based on gender—are the sentiments and/or emotions different? How can we fairly compare the two when there are so many more men than women in Tolkien’s work?</a:t>
            </a:r>
          </a:p>
          <a:p>
            <a:pPr marL="241300"/>
            <a:endParaRPr lang="en-US" sz="2400" dirty="0" smtClean="0">
              <a:latin typeface="Cambria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258" y="-622849"/>
            <a:ext cx="6386283" cy="2306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459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Office Theme</vt:lpstr>
      <vt:lpstr>PowerPoint Presentation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jchapman</dc:creator>
  <cp:lastModifiedBy>Julia Holter</cp:lastModifiedBy>
  <cp:revision>139</cp:revision>
  <dcterms:created xsi:type="dcterms:W3CDTF">2013-07-14T18:40:10Z</dcterms:created>
  <dcterms:modified xsi:type="dcterms:W3CDTF">2017-04-18T19:50:16Z</dcterms:modified>
</cp:coreProperties>
</file>