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E0F3E25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1B6F37-B3E1-AFA4-F2DD-FF30D967A239}" name="Matthew Maslow" initials="MM" userId="S::mjmasl20@stlawu.edu::1ce7970f-4ea1-47bb-a8d0-63fe802cde1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4671"/>
  </p:normalViewPr>
  <p:slideViewPr>
    <p:cSldViewPr snapToGrid="0" snapToObjects="1">
      <p:cViewPr>
        <p:scale>
          <a:sx n="25" d="100"/>
          <a:sy n="25" d="100"/>
        </p:scale>
        <p:origin x="424"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omments/modernComment_100_E0F3E25F.xml><?xml version="1.0" encoding="utf-8"?>
<p188:cmLst xmlns:a="http://schemas.openxmlformats.org/drawingml/2006/main" xmlns:r="http://schemas.openxmlformats.org/officeDocument/2006/relationships" xmlns:p188="http://schemas.microsoft.com/office/powerpoint/2018/8/main">
  <p188:cm id="{97677881-9C6D-9F43-8CDB-81F728418591}" authorId="{A51B6F37-B3E1-AFA4-F2DD-FF30D967A239}" created="2024-04-15T16:22:18.750">
    <ac:deMkLst xmlns:ac="http://schemas.microsoft.com/office/drawing/2013/main/command">
      <pc:docMk xmlns:pc="http://schemas.microsoft.com/office/powerpoint/2013/main/command"/>
      <pc:sldMk xmlns:pc="http://schemas.microsoft.com/office/powerpoint/2013/main/command" cId="3774079583" sldId="256"/>
      <ac:spMk id="8" creationId="{2B1DC1BC-E6FF-D218-2A41-6212A1B8B9D2}"/>
    </ac:deMkLst>
    <p188:txBody>
      <a:bodyPr/>
      <a:lstStyle/>
      <a:p>
        <a:r>
          <a:rPr lang="en-US"/>
          <a:t>make into bullets</a:t>
        </a:r>
      </a:p>
    </p188:txBody>
  </p188:cm>
  <p188:cm id="{2BB77ACC-76E8-604C-BF42-0ACC75D7F63F}" authorId="{A51B6F37-B3E1-AFA4-F2DD-FF30D967A239}" created="2024-04-15T16:23:10.977">
    <ac:deMkLst xmlns:ac="http://schemas.microsoft.com/office/drawing/2013/main/command">
      <pc:docMk xmlns:pc="http://schemas.microsoft.com/office/powerpoint/2013/main/command"/>
      <pc:sldMk xmlns:pc="http://schemas.microsoft.com/office/powerpoint/2013/main/command" cId="3774079583" sldId="256"/>
      <ac:spMk id="6" creationId="{DBA7C4D8-52EF-793D-9A70-63254533240E}"/>
    </ac:deMkLst>
    <p188:txBody>
      <a:bodyPr/>
      <a:lstStyle/>
      <a:p>
        <a:r>
          <a:rPr lang="en-US"/>
          <a:t>make into bullets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29746-1088-C241-BC8C-4CC03DF23E15}" type="datetimeFigureOut">
              <a:rPr lang="en-US" smtClean="0"/>
              <a:t>4/15/24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29746-1088-C241-BC8C-4CC03DF23E15}" type="datetimeFigureOut">
              <a:rPr lang="en-US" smtClean="0"/>
              <a:t>4/15/24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4/15/24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microsoft.com/office/2018/10/relationships/comments" Target="../comments/modernComment_100_E0F3E25F.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7B53732-A058-6D41-9258-77E2BE6532FD}"/>
              </a:ext>
            </a:extLst>
          </p:cNvPr>
          <p:cNvSpPr/>
          <p:nvPr/>
        </p:nvSpPr>
        <p:spPr>
          <a:xfrm>
            <a:off x="7580636" y="858068"/>
            <a:ext cx="28680127" cy="3770263"/>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F93311E-5526-9B4D-B45E-5E7F622DA0A9}"/>
              </a:ext>
            </a:extLst>
          </p:cNvPr>
          <p:cNvSpPr/>
          <p:nvPr/>
        </p:nvSpPr>
        <p:spPr>
          <a:xfrm>
            <a:off x="865801"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EDE2ACD-A6EA-934B-8311-5A13CF732344}"/>
              </a:ext>
            </a:extLst>
          </p:cNvPr>
          <p:cNvSpPr/>
          <p:nvPr/>
        </p:nvSpPr>
        <p:spPr>
          <a:xfrm>
            <a:off x="15173208"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8EC93B3-E7A7-EE4A-B4AF-BB1DC5CDEAAD}"/>
              </a:ext>
            </a:extLst>
          </p:cNvPr>
          <p:cNvSpPr/>
          <p:nvPr/>
        </p:nvSpPr>
        <p:spPr>
          <a:xfrm>
            <a:off x="29480615"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 7">
            <a:extLst>
              <a:ext uri="{FF2B5EF4-FFF2-40B4-BE49-F238E27FC236}">
                <a16:creationId xmlns:a16="http://schemas.microsoft.com/office/drawing/2014/main" id="{ECFBF85C-582B-1D4F-B98C-F16DBB0744A1}"/>
              </a:ext>
            </a:extLst>
          </p:cNvPr>
          <p:cNvSpPr txBox="1">
            <a:spLocks noChangeArrowheads="1"/>
          </p:cNvSpPr>
          <p:nvPr/>
        </p:nvSpPr>
        <p:spPr bwMode="auto">
          <a:xfrm>
            <a:off x="7645951" y="858068"/>
            <a:ext cx="28614812" cy="4324261"/>
          </a:xfrm>
          <a:prstGeom prst="rect">
            <a:avLst/>
          </a:prstGeom>
          <a:noFill/>
          <a:ln>
            <a:noFill/>
          </a:ln>
          <a:effectLst/>
        </p:spPr>
        <p:txBody>
          <a:bodyPr wrap="square">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pPr algn="ctr"/>
            <a:r>
              <a:rPr lang="en-US" altLang="en-US" sz="8000" b="1" dirty="0">
                <a:solidFill>
                  <a:schemeClr val="bg1">
                    <a:lumMod val="95000"/>
                  </a:schemeClr>
                </a:solidFill>
                <a:latin typeface="Garamond" panose="02020404030301010803" pitchFamily="18" charset="0"/>
                <a:cs typeface="Times New Roman" panose="02020603050405020304" pitchFamily="18" charset="0"/>
              </a:rPr>
              <a:t>SCORE Network: Exploring Unusual Sports </a:t>
            </a:r>
          </a:p>
          <a:p>
            <a:pPr algn="ctr"/>
            <a:r>
              <a:rPr lang="en-US" altLang="en-US" sz="8000" dirty="0">
                <a:solidFill>
                  <a:schemeClr val="bg1">
                    <a:lumMod val="95000"/>
                  </a:schemeClr>
                </a:solidFill>
                <a:latin typeface="Garamond" panose="02020404030301010803" pitchFamily="18" charset="0"/>
                <a:cs typeface="Times New Roman" panose="02020603050405020304" pitchFamily="18" charset="0"/>
              </a:rPr>
              <a:t>Matthew Maslow (Data Science)</a:t>
            </a:r>
          </a:p>
          <a:p>
            <a:pPr algn="ctr"/>
            <a:r>
              <a:rPr lang="en-US" altLang="en-US" sz="8000" dirty="0">
                <a:solidFill>
                  <a:schemeClr val="bg1">
                    <a:lumMod val="95000"/>
                  </a:schemeClr>
                </a:solidFill>
                <a:latin typeface="Garamond" panose="02020404030301010803" pitchFamily="18" charset="0"/>
                <a:cs typeface="Times New Roman" panose="02020603050405020304" pitchFamily="18" charset="0"/>
              </a:rPr>
              <a:t>Advisor: Professor Ivan Ramler</a:t>
            </a:r>
          </a:p>
          <a:p>
            <a:pPr algn="ctr"/>
            <a:endParaRPr lang="en-US" altLang="en-US" sz="3500" b="1" dirty="0">
              <a:solidFill>
                <a:schemeClr val="bg1"/>
              </a:solidFill>
              <a:latin typeface="Garamond" panose="02020404030301010803"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689FFAEC-A478-F04F-8460-BD6F020D7F86}"/>
              </a:ext>
            </a:extLst>
          </p:cNvPr>
          <p:cNvPicPr>
            <a:picLocks noChangeAspect="1"/>
          </p:cNvPicPr>
          <p:nvPr/>
        </p:nvPicPr>
        <p:blipFill>
          <a:blip r:embed="rId3"/>
          <a:stretch>
            <a:fillRect/>
          </a:stretch>
        </p:blipFill>
        <p:spPr>
          <a:xfrm>
            <a:off x="36260763" y="-2122717"/>
            <a:ext cx="7511177" cy="9720347"/>
          </a:xfrm>
          <a:prstGeom prst="rect">
            <a:avLst/>
          </a:prstGeom>
        </p:spPr>
      </p:pic>
      <p:pic>
        <p:nvPicPr>
          <p:cNvPr id="16" name="Picture 15">
            <a:extLst>
              <a:ext uri="{FF2B5EF4-FFF2-40B4-BE49-F238E27FC236}">
                <a16:creationId xmlns:a16="http://schemas.microsoft.com/office/drawing/2014/main" id="{497E8CD8-CBE6-714E-B82E-EB35DF3B098B}"/>
              </a:ext>
            </a:extLst>
          </p:cNvPr>
          <p:cNvPicPr>
            <a:picLocks noChangeAspect="1"/>
          </p:cNvPicPr>
          <p:nvPr/>
        </p:nvPicPr>
        <p:blipFill>
          <a:blip r:embed="rId3"/>
          <a:stretch>
            <a:fillRect/>
          </a:stretch>
        </p:blipFill>
        <p:spPr>
          <a:xfrm>
            <a:off x="134773" y="-2122717"/>
            <a:ext cx="7511177" cy="9720347"/>
          </a:xfrm>
          <a:prstGeom prst="rect">
            <a:avLst/>
          </a:prstGeom>
        </p:spPr>
      </p:pic>
      <p:sp>
        <p:nvSpPr>
          <p:cNvPr id="18" name="TextBox 17">
            <a:extLst>
              <a:ext uri="{FF2B5EF4-FFF2-40B4-BE49-F238E27FC236}">
                <a16:creationId xmlns:a16="http://schemas.microsoft.com/office/drawing/2014/main" id="{7B9353E3-9041-1A4D-98C1-58D5DD66ABB7}"/>
              </a:ext>
            </a:extLst>
          </p:cNvPr>
          <p:cNvSpPr txBox="1"/>
          <p:nvPr/>
        </p:nvSpPr>
        <p:spPr>
          <a:xfrm>
            <a:off x="1175658" y="7308321"/>
            <a:ext cx="12714514" cy="4832092"/>
          </a:xfrm>
          <a:prstGeom prst="rect">
            <a:avLst/>
          </a:prstGeom>
          <a:noFill/>
        </p:spPr>
        <p:txBody>
          <a:bodyPr wrap="square" rtlCol="0">
            <a:spAutoFit/>
          </a:bodyPr>
          <a:lstStyle/>
          <a:p>
            <a:pPr marL="571500" indent="-571500">
              <a:buFont typeface="Arial" panose="020B0604020202020204" pitchFamily="34" charset="0"/>
              <a:buChar char="•"/>
            </a:pPr>
            <a:r>
              <a:rPr lang="en-US" sz="4400" dirty="0">
                <a:solidFill>
                  <a:schemeClr val="bg1"/>
                </a:solidFill>
                <a:latin typeface="Garamond" panose="02020404030301010803" pitchFamily="18" charset="0"/>
              </a:rPr>
              <a:t>Funded by the National Science Foundation</a:t>
            </a:r>
          </a:p>
          <a:p>
            <a:pPr marL="571500" indent="-571500">
              <a:buFont typeface="Arial" panose="020B0604020202020204" pitchFamily="34" charset="0"/>
              <a:buChar char="•"/>
            </a:pPr>
            <a:r>
              <a:rPr lang="en-US" sz="4400" dirty="0">
                <a:solidFill>
                  <a:schemeClr val="bg1"/>
                </a:solidFill>
                <a:latin typeface="Garamond" panose="02020404030301010803" pitchFamily="18" charset="0"/>
              </a:rPr>
              <a:t>Acquires, cleans, manipulates, and documents sports data to create educational resources for data science </a:t>
            </a:r>
          </a:p>
          <a:p>
            <a:pPr marL="571500" indent="-571500">
              <a:buFont typeface="Arial" panose="020B0604020202020204" pitchFamily="34" charset="0"/>
              <a:buChar char="•"/>
            </a:pPr>
            <a:r>
              <a:rPr lang="en-US" sz="4400" dirty="0">
                <a:solidFill>
                  <a:schemeClr val="bg1"/>
                </a:solidFill>
                <a:latin typeface="Garamond" panose="02020404030301010803" pitchFamily="18" charset="0"/>
              </a:rPr>
              <a:t>Particularly among under</a:t>
            </a:r>
            <a:r>
              <a:rPr lang="en-US" sz="4400" dirty="0">
                <a:solidFill>
                  <a:schemeClr val="bg1">
                    <a:lumMod val="95000"/>
                  </a:schemeClr>
                </a:solidFill>
                <a:latin typeface="Garamond" panose="02020404030301010803" pitchFamily="18" charset="0"/>
              </a:rPr>
              <a:t>represented populations and minorities. It focuses on developing and spreading educational resources, with a specific emphasis on sports analytics.</a:t>
            </a:r>
          </a:p>
        </p:txBody>
      </p:sp>
      <p:sp>
        <p:nvSpPr>
          <p:cNvPr id="6" name="TextBox 5">
            <a:extLst>
              <a:ext uri="{FF2B5EF4-FFF2-40B4-BE49-F238E27FC236}">
                <a16:creationId xmlns:a16="http://schemas.microsoft.com/office/drawing/2014/main" id="{DBA7C4D8-52EF-793D-9A70-63254533240E}"/>
              </a:ext>
            </a:extLst>
          </p:cNvPr>
          <p:cNvSpPr txBox="1"/>
          <p:nvPr/>
        </p:nvSpPr>
        <p:spPr>
          <a:xfrm>
            <a:off x="15643470" y="26218367"/>
            <a:ext cx="12619772" cy="830227"/>
          </a:xfrm>
          <a:prstGeom prst="rect">
            <a:avLst/>
          </a:prstGeom>
          <a:noFill/>
        </p:spPr>
        <p:txBody>
          <a:bodyPr wrap="square" rtlCol="0">
            <a:spAutoFit/>
          </a:bodyPr>
          <a:lstStyle/>
          <a:p>
            <a:pPr>
              <a:lnSpc>
                <a:spcPct val="150000"/>
              </a:lnSpc>
            </a:pPr>
            <a:r>
              <a:rPr lang="en-US" sz="1100" dirty="0">
                <a:solidFill>
                  <a:schemeClr val="bg1"/>
                </a:solidFill>
                <a:latin typeface="Garamond" panose="02020404030301010803" pitchFamily="18" charset="0"/>
              </a:rPr>
              <a:t>Professional Bull Riding (PBR) is a sport that requires a unique combination of skill, strength, and courage. Riders must stay on a bucking bull as long as they can, using only one hand to hold on while the bull tries to throw them off. The rider is scored based on their performance, and the bull is also scored based on how well it bucks. In this dataset, we will explore the data from the 2023 season of the PBR league, Touring Pro Division, to understand the factors that contribute to a rider's success and the performance, and the same for the bulls. This dataset’s analysis encompasses linear regression, identification of influential points, hypothesis testing, and variable transformation.</a:t>
            </a:r>
          </a:p>
        </p:txBody>
      </p:sp>
      <p:pic>
        <p:nvPicPr>
          <p:cNvPr id="7" name="Picture 6" descr="A qr code with a white background&#10;&#10;Description automatically generated">
            <a:extLst>
              <a:ext uri="{FF2B5EF4-FFF2-40B4-BE49-F238E27FC236}">
                <a16:creationId xmlns:a16="http://schemas.microsoft.com/office/drawing/2014/main" id="{26D923DC-1D6E-3B82-F0F4-A3B3C71BC633}"/>
              </a:ext>
            </a:extLst>
          </p:cNvPr>
          <p:cNvPicPr>
            <a:picLocks noChangeAspect="1"/>
          </p:cNvPicPr>
          <p:nvPr/>
        </p:nvPicPr>
        <p:blipFill>
          <a:blip r:embed="rId4"/>
          <a:stretch>
            <a:fillRect/>
          </a:stretch>
        </p:blipFill>
        <p:spPr>
          <a:xfrm>
            <a:off x="20063910" y="29174135"/>
            <a:ext cx="3713576" cy="2291808"/>
          </a:xfrm>
          <a:prstGeom prst="rect">
            <a:avLst/>
          </a:prstGeom>
        </p:spPr>
      </p:pic>
      <p:sp>
        <p:nvSpPr>
          <p:cNvPr id="8" name="TextBox 7">
            <a:extLst>
              <a:ext uri="{FF2B5EF4-FFF2-40B4-BE49-F238E27FC236}">
                <a16:creationId xmlns:a16="http://schemas.microsoft.com/office/drawing/2014/main" id="{2B1DC1BC-E6FF-D218-2A41-6212A1B8B9D2}"/>
              </a:ext>
            </a:extLst>
          </p:cNvPr>
          <p:cNvSpPr txBox="1"/>
          <p:nvPr/>
        </p:nvSpPr>
        <p:spPr>
          <a:xfrm>
            <a:off x="29917040" y="26296577"/>
            <a:ext cx="13108359" cy="830227"/>
          </a:xfrm>
          <a:prstGeom prst="rect">
            <a:avLst/>
          </a:prstGeom>
          <a:noFill/>
        </p:spPr>
        <p:txBody>
          <a:bodyPr wrap="square" rtlCol="0">
            <a:spAutoFit/>
          </a:bodyPr>
          <a:lstStyle/>
          <a:p>
            <a:pPr>
              <a:lnSpc>
                <a:spcPct val="150000"/>
              </a:lnSpc>
            </a:pPr>
            <a:r>
              <a:rPr lang="en-US" sz="1100" dirty="0">
                <a:solidFill>
                  <a:schemeClr val="bg1"/>
                </a:solidFill>
                <a:latin typeface="Garamond" panose="02020404030301010803" pitchFamily="18" charset="0"/>
              </a:rPr>
              <a:t>The Dakar Rally is an annual off-road endurance event that typically spans over two weeks and covers thousands of kilometers across challenging terrain, and the most recent rally took place in Saudi Arabia. Participants, including motorcyclists, drivers, and truckers, compete in various categories, facing extreme conditions like deserts, mountains, and dunes, making it one of the toughest motor-sport events in the world. For this investigation, we will be looking at the motorist statistics for all 12 stages of race. This dataset’s analysis will exemplify data visualization, uncovering patterns and insights within the race dynamics.</a:t>
            </a:r>
          </a:p>
        </p:txBody>
      </p:sp>
      <p:pic>
        <p:nvPicPr>
          <p:cNvPr id="9" name="Picture 8" descr="A qr code with a white background&#10;&#10;Description automatically generated">
            <a:extLst>
              <a:ext uri="{FF2B5EF4-FFF2-40B4-BE49-F238E27FC236}">
                <a16:creationId xmlns:a16="http://schemas.microsoft.com/office/drawing/2014/main" id="{32337679-402F-F70B-D479-C8BC61899577}"/>
              </a:ext>
            </a:extLst>
          </p:cNvPr>
          <p:cNvPicPr>
            <a:picLocks noChangeAspect="1"/>
          </p:cNvPicPr>
          <p:nvPr/>
        </p:nvPicPr>
        <p:blipFill>
          <a:blip r:embed="rId5"/>
          <a:stretch>
            <a:fillRect/>
          </a:stretch>
        </p:blipFill>
        <p:spPr>
          <a:xfrm>
            <a:off x="34543838" y="29346767"/>
            <a:ext cx="3433849" cy="2119176"/>
          </a:xfrm>
          <a:prstGeom prst="rect">
            <a:avLst/>
          </a:prstGeom>
        </p:spPr>
      </p:pic>
      <p:sp>
        <p:nvSpPr>
          <p:cNvPr id="10" name="TextBox 9">
            <a:extLst>
              <a:ext uri="{FF2B5EF4-FFF2-40B4-BE49-F238E27FC236}">
                <a16:creationId xmlns:a16="http://schemas.microsoft.com/office/drawing/2014/main" id="{6D1AFEFB-35D2-6BA2-3192-730FD9D37192}"/>
              </a:ext>
            </a:extLst>
          </p:cNvPr>
          <p:cNvSpPr txBox="1"/>
          <p:nvPr/>
        </p:nvSpPr>
        <p:spPr>
          <a:xfrm>
            <a:off x="31675256" y="6003876"/>
            <a:ext cx="9171012" cy="1323439"/>
          </a:xfrm>
          <a:prstGeom prst="rect">
            <a:avLst/>
          </a:prstGeom>
          <a:noFill/>
        </p:spPr>
        <p:txBody>
          <a:bodyPr wrap="square" rtlCol="0">
            <a:spAutoFit/>
          </a:bodyPr>
          <a:lstStyle/>
          <a:p>
            <a:r>
              <a:rPr lang="en-US" sz="8000" dirty="0">
                <a:solidFill>
                  <a:schemeClr val="bg1"/>
                </a:solidFill>
                <a:latin typeface="Garamond" panose="02020404030301010803" pitchFamily="18" charset="0"/>
              </a:rPr>
              <a:t>The 2024 Dakar Rally</a:t>
            </a:r>
            <a:endParaRPr lang="en-US" dirty="0"/>
          </a:p>
        </p:txBody>
      </p:sp>
      <p:sp>
        <p:nvSpPr>
          <p:cNvPr id="12" name="TextBox 11">
            <a:extLst>
              <a:ext uri="{FF2B5EF4-FFF2-40B4-BE49-F238E27FC236}">
                <a16:creationId xmlns:a16="http://schemas.microsoft.com/office/drawing/2014/main" id="{CF3A71EA-5AB2-7039-34F7-C37D24AB5802}"/>
              </a:ext>
            </a:extLst>
          </p:cNvPr>
          <p:cNvSpPr txBox="1"/>
          <p:nvPr/>
        </p:nvSpPr>
        <p:spPr>
          <a:xfrm>
            <a:off x="16998891" y="6003876"/>
            <a:ext cx="9908930" cy="1323439"/>
          </a:xfrm>
          <a:prstGeom prst="rect">
            <a:avLst/>
          </a:prstGeom>
          <a:noFill/>
        </p:spPr>
        <p:txBody>
          <a:bodyPr wrap="square" rtlCol="0">
            <a:spAutoFit/>
          </a:bodyPr>
          <a:lstStyle/>
          <a:p>
            <a:r>
              <a:rPr lang="en-US" sz="8000" dirty="0">
                <a:solidFill>
                  <a:schemeClr val="bg1"/>
                </a:solidFill>
                <a:latin typeface="Garamond" panose="02020404030301010803" pitchFamily="18" charset="0"/>
              </a:rPr>
              <a:t>Professional Bull Riding</a:t>
            </a:r>
            <a:endParaRPr lang="en-US" dirty="0"/>
          </a:p>
        </p:txBody>
      </p:sp>
      <p:sp>
        <p:nvSpPr>
          <p:cNvPr id="21" name="TextBox 20">
            <a:extLst>
              <a:ext uri="{FF2B5EF4-FFF2-40B4-BE49-F238E27FC236}">
                <a16:creationId xmlns:a16="http://schemas.microsoft.com/office/drawing/2014/main" id="{82F25110-6E80-CDBE-8662-D7C94174BDE4}"/>
              </a:ext>
            </a:extLst>
          </p:cNvPr>
          <p:cNvSpPr txBox="1"/>
          <p:nvPr/>
        </p:nvSpPr>
        <p:spPr>
          <a:xfrm>
            <a:off x="1141659" y="13962238"/>
            <a:ext cx="7511177" cy="3231654"/>
          </a:xfrm>
          <a:prstGeom prst="rect">
            <a:avLst/>
          </a:prstGeom>
          <a:noFill/>
        </p:spPr>
        <p:txBody>
          <a:bodyPr wrap="square" rtlCol="0">
            <a:spAutoFit/>
          </a:bodyPr>
          <a:lstStyle/>
          <a:p>
            <a:r>
              <a:rPr lang="en-US" sz="4400" dirty="0">
                <a:solidFill>
                  <a:schemeClr val="bg1">
                    <a:lumMod val="95000"/>
                  </a:schemeClr>
                </a:solidFill>
                <a:latin typeface="Garamond" panose="02020404030301010803" pitchFamily="18" charset="0"/>
              </a:rPr>
              <a:t>1. Introduction</a:t>
            </a:r>
          </a:p>
          <a:p>
            <a:pPr marL="571500" indent="-571500">
              <a:buFont typeface="Arial" panose="020B0604020202020204" pitchFamily="34" charset="0"/>
              <a:buChar char="•"/>
            </a:pPr>
            <a:r>
              <a:rPr lang="en-US" sz="4000" dirty="0">
                <a:solidFill>
                  <a:schemeClr val="bg1">
                    <a:lumMod val="95000"/>
                  </a:schemeClr>
                </a:solidFill>
                <a:latin typeface="Garamond" panose="02020404030301010803" pitchFamily="18" charset="0"/>
              </a:rPr>
              <a:t>Summary of the sport and concepts that will be in handout</a:t>
            </a:r>
          </a:p>
          <a:p>
            <a:pPr marL="571500" indent="-571500">
              <a:buFont typeface="Arial" panose="020B0604020202020204" pitchFamily="34" charset="0"/>
              <a:buChar char="•"/>
            </a:pPr>
            <a:r>
              <a:rPr lang="en-US" sz="4000" dirty="0">
                <a:solidFill>
                  <a:schemeClr val="bg1">
                    <a:lumMod val="95000"/>
                  </a:schemeClr>
                </a:solidFill>
                <a:latin typeface="Garamond" panose="02020404030301010803" pitchFamily="18" charset="0"/>
              </a:rPr>
              <a:t>Provides learning objectives and methods</a:t>
            </a:r>
          </a:p>
        </p:txBody>
      </p:sp>
      <p:sp>
        <p:nvSpPr>
          <p:cNvPr id="22" name="TextBox 21">
            <a:extLst>
              <a:ext uri="{FF2B5EF4-FFF2-40B4-BE49-F238E27FC236}">
                <a16:creationId xmlns:a16="http://schemas.microsoft.com/office/drawing/2014/main" id="{214138C7-B593-3606-53FE-926B21A4D50F}"/>
              </a:ext>
            </a:extLst>
          </p:cNvPr>
          <p:cNvSpPr txBox="1"/>
          <p:nvPr/>
        </p:nvSpPr>
        <p:spPr>
          <a:xfrm>
            <a:off x="3788466" y="5947802"/>
            <a:ext cx="7714969" cy="1323439"/>
          </a:xfrm>
          <a:prstGeom prst="rect">
            <a:avLst/>
          </a:prstGeom>
          <a:noFill/>
        </p:spPr>
        <p:txBody>
          <a:bodyPr wrap="square" rtlCol="0">
            <a:spAutoFit/>
          </a:bodyPr>
          <a:lstStyle/>
          <a:p>
            <a:r>
              <a:rPr lang="en-US" sz="8000" dirty="0">
                <a:solidFill>
                  <a:schemeClr val="bg1"/>
                </a:solidFill>
                <a:latin typeface="Garamond" panose="02020404030301010803" pitchFamily="18" charset="0"/>
              </a:rPr>
              <a:t>What is SCORE?</a:t>
            </a:r>
          </a:p>
        </p:txBody>
      </p:sp>
      <p:sp>
        <p:nvSpPr>
          <p:cNvPr id="23" name="TextBox 22">
            <a:extLst>
              <a:ext uri="{FF2B5EF4-FFF2-40B4-BE49-F238E27FC236}">
                <a16:creationId xmlns:a16="http://schemas.microsoft.com/office/drawing/2014/main" id="{ACEF885C-3B5D-E723-9B0A-EA2A2B55163E}"/>
              </a:ext>
            </a:extLst>
          </p:cNvPr>
          <p:cNvSpPr txBox="1"/>
          <p:nvPr/>
        </p:nvSpPr>
        <p:spPr>
          <a:xfrm>
            <a:off x="3641672" y="12685799"/>
            <a:ext cx="7877927" cy="1323439"/>
          </a:xfrm>
          <a:prstGeom prst="rect">
            <a:avLst/>
          </a:prstGeom>
          <a:noFill/>
        </p:spPr>
        <p:txBody>
          <a:bodyPr wrap="square" rtlCol="0">
            <a:spAutoFit/>
          </a:bodyPr>
          <a:lstStyle/>
          <a:p>
            <a:r>
              <a:rPr lang="en-US" sz="8000" dirty="0">
                <a:solidFill>
                  <a:schemeClr val="bg1"/>
                </a:solidFill>
                <a:latin typeface="Garamond" panose="02020404030301010803" pitchFamily="18" charset="0"/>
              </a:rPr>
              <a:t>What is a Module?</a:t>
            </a:r>
          </a:p>
        </p:txBody>
      </p:sp>
      <p:pic>
        <p:nvPicPr>
          <p:cNvPr id="34" name="Picture 33" descr="A screenshot of a computer&#10;&#10;Description automatically generated">
            <a:extLst>
              <a:ext uri="{FF2B5EF4-FFF2-40B4-BE49-F238E27FC236}">
                <a16:creationId xmlns:a16="http://schemas.microsoft.com/office/drawing/2014/main" id="{5CF653E4-D1E5-9A26-3033-500389E7848E}"/>
              </a:ext>
            </a:extLst>
          </p:cNvPr>
          <p:cNvPicPr>
            <a:picLocks noChangeAspect="1"/>
          </p:cNvPicPr>
          <p:nvPr/>
        </p:nvPicPr>
        <p:blipFill>
          <a:blip r:embed="rId6"/>
          <a:stretch>
            <a:fillRect/>
          </a:stretch>
        </p:blipFill>
        <p:spPr>
          <a:xfrm>
            <a:off x="8324335" y="14234904"/>
            <a:ext cx="5598563" cy="5215643"/>
          </a:xfrm>
          <a:prstGeom prst="rect">
            <a:avLst/>
          </a:prstGeom>
        </p:spPr>
      </p:pic>
      <p:sp>
        <p:nvSpPr>
          <p:cNvPr id="37" name="TextBox 36">
            <a:extLst>
              <a:ext uri="{FF2B5EF4-FFF2-40B4-BE49-F238E27FC236}">
                <a16:creationId xmlns:a16="http://schemas.microsoft.com/office/drawing/2014/main" id="{887DF18A-FE3D-A58A-50C3-F76D665F1FB9}"/>
              </a:ext>
            </a:extLst>
          </p:cNvPr>
          <p:cNvSpPr txBox="1"/>
          <p:nvPr/>
        </p:nvSpPr>
        <p:spPr>
          <a:xfrm>
            <a:off x="7410256" y="20335245"/>
            <a:ext cx="7023611" cy="2616101"/>
          </a:xfrm>
          <a:prstGeom prst="rect">
            <a:avLst/>
          </a:prstGeom>
          <a:noFill/>
        </p:spPr>
        <p:txBody>
          <a:bodyPr wrap="square" rtlCol="0">
            <a:spAutoFit/>
          </a:bodyPr>
          <a:lstStyle/>
          <a:p>
            <a:r>
              <a:rPr lang="en-US" sz="4400" dirty="0">
                <a:solidFill>
                  <a:schemeClr val="bg1">
                    <a:lumMod val="95000"/>
                  </a:schemeClr>
                </a:solidFill>
                <a:latin typeface="Garamond" panose="02020404030301010803" pitchFamily="18" charset="0"/>
              </a:rPr>
              <a:t>2. Data</a:t>
            </a:r>
          </a:p>
          <a:p>
            <a:pPr marL="571500" indent="-571500">
              <a:buFont typeface="Arial" panose="020B0604020202020204" pitchFamily="34" charset="0"/>
              <a:buChar char="•"/>
            </a:pPr>
            <a:r>
              <a:rPr lang="en-US" sz="4000" dirty="0">
                <a:solidFill>
                  <a:schemeClr val="bg1">
                    <a:lumMod val="95000"/>
                  </a:schemeClr>
                </a:solidFill>
                <a:latin typeface="Garamond" panose="02020404030301010803" pitchFamily="18" charset="0"/>
              </a:rPr>
              <a:t>Summary of dataset, including variable descriptions</a:t>
            </a:r>
          </a:p>
          <a:p>
            <a:pPr marL="571500" indent="-571500">
              <a:buFont typeface="Arial" panose="020B0604020202020204" pitchFamily="34" charset="0"/>
              <a:buChar char="•"/>
            </a:pPr>
            <a:r>
              <a:rPr lang="en-US" sz="4000" dirty="0">
                <a:solidFill>
                  <a:schemeClr val="bg1">
                    <a:lumMod val="95000"/>
                  </a:schemeClr>
                </a:solidFill>
                <a:latin typeface="Garamond" panose="02020404030301010803" pitchFamily="18" charset="0"/>
              </a:rPr>
              <a:t>Supplies data file and source </a:t>
            </a:r>
          </a:p>
        </p:txBody>
      </p:sp>
      <p:pic>
        <p:nvPicPr>
          <p:cNvPr id="40" name="Picture 39" descr="A screenshot of a phone&#10;&#10;Description automatically generated">
            <a:extLst>
              <a:ext uri="{FF2B5EF4-FFF2-40B4-BE49-F238E27FC236}">
                <a16:creationId xmlns:a16="http://schemas.microsoft.com/office/drawing/2014/main" id="{6E42EF84-55AA-5894-8B6D-278545FCBA40}"/>
              </a:ext>
            </a:extLst>
          </p:cNvPr>
          <p:cNvPicPr>
            <a:picLocks noChangeAspect="1"/>
          </p:cNvPicPr>
          <p:nvPr/>
        </p:nvPicPr>
        <p:blipFill>
          <a:blip r:embed="rId7"/>
          <a:stretch>
            <a:fillRect/>
          </a:stretch>
        </p:blipFill>
        <p:spPr>
          <a:xfrm>
            <a:off x="1191444" y="17584914"/>
            <a:ext cx="6108896" cy="6721899"/>
          </a:xfrm>
          <a:prstGeom prst="rect">
            <a:avLst/>
          </a:prstGeom>
        </p:spPr>
      </p:pic>
      <p:sp>
        <p:nvSpPr>
          <p:cNvPr id="41" name="TextBox 40">
            <a:extLst>
              <a:ext uri="{FF2B5EF4-FFF2-40B4-BE49-F238E27FC236}">
                <a16:creationId xmlns:a16="http://schemas.microsoft.com/office/drawing/2014/main" id="{621FE080-6103-9757-A496-E3B3C2375C6C}"/>
              </a:ext>
            </a:extLst>
          </p:cNvPr>
          <p:cNvSpPr txBox="1"/>
          <p:nvPr/>
        </p:nvSpPr>
        <p:spPr>
          <a:xfrm>
            <a:off x="1374947" y="25262780"/>
            <a:ext cx="6404979" cy="2000548"/>
          </a:xfrm>
          <a:prstGeom prst="rect">
            <a:avLst/>
          </a:prstGeom>
          <a:noFill/>
        </p:spPr>
        <p:txBody>
          <a:bodyPr wrap="square" rtlCol="0">
            <a:spAutoFit/>
          </a:bodyPr>
          <a:lstStyle/>
          <a:p>
            <a:r>
              <a:rPr lang="en-US" sz="4400" dirty="0">
                <a:solidFill>
                  <a:schemeClr val="bg1">
                    <a:lumMod val="95000"/>
                  </a:schemeClr>
                </a:solidFill>
                <a:latin typeface="Garamond" panose="02020404030301010803" pitchFamily="18" charset="0"/>
              </a:rPr>
              <a:t>3. Materials</a:t>
            </a:r>
          </a:p>
          <a:p>
            <a:pPr marL="571500" indent="-571500">
              <a:buFont typeface="Arial" panose="020B0604020202020204" pitchFamily="34" charset="0"/>
              <a:buChar char="•"/>
            </a:pPr>
            <a:r>
              <a:rPr lang="en-US" sz="4000" dirty="0">
                <a:solidFill>
                  <a:schemeClr val="bg1">
                    <a:lumMod val="95000"/>
                  </a:schemeClr>
                </a:solidFill>
                <a:latin typeface="Garamond" panose="02020404030301010803" pitchFamily="18" charset="0"/>
              </a:rPr>
              <a:t>Class handouts and answer keys</a:t>
            </a:r>
          </a:p>
        </p:txBody>
      </p:sp>
      <p:pic>
        <p:nvPicPr>
          <p:cNvPr id="43" name="Picture 42" descr="A screenshot of a black and white page&#10;&#10;Description automatically generated">
            <a:extLst>
              <a:ext uri="{FF2B5EF4-FFF2-40B4-BE49-F238E27FC236}">
                <a16:creationId xmlns:a16="http://schemas.microsoft.com/office/drawing/2014/main" id="{994BD15F-E8FB-9AA5-2DB2-BA7F02D6C291}"/>
              </a:ext>
            </a:extLst>
          </p:cNvPr>
          <p:cNvPicPr>
            <a:picLocks noChangeAspect="1"/>
          </p:cNvPicPr>
          <p:nvPr/>
        </p:nvPicPr>
        <p:blipFill rotWithShape="1">
          <a:blip r:embed="rId8"/>
          <a:srcRect l="6809" r="4063" b="11589"/>
          <a:stretch/>
        </p:blipFill>
        <p:spPr>
          <a:xfrm>
            <a:off x="7631435" y="23374281"/>
            <a:ext cx="6244222" cy="7816183"/>
          </a:xfrm>
          <a:prstGeom prst="rect">
            <a:avLst/>
          </a:prstGeom>
        </p:spPr>
      </p:pic>
      <p:sp>
        <p:nvSpPr>
          <p:cNvPr id="47" name="TextBox 46">
            <a:extLst>
              <a:ext uri="{FF2B5EF4-FFF2-40B4-BE49-F238E27FC236}">
                <a16:creationId xmlns:a16="http://schemas.microsoft.com/office/drawing/2014/main" id="{F8354F15-8F13-E9E6-7177-CDD7D7AD7984}"/>
              </a:ext>
            </a:extLst>
          </p:cNvPr>
          <p:cNvSpPr txBox="1"/>
          <p:nvPr/>
        </p:nvSpPr>
        <p:spPr>
          <a:xfrm>
            <a:off x="1034980" y="28496523"/>
            <a:ext cx="6751096" cy="2616101"/>
          </a:xfrm>
          <a:prstGeom prst="rect">
            <a:avLst/>
          </a:prstGeom>
          <a:noFill/>
        </p:spPr>
        <p:txBody>
          <a:bodyPr wrap="square" rtlCol="0">
            <a:spAutoFit/>
          </a:bodyPr>
          <a:lstStyle/>
          <a:p>
            <a:r>
              <a:rPr lang="en-US" sz="4400" dirty="0">
                <a:solidFill>
                  <a:schemeClr val="bg1">
                    <a:lumMod val="95000"/>
                  </a:schemeClr>
                </a:solidFill>
                <a:latin typeface="Garamond" panose="02020404030301010803" pitchFamily="18" charset="0"/>
              </a:rPr>
              <a:t>4. Conclusion</a:t>
            </a:r>
          </a:p>
          <a:p>
            <a:pPr marL="571500" indent="-571500">
              <a:buFont typeface="Arial" panose="020B0604020202020204" pitchFamily="34" charset="0"/>
              <a:buChar char="•"/>
            </a:pPr>
            <a:r>
              <a:rPr lang="en-US" sz="4000" dirty="0">
                <a:solidFill>
                  <a:schemeClr val="bg1">
                    <a:lumMod val="95000"/>
                  </a:schemeClr>
                </a:solidFill>
                <a:latin typeface="Garamond" panose="02020404030301010803" pitchFamily="18" charset="0"/>
              </a:rPr>
              <a:t>Summarizes the takeaways and learning objectives of sports application handouts</a:t>
            </a:r>
          </a:p>
        </p:txBody>
      </p:sp>
      <p:pic>
        <p:nvPicPr>
          <p:cNvPr id="50" name="Picture 49" descr="A person riding a motorcycle in the desert&#10;&#10;Description automatically generated">
            <a:extLst>
              <a:ext uri="{FF2B5EF4-FFF2-40B4-BE49-F238E27FC236}">
                <a16:creationId xmlns:a16="http://schemas.microsoft.com/office/drawing/2014/main" id="{DF8F73FE-BE8C-734A-AB18-16425B7AB752}"/>
              </a:ext>
            </a:extLst>
          </p:cNvPr>
          <p:cNvPicPr>
            <a:picLocks noChangeAspect="1"/>
          </p:cNvPicPr>
          <p:nvPr/>
        </p:nvPicPr>
        <p:blipFill>
          <a:blip r:embed="rId9"/>
          <a:stretch>
            <a:fillRect/>
          </a:stretch>
        </p:blipFill>
        <p:spPr>
          <a:xfrm>
            <a:off x="31567120" y="7788087"/>
            <a:ext cx="9171012" cy="6107894"/>
          </a:xfrm>
          <a:prstGeom prst="rect">
            <a:avLst/>
          </a:prstGeom>
        </p:spPr>
      </p:pic>
      <p:pic>
        <p:nvPicPr>
          <p:cNvPr id="52" name="Picture 51" descr="A person riding a bull&#10;&#10;Description automatically generated">
            <a:extLst>
              <a:ext uri="{FF2B5EF4-FFF2-40B4-BE49-F238E27FC236}">
                <a16:creationId xmlns:a16="http://schemas.microsoft.com/office/drawing/2014/main" id="{57717E9E-9615-6A72-E648-A9606FC0E857}"/>
              </a:ext>
            </a:extLst>
          </p:cNvPr>
          <p:cNvPicPr>
            <a:picLocks noChangeAspect="1"/>
          </p:cNvPicPr>
          <p:nvPr/>
        </p:nvPicPr>
        <p:blipFill>
          <a:blip r:embed="rId10"/>
          <a:stretch>
            <a:fillRect/>
          </a:stretch>
        </p:blipFill>
        <p:spPr>
          <a:xfrm>
            <a:off x="19686818" y="7307534"/>
            <a:ext cx="4467761" cy="6701641"/>
          </a:xfrm>
          <a:prstGeom prst="rect">
            <a:avLst/>
          </a:prstGeom>
        </p:spPr>
      </p:pic>
      <p:sp>
        <p:nvSpPr>
          <p:cNvPr id="53" name="TextBox 52">
            <a:extLst>
              <a:ext uri="{FF2B5EF4-FFF2-40B4-BE49-F238E27FC236}">
                <a16:creationId xmlns:a16="http://schemas.microsoft.com/office/drawing/2014/main" id="{12D971AD-A696-13D1-AEDB-EB837EA4FAE8}"/>
              </a:ext>
            </a:extLst>
          </p:cNvPr>
          <p:cNvSpPr txBox="1"/>
          <p:nvPr/>
        </p:nvSpPr>
        <p:spPr>
          <a:xfrm>
            <a:off x="15643470" y="14213394"/>
            <a:ext cx="6803497" cy="1200329"/>
          </a:xfrm>
          <a:prstGeom prst="rect">
            <a:avLst/>
          </a:prstGeom>
          <a:noFill/>
        </p:spPr>
        <p:txBody>
          <a:bodyPr wrap="square" rtlCol="0">
            <a:spAutoFit/>
          </a:bodyPr>
          <a:lstStyle/>
          <a:p>
            <a:r>
              <a:rPr lang="en-US" sz="7200" dirty="0">
                <a:solidFill>
                  <a:schemeClr val="bg1"/>
                </a:solidFill>
                <a:latin typeface="Garamond" panose="02020404030301010803" pitchFamily="18" charset="0"/>
              </a:rPr>
              <a:t>What?</a:t>
            </a:r>
          </a:p>
        </p:txBody>
      </p:sp>
      <p:sp>
        <p:nvSpPr>
          <p:cNvPr id="54" name="TextBox 53">
            <a:extLst>
              <a:ext uri="{FF2B5EF4-FFF2-40B4-BE49-F238E27FC236}">
                <a16:creationId xmlns:a16="http://schemas.microsoft.com/office/drawing/2014/main" id="{58F063CC-8CE9-03D4-B205-B60E52C95F79}"/>
              </a:ext>
            </a:extLst>
          </p:cNvPr>
          <p:cNvSpPr txBox="1"/>
          <p:nvPr/>
        </p:nvSpPr>
        <p:spPr>
          <a:xfrm>
            <a:off x="29917040" y="14213394"/>
            <a:ext cx="6803497" cy="1200329"/>
          </a:xfrm>
          <a:prstGeom prst="rect">
            <a:avLst/>
          </a:prstGeom>
          <a:noFill/>
        </p:spPr>
        <p:txBody>
          <a:bodyPr wrap="square" rtlCol="0">
            <a:spAutoFit/>
          </a:bodyPr>
          <a:lstStyle/>
          <a:p>
            <a:r>
              <a:rPr lang="en-US" sz="7200" dirty="0">
                <a:solidFill>
                  <a:schemeClr val="bg1"/>
                </a:solidFill>
                <a:latin typeface="Garamond" panose="02020404030301010803" pitchFamily="18" charset="0"/>
              </a:rPr>
              <a:t>What?</a:t>
            </a:r>
          </a:p>
        </p:txBody>
      </p:sp>
    </p:spTree>
    <p:extLst>
      <p:ext uri="{BB962C8B-B14F-4D97-AF65-F5344CB8AC3E}">
        <p14:creationId xmlns:p14="http://schemas.microsoft.com/office/powerpoint/2010/main" val="377407958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TotalTime>
  <Words>383</Words>
  <Application>Microsoft Macintosh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Matthew Maslow</cp:lastModifiedBy>
  <cp:revision>62</cp:revision>
  <dcterms:created xsi:type="dcterms:W3CDTF">2018-04-09T17:46:55Z</dcterms:created>
  <dcterms:modified xsi:type="dcterms:W3CDTF">2024-04-15T17:31:15Z</dcterms:modified>
</cp:coreProperties>
</file>