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9CB9C2-F4C0-2EA1-6435-ED7E63BA8FF7}" name="Sarah Sheldon" initials="SS" userId="S::smshel21@stlawu.edu::cfcfb867-83ca-40c5-a554-bfab35d12189" providerId="AD"/>
  <p188:author id="{F6B59BF2-35BF-CF05-7AA5-436912A20A80}" name="Kimberly Longfellow" initials="KL" userId="S::klongfellow@stlawu.edu::f2032097-51ab-4100-9045-616529e1a2a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95AD-C75E-F18B-B701-BC1E9473396C}" v="8074" dt="2025-04-18T18:37:29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2D5CA0-54B6-48EF-A88C-F5473CE3C2C2}" authorId="{FB9CB9C2-F4C0-2EA1-6435-ED7E63BA8FF7}" created="2025-04-18T17:50:00.5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15" creationId="{2ED22D66-BFB9-9C22-F9B8-A706AAED48EA}"/>
    </ac:deMkLst>
    <p188:txBody>
      <a:bodyPr/>
      <a:lstStyle/>
      <a:p>
        <a:r>
          <a:rPr lang="en-US"/>
          <a:t>Powerlifting is a strength sport where competitors in the same weight class aim to lift the heaviest weights in the squat, bench press, and deadlift. ​
Depending on the division, lifters may use different types of equipment: single or multi-ply suits, knee wraps, sleeves, or lift raw with no support gear. ​
Operation: Judges give specific commands for each lift, and the lifter must follow them and receive approval from all three judges. ​
Data is still recorded even if a lifter does not finish or is disqualified from the competition.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20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6650181"/>
            <a:ext cx="13344023" cy="25375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6650181"/>
            <a:ext cx="13344023" cy="2537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725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6650181"/>
            <a:ext cx="13344023" cy="25375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800" y="566092"/>
            <a:ext cx="41958837" cy="44012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0000" b="1" dirty="0">
                <a:latin typeface="Garamond"/>
                <a:cs typeface="Times New Roman"/>
              </a:rPr>
              <a:t>Modeling the Impact of Age on Powerlifting</a:t>
            </a:r>
          </a:p>
          <a:p>
            <a:pPr algn="ctr"/>
            <a:r>
              <a:rPr lang="en-US" altLang="en-US" sz="6000" dirty="0">
                <a:latin typeface="Garamond"/>
                <a:cs typeface="Times New Roman"/>
              </a:rPr>
              <a:t>Sarah Sheldon '25 (Statistics) and Joshua Larson '25 (Mathematics)</a:t>
            </a:r>
            <a:endParaRPr lang="en-US" altLang="en-US" sz="60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6000" dirty="0">
                <a:latin typeface="Garamond"/>
                <a:cs typeface="Times New Roman"/>
              </a:rPr>
              <a:t>Advisor: Dr. </a:t>
            </a:r>
            <a:r>
              <a:rPr lang="en-US" altLang="en-US" sz="6000" dirty="0">
                <a:solidFill>
                  <a:srgbClr val="000000"/>
                </a:solidFill>
                <a:latin typeface="Garamond"/>
                <a:cs typeface="Times New Roman"/>
              </a:rPr>
              <a:t>Ivan Ramler</a:t>
            </a:r>
          </a:p>
          <a:p>
            <a:pPr algn="ctr"/>
            <a:r>
              <a:rPr lang="en-US" altLang="en-US" sz="6000" dirty="0">
                <a:latin typeface="Garamond"/>
                <a:cs typeface="Times New Roman"/>
              </a:rPr>
              <a:t>Department of Mathematics, Computer Science, and Statistics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691" y="-2088212"/>
            <a:ext cx="7511177" cy="972034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1F8D498-B08C-DC4F-B2E4-A678E70DCBFD}"/>
              </a:ext>
            </a:extLst>
          </p:cNvPr>
          <p:cNvSpPr txBox="1"/>
          <p:nvPr/>
        </p:nvSpPr>
        <p:spPr>
          <a:xfrm>
            <a:off x="15450222" y="7005541"/>
            <a:ext cx="12714514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7200" dirty="0">
              <a:latin typeface="Garamond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Funded by the National Science Foundation with the goal of promoting statistics and data science education using sports data.</a:t>
            </a:r>
            <a:endParaRPr lang="en-US" sz="44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Modules are created by faculty and students to be used as classroom tools.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A16A0-E118-3447-A742-E856B7BB900F}"/>
              </a:ext>
            </a:extLst>
          </p:cNvPr>
          <p:cNvSpPr txBox="1"/>
          <p:nvPr/>
        </p:nvSpPr>
        <p:spPr>
          <a:xfrm>
            <a:off x="15492191" y="22485386"/>
            <a:ext cx="12678888" cy="100027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7200" dirty="0">
              <a:latin typeface="Garamond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Data was taken from an archive named </a:t>
            </a:r>
            <a:r>
              <a:rPr lang="en-US" sz="4400" dirty="0" err="1">
                <a:ea typeface="Calibri"/>
                <a:cs typeface="Calibri"/>
              </a:rPr>
              <a:t>openpowerlifitng</a:t>
            </a:r>
            <a:r>
              <a:rPr lang="en-US" sz="4400" dirty="0">
                <a:ea typeface="Calibri"/>
                <a:cs typeface="Calibri"/>
              </a:rPr>
              <a:t>.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The original data set had over 3 million rows</a:t>
            </a:r>
            <a:endParaRPr lang="en-US" dirty="0"/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To reduce the number of rows, we:</a:t>
            </a:r>
          </a:p>
          <a:p>
            <a:pPr marL="2414905" lvl="1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Got rid of any missing variables.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414905" lvl="1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Filtered out lifters that didn’t place.</a:t>
            </a:r>
          </a:p>
          <a:p>
            <a:pPr marL="2414905" lvl="1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Filtered to one competition (SBD) with two different equipment types (Raw, Single-ply).</a:t>
            </a:r>
          </a:p>
          <a:p>
            <a:pPr marL="2414905" lvl="1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Took a random sample of 500 lifters per Age group.</a:t>
            </a:r>
          </a:p>
          <a:p>
            <a:pPr marL="2414905" lvl="1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Lowered from 3 million to around 4000.</a:t>
            </a: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93F5-7E1B-8043-93D3-E71A7D01AB48}"/>
              </a:ext>
            </a:extLst>
          </p:cNvPr>
          <p:cNvSpPr txBox="1"/>
          <p:nvPr/>
        </p:nvSpPr>
        <p:spPr>
          <a:xfrm>
            <a:off x="29795369" y="7021613"/>
            <a:ext cx="12714514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7200" dirty="0">
                <a:latin typeface="Garamond"/>
              </a:rPr>
              <a:t>Josh Module:</a:t>
            </a:r>
          </a:p>
          <a:p>
            <a:endParaRPr lang="en-US" sz="4400" dirty="0">
              <a:latin typeface="Calibri"/>
              <a:ea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22D66-BFB9-9C22-F9B8-A706AAED48EA}"/>
              </a:ext>
            </a:extLst>
          </p:cNvPr>
          <p:cNvSpPr txBox="1"/>
          <p:nvPr/>
        </p:nvSpPr>
        <p:spPr>
          <a:xfrm>
            <a:off x="15439184" y="12443033"/>
            <a:ext cx="12711119" cy="93256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7200" dirty="0">
              <a:latin typeface="Garamond"/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+mn-lt"/>
                <a:cs typeface="+mn-lt"/>
              </a:rPr>
              <a:t>Powerlifting is a strength sport where competitors in the same weight class compete to lift the heaviest weights in squat, bench, and deadlift.</a:t>
            </a:r>
            <a:endParaRPr lang="en-US" dirty="0"/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+mn-lt"/>
                <a:cs typeface="+mn-lt"/>
              </a:rPr>
              <a:t>Competitors use different types of equipment depending on the division: single or multi-ply wraps, sleeves, or nothing (raw).</a:t>
            </a:r>
            <a:endParaRPr lang="en-US" sz="4400" dirty="0">
              <a:ea typeface="Calibri" panose="020F0502020204030204"/>
              <a:cs typeface="Calibri" panose="020F0502020204030204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+mn-lt"/>
                <a:cs typeface="+mn-lt"/>
              </a:rPr>
              <a:t>Operation: Judge will give specific commands tailored to each lift, and the lifter is required to follow them to receive approval from all 3 judges.</a:t>
            </a:r>
            <a:endParaRPr lang="en-US" sz="44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+mn-lt"/>
                <a:cs typeface="+mn-lt"/>
              </a:rPr>
              <a:t>Data is still recorded even if a lifter doesn't finish or  is disqualified. </a:t>
            </a:r>
            <a:endParaRPr lang="en-US" sz="4400" dirty="0"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latin typeface="Calibri"/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036912" y="6987172"/>
            <a:ext cx="13137682" cy="101096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7200" dirty="0">
              <a:latin typeface="Garamond"/>
            </a:endParaRP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The goal of this module is to create a model use Age and Sex as predictors for </a:t>
            </a:r>
            <a:r>
              <a:rPr lang="en-US" sz="4400" dirty="0" err="1">
                <a:ea typeface="Calibri"/>
                <a:cs typeface="Calibri"/>
              </a:rPr>
              <a:t>BestDeadliftKg</a:t>
            </a:r>
            <a:r>
              <a:rPr lang="en-US" sz="4400" dirty="0">
                <a:ea typeface="Calibri"/>
                <a:cs typeface="Calibri"/>
              </a:rPr>
              <a:t>.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We want to see if Age has an effect on the heaviest weight lifted for a contestant.</a:t>
            </a:r>
          </a:p>
          <a:p>
            <a:endParaRPr lang="en-US" sz="4400" b="1">
              <a:ea typeface="Calibri"/>
              <a:cs typeface="Calibri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solidFill>
                <a:srgbClr val="FFFFFF"/>
              </a:solidFill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AE725-BF74-3E77-1047-09B161B001BC}"/>
              </a:ext>
            </a:extLst>
          </p:cNvPr>
          <p:cNvSpPr txBox="1"/>
          <p:nvPr/>
        </p:nvSpPr>
        <p:spPr>
          <a:xfrm>
            <a:off x="1086776" y="19757556"/>
            <a:ext cx="12686904" cy="1431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Students will establish 4th order polynomial graphs for each sex.</a:t>
            </a:r>
            <a:endParaRPr lang="en-US"/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Using the graphs, they will determine the peak values of the curves and compare between sexes.</a:t>
            </a:r>
          </a:p>
          <a:p>
            <a:pPr marL="2414905" lvl="1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This will give insight into which age results in the maximum weight lifted for each sex.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Students will be introduced to the concept of indicator variables (for Sex) and choosing which polynomial model best fits given the two different curves.</a:t>
            </a:r>
          </a:p>
          <a:p>
            <a:pPr marL="2414905" lvl="1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The conclusion should be that the highest order gets chosen.</a:t>
            </a:r>
          </a:p>
          <a:p>
            <a:pPr marL="2414905" lvl="1" indent="-571500">
              <a:buFont typeface="Arial"/>
              <a:buChar char="•"/>
            </a:pPr>
            <a:endParaRPr lang="en-US" sz="4400" dirty="0">
              <a:ea typeface="Calibri"/>
              <a:cs typeface="Calibri"/>
            </a:endParaRPr>
          </a:p>
          <a:p>
            <a:r>
              <a:rPr lang="en-US" sz="4400" dirty="0">
                <a:ea typeface="Calibri"/>
                <a:cs typeface="Calibri"/>
              </a:rPr>
              <a:t>Future Work: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Introduce lifespan double exponential model as an introduction to the topic of non-linear regression as a way to model data.</a:t>
            </a: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/>
              <a:cs typeface="Calibri"/>
            </a:endParaRPr>
          </a:p>
          <a:p>
            <a:endParaRPr lang="en-US" sz="4400" dirty="0"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60A8D-EF3B-7D27-FE3A-0C1C57F69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804" y="11377243"/>
            <a:ext cx="12496179" cy="781260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0CC970-CF63-890D-BDE3-E70C87DBB675}"/>
              </a:ext>
            </a:extLst>
          </p:cNvPr>
          <p:cNvSpPr/>
          <p:nvPr/>
        </p:nvSpPr>
        <p:spPr>
          <a:xfrm>
            <a:off x="29437831" y="6614554"/>
            <a:ext cx="13344023" cy="25375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9E58F-339C-6426-3F9F-2162B35FCEA5}"/>
              </a:ext>
            </a:extLst>
          </p:cNvPr>
          <p:cNvSpPr txBox="1"/>
          <p:nvPr/>
        </p:nvSpPr>
        <p:spPr>
          <a:xfrm>
            <a:off x="29787071" y="7094049"/>
            <a:ext cx="12781423" cy="1264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7200" dirty="0">
              <a:latin typeface="Garamond"/>
            </a:endParaRPr>
          </a:p>
          <a:p>
            <a:r>
              <a:rPr lang="en-US" sz="4400" dirty="0">
                <a:ea typeface="Calibri"/>
                <a:cs typeface="Calibri"/>
              </a:rPr>
              <a:t>Goal: Model how Age impacts strength performance in elite vs. non-elite lifters.</a:t>
            </a:r>
          </a:p>
          <a:p>
            <a:r>
              <a:rPr lang="en-US" sz="4400" dirty="0">
                <a:ea typeface="Calibri"/>
                <a:cs typeface="Calibri"/>
              </a:rPr>
              <a:t>Model: Quantile Regression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4th order polynomial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90th percentile = elite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10th percentile = non-elite</a:t>
            </a:r>
          </a:p>
          <a:p>
            <a:pPr marL="2414905" lvl="1" indent="-571500">
              <a:buFont typeface="Arial"/>
              <a:buChar char="•"/>
            </a:pPr>
            <a:endParaRPr lang="en-US" sz="4000" dirty="0">
              <a:ea typeface="Calibri"/>
              <a:cs typeface="Calibri"/>
            </a:endParaRPr>
          </a:p>
          <a:p>
            <a:pPr marL="571500" indent="-571500">
              <a:buFont typeface="Arial"/>
              <a:buChar char="•"/>
            </a:pPr>
            <a:endParaRPr lang="en-US" sz="44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4400" b="1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solidFill>
                <a:srgbClr val="000000"/>
              </a:solidFill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solidFill>
                <a:srgbClr val="000000"/>
              </a:solidFill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  <a:p>
            <a:endParaRPr lang="en-US" sz="4400">
              <a:solidFill>
                <a:srgbClr val="FFFFFF"/>
              </a:solidFill>
              <a:latin typeface="Garamond" panose="02020404030301010803" pitchFamily="18" charset="0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0440D-7E32-8F3D-B657-35260DF980E1}"/>
              </a:ext>
            </a:extLst>
          </p:cNvPr>
          <p:cNvSpPr txBox="1"/>
          <p:nvPr/>
        </p:nvSpPr>
        <p:spPr>
          <a:xfrm>
            <a:off x="29801309" y="26312734"/>
            <a:ext cx="12330646" cy="88947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ea typeface="Calibri"/>
                <a:cs typeface="Calibri"/>
              </a:rPr>
              <a:t>Analysis: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Elite lifters develop faster than non-elites.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Both groups peak between ages 24–35.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/>
                <a:cs typeface="Calibri"/>
              </a:rPr>
              <a:t>Decline occurs at a similar rate for both.</a:t>
            </a:r>
            <a:endParaRPr lang="en-US" dirty="0"/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 panose="020F0502020204030204"/>
                <a:cs typeface="Calibri" panose="020F0502020204030204"/>
              </a:rPr>
              <a:t>Key difference lies in the developmental phase.</a:t>
            </a:r>
          </a:p>
          <a:p>
            <a:r>
              <a:rPr lang="en-US" sz="4400" dirty="0">
                <a:ea typeface="Calibri" panose="020F0502020204030204"/>
                <a:cs typeface="Calibri" panose="020F0502020204030204"/>
              </a:rPr>
              <a:t>Future Work: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 panose="020F0502020204030204"/>
                <a:cs typeface="Calibri" panose="020F0502020204030204"/>
              </a:rPr>
              <a:t>Model individual lifters (multi-level).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>
                <a:ea typeface="Calibri" panose="020F0502020204030204"/>
                <a:cs typeface="Calibri" panose="020F0502020204030204"/>
              </a:rPr>
              <a:t>Explore: What predicts elite status?</a:t>
            </a: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 panose="020F0502020204030204"/>
              <a:cs typeface="Calibri" panose="020F0502020204030204"/>
            </a:endParaRP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 panose="020F0502020204030204"/>
              <a:cs typeface="Calibri" panose="020F0502020204030204"/>
            </a:endParaRP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 panose="020F0502020204030204"/>
              <a:cs typeface="Calibri" panose="020F0502020204030204"/>
            </a:endParaRPr>
          </a:p>
          <a:p>
            <a:pPr marL="571500" indent="-571500">
              <a:buFont typeface="Arial"/>
              <a:buChar char="•"/>
            </a:pPr>
            <a:endParaRPr lang="en-US" sz="4400" dirty="0">
              <a:ea typeface="Calibri" panose="020F0502020204030204"/>
              <a:cs typeface="Calibri" panose="020F0502020204030204"/>
            </a:endParaRPr>
          </a:p>
          <a:p>
            <a:endParaRPr lang="en-US" sz="4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C3DFCF3-DAC9-B037-7233-798399C89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2023" y="12424373"/>
            <a:ext cx="8736653" cy="1359168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E4C5562-EDE8-A4D2-AB39-FF9F17DAEF05}"/>
              </a:ext>
            </a:extLst>
          </p:cNvPr>
          <p:cNvSpPr/>
          <p:nvPr/>
        </p:nvSpPr>
        <p:spPr>
          <a:xfrm>
            <a:off x="29439048" y="6652388"/>
            <a:ext cx="13364690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50" dirty="0">
                <a:solidFill>
                  <a:schemeClr val="tx1"/>
                </a:solidFill>
                <a:latin typeface="Garamond"/>
                <a:ea typeface="Calibri"/>
                <a:cs typeface="Calibri"/>
              </a:rPr>
              <a:t>Age vs. Strength by Status</a:t>
            </a:r>
            <a:endParaRPr lang="en-US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1BFB7E-11DC-D1F2-FB8B-9A562BBF4EFA}"/>
              </a:ext>
            </a:extLst>
          </p:cNvPr>
          <p:cNvSpPr/>
          <p:nvPr/>
        </p:nvSpPr>
        <p:spPr>
          <a:xfrm>
            <a:off x="15153032" y="6652388"/>
            <a:ext cx="13363383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50" dirty="0">
                <a:solidFill>
                  <a:schemeClr val="tx1"/>
                </a:solidFill>
                <a:latin typeface="Garamond"/>
                <a:ea typeface="Calibri"/>
                <a:cs typeface="Calibri"/>
              </a:rPr>
              <a:t>Score</a:t>
            </a:r>
            <a:endParaRPr lang="en-US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F3469B-D560-3506-4285-F1669DEF8CCD}"/>
              </a:ext>
            </a:extLst>
          </p:cNvPr>
          <p:cNvSpPr/>
          <p:nvPr/>
        </p:nvSpPr>
        <p:spPr>
          <a:xfrm>
            <a:off x="15153034" y="11996284"/>
            <a:ext cx="13364690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50" dirty="0">
                <a:solidFill>
                  <a:schemeClr val="tx1"/>
                </a:solidFill>
                <a:latin typeface="Garamond"/>
                <a:ea typeface="Calibri"/>
                <a:cs typeface="Calibri"/>
              </a:rPr>
              <a:t>Powerlifting</a:t>
            </a:r>
            <a:endParaRPr lang="en-US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F8E23B-F519-B9D7-ECE1-C9405975EA41}"/>
              </a:ext>
            </a:extLst>
          </p:cNvPr>
          <p:cNvSpPr/>
          <p:nvPr/>
        </p:nvSpPr>
        <p:spPr>
          <a:xfrm>
            <a:off x="15153034" y="21793427"/>
            <a:ext cx="13364690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7250" dirty="0">
                <a:solidFill>
                  <a:schemeClr val="tx1"/>
                </a:solidFill>
                <a:latin typeface="Garamond"/>
                <a:ea typeface="Calibri"/>
                <a:cs typeface="Calibri"/>
              </a:rPr>
              <a:t>Data Processing</a:t>
            </a:r>
            <a:endParaRPr lang="en-US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640329-B67B-7158-573B-9476D8E345BB}"/>
              </a:ext>
            </a:extLst>
          </p:cNvPr>
          <p:cNvSpPr/>
          <p:nvPr/>
        </p:nvSpPr>
        <p:spPr>
          <a:xfrm>
            <a:off x="867018" y="6616763"/>
            <a:ext cx="13364690" cy="1438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1843430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368686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5530291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737372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921715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1060582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290401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4747443" algn="l" defTabSz="3686861" rtl="0" eaLnBrk="1" latinLnBrk="0" hangingPunct="1">
              <a:defRPr sz="725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250" dirty="0">
                <a:solidFill>
                  <a:schemeClr val="tx1"/>
                </a:solidFill>
                <a:latin typeface="Garamond"/>
                <a:ea typeface="Calibri"/>
                <a:cs typeface="Calibri"/>
              </a:rPr>
              <a:t>Age vs. Strength by Sex</a:t>
            </a:r>
            <a:endParaRPr lang="en-US" dirty="0">
              <a:solidFill>
                <a:schemeClr val="tx1"/>
              </a:solidFill>
              <a:latin typeface="Garamond"/>
            </a:endParaRPr>
          </a:p>
        </p:txBody>
      </p:sp>
      <p:pic>
        <p:nvPicPr>
          <p:cNvPr id="46" name="Picture 45" descr="A silhouette of a person lifting a barbell&#10;&#10;AI-generated content may be incorrect.">
            <a:extLst>
              <a:ext uri="{FF2B5EF4-FFF2-40B4-BE49-F238E27FC236}">
                <a16:creationId xmlns:a16="http://schemas.microsoft.com/office/drawing/2014/main" id="{4BB07C37-BDDE-58F3-F67D-53BC8142894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935" r="-2804" b="-2299"/>
          <a:stretch/>
        </p:blipFill>
        <p:spPr>
          <a:xfrm>
            <a:off x="36693005" y="1193345"/>
            <a:ext cx="3961788" cy="31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revision>797</cp:revision>
  <dcterms:created xsi:type="dcterms:W3CDTF">2018-04-09T17:46:55Z</dcterms:created>
  <dcterms:modified xsi:type="dcterms:W3CDTF">2025-04-18T20:56:58Z</dcterms:modified>
</cp:coreProperties>
</file>