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71"/>
  </p:normalViewPr>
  <p:slideViewPr>
    <p:cSldViewPr snapToGrid="0" snapToObjects="1">
      <p:cViewPr varScale="1">
        <p:scale>
          <a:sx n="26" d="100"/>
          <a:sy n="26" d="100"/>
        </p:scale>
        <p:origin x="1576"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4/14/24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ramler.github.io/slu_score_preprints/rodeo_sports/bull_riding_regression/" TargetMode="External"/><Relationship Id="rId7"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iramler.github.io/slu_score_preprints/motor_sports/dakar_rally_regress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gradFill flip="none" rotWithShape="1">
            <a:gsLst>
              <a:gs pos="0">
                <a:srgbClr val="BF2015">
                  <a:shade val="30000"/>
                  <a:satMod val="115000"/>
                </a:srgbClr>
              </a:gs>
              <a:gs pos="50000">
                <a:srgbClr val="BF2015">
                  <a:shade val="67500"/>
                  <a:satMod val="115000"/>
                </a:srgbClr>
              </a:gs>
              <a:gs pos="100000">
                <a:srgbClr val="BF2015">
                  <a:shade val="100000"/>
                  <a:satMod val="115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19260" y="-2128431"/>
            <a:ext cx="7511177" cy="9720347"/>
          </a:xfrm>
          <a:prstGeom prst="rect">
            <a:avLst/>
          </a:prstGeom>
        </p:spPr>
      </p:pic>
      <p:grpSp>
        <p:nvGrpSpPr>
          <p:cNvPr id="4" name="Group 3">
            <a:extLst>
              <a:ext uri="{FF2B5EF4-FFF2-40B4-BE49-F238E27FC236}">
                <a16:creationId xmlns:a16="http://schemas.microsoft.com/office/drawing/2014/main" id="{946A9E0E-456F-B74C-C7D6-3BE17231C16C}"/>
              </a:ext>
            </a:extLst>
          </p:cNvPr>
          <p:cNvGrpSpPr/>
          <p:nvPr/>
        </p:nvGrpSpPr>
        <p:grpSpPr>
          <a:xfrm>
            <a:off x="7580636" y="858068"/>
            <a:ext cx="28680127" cy="4342727"/>
            <a:chOff x="7580636" y="858068"/>
            <a:chExt cx="28680127" cy="4342727"/>
          </a:xfrm>
        </p:grpSpPr>
        <p:sp>
          <p:nvSpPr>
            <p:cNvPr id="2" name="Rectangle 1">
              <a:extLst>
                <a:ext uri="{FF2B5EF4-FFF2-40B4-BE49-F238E27FC236}">
                  <a16:creationId xmlns:a16="http://schemas.microsoft.com/office/drawing/2014/main" id="{BFD73810-67DA-4C39-9F1A-0E666D0D3CC2}"/>
                </a:ext>
              </a:extLst>
            </p:cNvPr>
            <p:cNvSpPr/>
            <p:nvPr/>
          </p:nvSpPr>
          <p:spPr>
            <a:xfrm>
              <a:off x="7580636" y="858068"/>
              <a:ext cx="28680127" cy="3770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 name="Text Box 7">
              <a:extLst>
                <a:ext uri="{FF2B5EF4-FFF2-40B4-BE49-F238E27FC236}">
                  <a16:creationId xmlns:a16="http://schemas.microsoft.com/office/drawing/2014/main" id="{956E58CB-4F23-C1A8-B1DA-E428A15D8015}"/>
                </a:ext>
              </a:extLst>
            </p:cNvPr>
            <p:cNvSpPr txBox="1">
              <a:spLocks noChangeArrowheads="1"/>
            </p:cNvSpPr>
            <p:nvPr/>
          </p:nvSpPr>
          <p:spPr bwMode="auto">
            <a:xfrm>
              <a:off x="8566122" y="858068"/>
              <a:ext cx="26558194" cy="4342727"/>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9600" b="1" dirty="0">
                  <a:solidFill>
                    <a:srgbClr val="C00000"/>
                  </a:solidFill>
                  <a:latin typeface="Garamond" panose="02020404030301010803" pitchFamily="18" charset="0"/>
                  <a:cs typeface="Times New Roman" panose="02020603050405020304" pitchFamily="18" charset="0"/>
                </a:rPr>
                <a:t>The SCORE Network:</a:t>
              </a:r>
            </a:p>
            <a:p>
              <a:pPr algn="ctr"/>
              <a:r>
                <a:rPr lang="en-US" altLang="en-US" sz="7260" dirty="0">
                  <a:solidFill>
                    <a:srgbClr val="C00000"/>
                  </a:solidFill>
                  <a:latin typeface="Garamond" panose="02020404030301010803" pitchFamily="18" charset="0"/>
                  <a:cs typeface="Times New Roman" panose="02020603050405020304" pitchFamily="18" charset="0"/>
                </a:rPr>
                <a:t>Matthew Maslow (Data Science)</a:t>
              </a:r>
            </a:p>
            <a:p>
              <a:pPr algn="ctr"/>
              <a:r>
                <a:rPr lang="en-US" altLang="en-US" sz="7260" dirty="0">
                  <a:solidFill>
                    <a:srgbClr val="C00000"/>
                  </a:solidFill>
                  <a:latin typeface="Garamond" panose="02020404030301010803" pitchFamily="18" charset="0"/>
                  <a:cs typeface="Times New Roman" panose="02020603050405020304" pitchFamily="18" charset="0"/>
                </a:rPr>
                <a:t>Advisor: Professor Ivan Ramler (Data Science/Statistics)</a:t>
              </a:r>
            </a:p>
            <a:p>
              <a:pPr algn="ctr"/>
              <a:endParaRPr lang="en-US" altLang="en-US" sz="3500" b="1" dirty="0">
                <a:solidFill>
                  <a:srgbClr val="C00000"/>
                </a:solidFill>
                <a:latin typeface="Garamond" panose="02020404030301010803"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1E485B15-BDA1-43D2-C387-6E50BCFE33C2}"/>
              </a:ext>
            </a:extLst>
          </p:cNvPr>
          <p:cNvSpPr txBox="1"/>
          <p:nvPr/>
        </p:nvSpPr>
        <p:spPr>
          <a:xfrm>
            <a:off x="15356824" y="14322279"/>
            <a:ext cx="13127749" cy="14557831"/>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Abstract:</a:t>
            </a:r>
          </a:p>
          <a:p>
            <a:r>
              <a:rPr lang="en-US" sz="4000" dirty="0">
                <a:solidFill>
                  <a:schemeClr val="bg1"/>
                </a:solidFill>
                <a:latin typeface="Garamond" panose="02020404030301010803" pitchFamily="18" charset="0"/>
              </a:rPr>
              <a:t>        The SCORE Network, funded by the National Science Foundation, acquires, cleans, manipulates, and documents sports data to create educational resources aimed at advancing data science learning, particularly among underrepresented populations and minorities. It focuses on developing and disseminating educational resources and frameworks, with a specific emphasis on sports analytics. This project focuses on data from the Professional Bull Riding (PBR) and the Dakar Rally in Saudi Arabia. The PBR dataset investigates a collection of professional bull riders and the bulls, along with their statistics from the 2023 season for the Touring Pro Division. This dataset’s analysis encompasses linear regression, identification of influential points, hypothesis testing, and variable transformation. For context, the Dakar Rally is an annual off-road endurance event known for its challenging terrain and extreme conditions, where participants race motorbikes, cars, trucks, and other vehicles over thousands of kilometers across various landscapes, testing their skills and endurance. The Dakar Rally dataset investigates the 2024 Saudi Arabia Dakar Rally biker rankings and times throughout all 12 stages, including driver information and rankings. This dataset’s analysis will exemplify data visualization, uncovering patterns and insights within the race dynamics.</a:t>
            </a:r>
          </a:p>
        </p:txBody>
      </p:sp>
      <p:sp>
        <p:nvSpPr>
          <p:cNvPr id="6" name="TextBox 5">
            <a:extLst>
              <a:ext uri="{FF2B5EF4-FFF2-40B4-BE49-F238E27FC236}">
                <a16:creationId xmlns:a16="http://schemas.microsoft.com/office/drawing/2014/main" id="{E9AF6EDC-8860-9337-0CBC-996469880E80}"/>
              </a:ext>
            </a:extLst>
          </p:cNvPr>
          <p:cNvSpPr txBox="1"/>
          <p:nvPr/>
        </p:nvSpPr>
        <p:spPr>
          <a:xfrm>
            <a:off x="1298348" y="5908073"/>
            <a:ext cx="13127749" cy="9633406"/>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Professional Bull Riding (PBR):</a:t>
            </a:r>
          </a:p>
          <a:p>
            <a:r>
              <a:rPr lang="en-US" sz="4000" dirty="0">
                <a:solidFill>
                  <a:schemeClr val="bg1"/>
                </a:solidFill>
                <a:latin typeface="Garamond" panose="02020404030301010803" pitchFamily="18" charset="0"/>
              </a:rPr>
              <a:t>        Professional Bull Riding (PBR) is a sport that requires a unique combination of skill, strength, and courage. Riders must stay on a bucking bull as long as they can, using only one hand to hold on while the bull tries to throw them off. The rider is scored based on their performance, and the bull is also scored based on how well it bucks. In this dataset, we will explore the data from the 2023 season of the PBR league, Touring Pro Division, to understand the factors that contribute to a rider's success and the performance, and the same for the bulls.</a:t>
            </a:r>
          </a:p>
          <a:p>
            <a:endParaRPr lang="en-US" sz="4000" dirty="0">
              <a:solidFill>
                <a:schemeClr val="bg1"/>
              </a:solidFill>
              <a:latin typeface="Garamond" panose="02020404030301010803" pitchFamily="18" charset="0"/>
            </a:endParaRPr>
          </a:p>
          <a:p>
            <a:r>
              <a:rPr lang="en-US" sz="4000" dirty="0">
                <a:solidFill>
                  <a:schemeClr val="bg1"/>
                </a:solidFill>
                <a:latin typeface="Garamond" panose="02020404030301010803" pitchFamily="18" charset="0"/>
                <a:hlinkClick r:id="rId3"/>
              </a:rPr>
              <a:t>https://iramler.github.io/slu_score_preprints/rodeo_sports/bull_riding_regression/</a:t>
            </a:r>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12E036D2-4AE3-23CC-4725-5B4BE7ABBFE0}"/>
              </a:ext>
            </a:extLst>
          </p:cNvPr>
          <p:cNvSpPr txBox="1"/>
          <p:nvPr/>
        </p:nvSpPr>
        <p:spPr>
          <a:xfrm>
            <a:off x="29747622" y="5795589"/>
            <a:ext cx="13127749" cy="12711172"/>
          </a:xfrm>
          <a:prstGeom prst="rect">
            <a:avLst/>
          </a:prstGeom>
          <a:noFill/>
        </p:spPr>
        <p:txBody>
          <a:bodyPr wrap="square" rtlCol="0">
            <a:spAutoFit/>
          </a:bodyPr>
          <a:lstStyle/>
          <a:p>
            <a:pPr algn="ctr"/>
            <a:r>
              <a:rPr lang="en-US" sz="6000" dirty="0">
                <a:solidFill>
                  <a:schemeClr val="bg1"/>
                </a:solidFill>
                <a:latin typeface="Garamond" panose="02020404030301010803" pitchFamily="18" charset="0"/>
              </a:rPr>
              <a:t>The 2024 Dakar Rally:</a:t>
            </a:r>
          </a:p>
          <a:p>
            <a:r>
              <a:rPr lang="en-US" sz="4000" dirty="0">
                <a:solidFill>
                  <a:schemeClr val="bg1"/>
                </a:solidFill>
                <a:latin typeface="Garamond" panose="02020404030301010803" pitchFamily="18" charset="0"/>
              </a:rPr>
              <a:t>       The Dakar Rally is an annual off-road endurance event that typically spans over two weeks and covers thousands of kilometers across challenging terrain, and the most recent rally took place in Saudi Arabia. Participants, including motorcyclists, drivers, and truckers, compete in various categories, facing extreme conditions like deserts, mountains, and dunes, making it one of the toughest motor-sport events in the world. For this investigation, we will be looking at the motorist statistics for all 12 stages of race. In this race, riders can drop out or be eliminated after each stage due to various reasons such as mechanical failures, accidents, injuries, or if an rules are violated penalties are applied to rider's overall time, affecting their final ranking.</a:t>
            </a:r>
          </a:p>
          <a:p>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a:p>
            <a:r>
              <a:rPr lang="en-US" sz="4000" dirty="0">
                <a:solidFill>
                  <a:schemeClr val="bg1"/>
                </a:solidFill>
                <a:latin typeface="Garamond" panose="02020404030301010803" pitchFamily="18" charset="0"/>
                <a:hlinkClick r:id="rId4"/>
              </a:rPr>
              <a:t>https://iramler.github.io/slu_score_preprints/motor_sports/dakar_rally_regression/</a:t>
            </a:r>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a:p>
            <a:endParaRPr lang="en-US" sz="4000" dirty="0">
              <a:solidFill>
                <a:schemeClr val="bg1"/>
              </a:solidFill>
              <a:latin typeface="Garamond" panose="02020404030301010803" pitchFamily="18" charset="0"/>
            </a:endParaRPr>
          </a:p>
        </p:txBody>
      </p:sp>
      <p:pic>
        <p:nvPicPr>
          <p:cNvPr id="8" name="Picture 2" descr="SCORE network logo">
            <a:extLst>
              <a:ext uri="{FF2B5EF4-FFF2-40B4-BE49-F238E27FC236}">
                <a16:creationId xmlns:a16="http://schemas.microsoft.com/office/drawing/2014/main" id="{5CF72056-3ED8-6476-869D-C4BB9F6FAB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44569" y="6825876"/>
            <a:ext cx="10401300" cy="7797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qr code with a white background&#10;&#10;Description automatically generated">
            <a:extLst>
              <a:ext uri="{FF2B5EF4-FFF2-40B4-BE49-F238E27FC236}">
                <a16:creationId xmlns:a16="http://schemas.microsoft.com/office/drawing/2014/main" id="{766B1B9D-8833-8114-71A9-B3A987E97095}"/>
              </a:ext>
            </a:extLst>
          </p:cNvPr>
          <p:cNvPicPr>
            <a:picLocks noChangeAspect="1"/>
          </p:cNvPicPr>
          <p:nvPr/>
        </p:nvPicPr>
        <p:blipFill>
          <a:blip r:embed="rId6"/>
          <a:stretch>
            <a:fillRect/>
          </a:stretch>
        </p:blipFill>
        <p:spPr>
          <a:xfrm>
            <a:off x="4246886" y="25984510"/>
            <a:ext cx="6667500" cy="4114800"/>
          </a:xfrm>
          <a:prstGeom prst="rect">
            <a:avLst/>
          </a:prstGeom>
        </p:spPr>
      </p:pic>
      <p:pic>
        <p:nvPicPr>
          <p:cNvPr id="14" name="Picture 13" descr="A qr code with a white background&#10;&#10;Description automatically generated">
            <a:extLst>
              <a:ext uri="{FF2B5EF4-FFF2-40B4-BE49-F238E27FC236}">
                <a16:creationId xmlns:a16="http://schemas.microsoft.com/office/drawing/2014/main" id="{41E62472-51D5-0D8F-908A-25C9287FDBF2}"/>
              </a:ext>
            </a:extLst>
          </p:cNvPr>
          <p:cNvPicPr>
            <a:picLocks noChangeAspect="1"/>
          </p:cNvPicPr>
          <p:nvPr/>
        </p:nvPicPr>
        <p:blipFill>
          <a:blip r:embed="rId7"/>
          <a:stretch>
            <a:fillRect/>
          </a:stretch>
        </p:blipFill>
        <p:spPr>
          <a:xfrm>
            <a:off x="33010640" y="25984510"/>
            <a:ext cx="6667500" cy="4114800"/>
          </a:xfrm>
          <a:prstGeom prst="rect">
            <a:avLst/>
          </a:prstGeom>
        </p:spPr>
      </p:pic>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129</TotalTime>
  <Words>555</Words>
  <Application>Microsoft Macintosh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31</cp:revision>
  <dcterms:created xsi:type="dcterms:W3CDTF">2018-04-09T17:46:55Z</dcterms:created>
  <dcterms:modified xsi:type="dcterms:W3CDTF">2024-04-15T00:54:16Z</dcterms:modified>
</cp:coreProperties>
</file>