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51B6F37-B3E1-AFA4-F2DD-FF30D967A239}" name="Matthew Maslow" initials="MM" userId="S::mjmasl20@stlawu.edu::1ce7970f-4ea1-47bb-a8d0-63fe802cde15"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2015"/>
    <a:srgbClr val="DA2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15"/>
    <p:restoredTop sz="94671"/>
  </p:normalViewPr>
  <p:slideViewPr>
    <p:cSldViewPr snapToGrid="0" snapToObjects="1">
      <p:cViewPr varScale="1">
        <p:scale>
          <a:sx n="17" d="100"/>
          <a:sy n="17" d="100"/>
        </p:scale>
        <p:origin x="1843" y="206"/>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7" Type="http://schemas.microsoft.com/office/2018/10/relationships/authors" Targe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3177715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73678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38717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C29746-1088-C241-BC8C-4CC03DF23E15}" type="datetimeFigureOut">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21337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DC29746-1088-C241-BC8C-4CC03DF23E15}" type="datetimeFigureOut">
              <a:rPr lang="en-US" smtClean="0"/>
              <a:t>4/10/2025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1460081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C29746-1088-C241-BC8C-4CC03DF23E15}" type="datetimeFigureOut">
              <a:rPr lang="en-US" smtClean="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633238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C29746-1088-C241-BC8C-4CC03DF23E15}" type="datetimeFigureOut">
              <a:rPr lang="en-US" smtClean="0"/>
              <a:t>4/10/2025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394658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C29746-1088-C241-BC8C-4CC03DF23E15}" type="datetimeFigureOut">
              <a:rPr lang="en-US" smtClean="0"/>
              <a:t>4/10/2025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381922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29746-1088-C241-BC8C-4CC03DF23E15}" type="datetimeFigureOut">
              <a:rPr lang="en-US" smtClean="0"/>
              <a:t>4/10/2025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633791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546905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dirty="0"/>
              <a:t>Click icon to add picture</a:t>
            </a:r>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2DC29746-1088-C241-BC8C-4CC03DF23E15}" type="datetimeFigureOut">
              <a:rPr lang="en-US" smtClean="0"/>
              <a:t>4/10/2025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EB9FC5-D1F7-DB4C-8F93-FEB2C60F6F38}" type="slidenum">
              <a:rPr lang="en-US" smtClean="0"/>
              <a:t>‹#›</a:t>
            </a:fld>
            <a:endParaRPr lang="en-US" dirty="0"/>
          </a:p>
        </p:txBody>
      </p:sp>
    </p:spTree>
    <p:extLst>
      <p:ext uri="{BB962C8B-B14F-4D97-AF65-F5344CB8AC3E}">
        <p14:creationId xmlns:p14="http://schemas.microsoft.com/office/powerpoint/2010/main" val="209318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2DC29746-1088-C241-BC8C-4CC03DF23E15}" type="datetimeFigureOut">
              <a:rPr lang="en-US" smtClean="0"/>
              <a:t>4/10/2025</a:t>
            </a:fld>
            <a:endParaRPr lang="en-US" dirty="0"/>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9CEB9FC5-D1F7-DB4C-8F93-FEB2C60F6F38}" type="slidenum">
              <a:rPr lang="en-US" smtClean="0"/>
              <a:t>‹#›</a:t>
            </a:fld>
            <a:endParaRPr lang="en-US" dirty="0"/>
          </a:p>
        </p:txBody>
      </p:sp>
    </p:spTree>
    <p:extLst>
      <p:ext uri="{BB962C8B-B14F-4D97-AF65-F5344CB8AC3E}">
        <p14:creationId xmlns:p14="http://schemas.microsoft.com/office/powerpoint/2010/main" val="20943635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EF93311E-5526-9B4D-B45E-5E7F622DA0A9}"/>
              </a:ext>
            </a:extLst>
          </p:cNvPr>
          <p:cNvSpPr/>
          <p:nvPr/>
        </p:nvSpPr>
        <p:spPr>
          <a:xfrm>
            <a:off x="865801" y="5504321"/>
            <a:ext cx="13344023" cy="265214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4EDE2ACD-A6EA-934B-8311-5A13CF732344}"/>
              </a:ext>
            </a:extLst>
          </p:cNvPr>
          <p:cNvSpPr/>
          <p:nvPr/>
        </p:nvSpPr>
        <p:spPr>
          <a:xfrm>
            <a:off x="15173208" y="5504321"/>
            <a:ext cx="13344023" cy="265214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8EC93B3-E7A7-EE4A-B4AF-BB1DC5CDEAAD}"/>
              </a:ext>
            </a:extLst>
          </p:cNvPr>
          <p:cNvSpPr/>
          <p:nvPr/>
        </p:nvSpPr>
        <p:spPr>
          <a:xfrm>
            <a:off x="29480615" y="5565281"/>
            <a:ext cx="13344023" cy="26521432"/>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689FFAEC-A478-F04F-8460-BD6F020D7F86}"/>
              </a:ext>
            </a:extLst>
          </p:cNvPr>
          <p:cNvPicPr>
            <a:picLocks noChangeAspect="1"/>
          </p:cNvPicPr>
          <p:nvPr/>
        </p:nvPicPr>
        <p:blipFill>
          <a:blip r:embed="rId2"/>
          <a:stretch>
            <a:fillRect/>
          </a:stretch>
        </p:blipFill>
        <p:spPr>
          <a:xfrm>
            <a:off x="36277318" y="-2227885"/>
            <a:ext cx="7511177" cy="9720347"/>
          </a:xfrm>
          <a:prstGeom prst="rect">
            <a:avLst/>
          </a:prstGeom>
        </p:spPr>
      </p:pic>
      <p:pic>
        <p:nvPicPr>
          <p:cNvPr id="16" name="Picture 15">
            <a:extLst>
              <a:ext uri="{FF2B5EF4-FFF2-40B4-BE49-F238E27FC236}">
                <a16:creationId xmlns:a16="http://schemas.microsoft.com/office/drawing/2014/main" id="{497E8CD8-CBE6-714E-B82E-EB35DF3B098B}"/>
              </a:ext>
            </a:extLst>
          </p:cNvPr>
          <p:cNvPicPr>
            <a:picLocks noChangeAspect="1"/>
          </p:cNvPicPr>
          <p:nvPr/>
        </p:nvPicPr>
        <p:blipFill>
          <a:blip r:embed="rId2"/>
          <a:stretch>
            <a:fillRect/>
          </a:stretch>
        </p:blipFill>
        <p:spPr>
          <a:xfrm>
            <a:off x="134773" y="-2118300"/>
            <a:ext cx="7511177" cy="9720347"/>
          </a:xfrm>
          <a:prstGeom prst="rect">
            <a:avLst/>
          </a:prstGeom>
        </p:spPr>
      </p:pic>
      <p:sp>
        <p:nvSpPr>
          <p:cNvPr id="18" name="TextBox 17">
            <a:extLst>
              <a:ext uri="{FF2B5EF4-FFF2-40B4-BE49-F238E27FC236}">
                <a16:creationId xmlns:a16="http://schemas.microsoft.com/office/drawing/2014/main" id="{7B9353E3-9041-1A4D-98C1-58D5DD66ABB7}"/>
              </a:ext>
            </a:extLst>
          </p:cNvPr>
          <p:cNvSpPr txBox="1"/>
          <p:nvPr/>
        </p:nvSpPr>
        <p:spPr>
          <a:xfrm>
            <a:off x="1191444" y="7322248"/>
            <a:ext cx="13018379" cy="2554545"/>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4000" dirty="0">
                <a:solidFill>
                  <a:schemeClr val="bg1"/>
                </a:solidFill>
                <a:latin typeface="Garamond" panose="02020404030301010803" pitchFamily="18" charset="0"/>
              </a:rPr>
              <a:t>Rugby Union is a historic international sport dating back to the 1800s, known for its physical gameplay, strategic scoring, and longstanding rivalries among mostly Commonwealth nations.</a:t>
            </a:r>
            <a:endParaRPr lang="en-US" sz="4000" dirty="0">
              <a:solidFill>
                <a:schemeClr val="bg1"/>
              </a:solidFill>
              <a:latin typeface="Garamond" panose="02020404030301010803" pitchFamily="18" charset="0"/>
            </a:endParaRPr>
          </a:p>
        </p:txBody>
      </p:sp>
      <p:sp>
        <p:nvSpPr>
          <p:cNvPr id="12" name="TextBox 11">
            <a:extLst>
              <a:ext uri="{FF2B5EF4-FFF2-40B4-BE49-F238E27FC236}">
                <a16:creationId xmlns:a16="http://schemas.microsoft.com/office/drawing/2014/main" id="{CF3A71EA-5AB2-7039-34F7-C37D24AB5802}"/>
              </a:ext>
            </a:extLst>
          </p:cNvPr>
          <p:cNvSpPr txBox="1"/>
          <p:nvPr/>
        </p:nvSpPr>
        <p:spPr>
          <a:xfrm>
            <a:off x="16998891" y="6003876"/>
            <a:ext cx="9908930" cy="1107996"/>
          </a:xfrm>
          <a:prstGeom prst="rect">
            <a:avLst/>
          </a:prstGeom>
          <a:solidFill>
            <a:schemeClr val="accent1">
              <a:lumMod val="50000"/>
            </a:schemeClr>
          </a:solidFill>
        </p:spPr>
        <p:txBody>
          <a:bodyPr wrap="square" rtlCol="0">
            <a:spAutoFit/>
          </a:bodyPr>
          <a:lstStyle/>
          <a:p>
            <a:pPr algn="ctr"/>
            <a:r>
              <a:rPr lang="en-US" sz="6600" dirty="0">
                <a:solidFill>
                  <a:schemeClr val="bg1"/>
                </a:solidFill>
                <a:latin typeface="Garamond" panose="02020404030301010803" pitchFamily="18" charset="0"/>
              </a:rPr>
              <a:t>South Africa vs Wales</a:t>
            </a:r>
            <a:endParaRPr lang="en-US" sz="6600" dirty="0"/>
          </a:p>
        </p:txBody>
      </p:sp>
      <p:sp>
        <p:nvSpPr>
          <p:cNvPr id="21" name="TextBox 20">
            <a:extLst>
              <a:ext uri="{FF2B5EF4-FFF2-40B4-BE49-F238E27FC236}">
                <a16:creationId xmlns:a16="http://schemas.microsoft.com/office/drawing/2014/main" id="{82F25110-6E80-CDBE-8662-D7C94174BDE4}"/>
              </a:ext>
            </a:extLst>
          </p:cNvPr>
          <p:cNvSpPr txBox="1"/>
          <p:nvPr/>
        </p:nvSpPr>
        <p:spPr>
          <a:xfrm>
            <a:off x="1192460" y="11183478"/>
            <a:ext cx="12781850" cy="2985433"/>
          </a:xfrm>
          <a:prstGeom prst="rect">
            <a:avLst/>
          </a:prstGeom>
          <a:solidFill>
            <a:schemeClr val="accent1">
              <a:lumMod val="50000"/>
            </a:schemeClr>
          </a:solidFill>
        </p:spPr>
        <p:txBody>
          <a:bodyPr wrap="square" rtlCol="0">
            <a:spAutoFit/>
          </a:bodyPr>
          <a:lstStyle/>
          <a:p>
            <a:r>
              <a:rPr lang="en-US" sz="4400" dirty="0">
                <a:solidFill>
                  <a:schemeClr val="bg1">
                    <a:lumMod val="95000"/>
                  </a:schemeClr>
                </a:solidFill>
                <a:latin typeface="Garamond" panose="02020404030301010803" pitchFamily="18" charset="0"/>
              </a:rPr>
              <a:t>1. </a:t>
            </a:r>
            <a:r>
              <a:rPr lang="en-US" sz="4000" dirty="0">
                <a:solidFill>
                  <a:schemeClr val="bg1">
                    <a:lumMod val="95000"/>
                  </a:schemeClr>
                </a:solidFill>
                <a:latin typeface="Garamond" panose="02020404030301010803" pitchFamily="18" charset="0"/>
              </a:rPr>
              <a:t>Project Summary</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Investigates historic Rugby Union rivalries using statistical visualizations based on past match results.</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Focuses on identifying trends and patterns to better understand team performance and inform predictions.</a:t>
            </a:r>
            <a:endParaRPr lang="en-US" sz="3600" dirty="0">
              <a:solidFill>
                <a:schemeClr val="bg1">
                  <a:lumMod val="95000"/>
                </a:schemeClr>
              </a:solidFill>
              <a:latin typeface="Garamond" panose="02020404030301010803" pitchFamily="18" charset="0"/>
            </a:endParaRPr>
          </a:p>
        </p:txBody>
      </p:sp>
      <p:sp>
        <p:nvSpPr>
          <p:cNvPr id="22" name="TextBox 21">
            <a:extLst>
              <a:ext uri="{FF2B5EF4-FFF2-40B4-BE49-F238E27FC236}">
                <a16:creationId xmlns:a16="http://schemas.microsoft.com/office/drawing/2014/main" id="{214138C7-B593-3606-53FE-926B21A4D50F}"/>
              </a:ext>
            </a:extLst>
          </p:cNvPr>
          <p:cNvSpPr txBox="1"/>
          <p:nvPr/>
        </p:nvSpPr>
        <p:spPr>
          <a:xfrm>
            <a:off x="3334991" y="6015510"/>
            <a:ext cx="7714969" cy="1107996"/>
          </a:xfrm>
          <a:prstGeom prst="rect">
            <a:avLst/>
          </a:prstGeom>
          <a:solidFill>
            <a:schemeClr val="accent1">
              <a:lumMod val="50000"/>
            </a:schemeClr>
          </a:solidFill>
        </p:spPr>
        <p:txBody>
          <a:bodyPr wrap="square" rtlCol="0">
            <a:spAutoFit/>
          </a:bodyPr>
          <a:lstStyle/>
          <a:p>
            <a:pPr algn="ctr"/>
            <a:r>
              <a:rPr lang="en-US" sz="6600" dirty="0">
                <a:solidFill>
                  <a:schemeClr val="bg1"/>
                </a:solidFill>
                <a:latin typeface="Garamond" panose="02020404030301010803" pitchFamily="18" charset="0"/>
              </a:rPr>
              <a:t>What is Rugby Union?</a:t>
            </a:r>
          </a:p>
        </p:txBody>
      </p:sp>
      <p:sp>
        <p:nvSpPr>
          <p:cNvPr id="23" name="TextBox 22">
            <a:extLst>
              <a:ext uri="{FF2B5EF4-FFF2-40B4-BE49-F238E27FC236}">
                <a16:creationId xmlns:a16="http://schemas.microsoft.com/office/drawing/2014/main" id="{ACEF885C-3B5D-E723-9B0A-EA2A2B55163E}"/>
              </a:ext>
            </a:extLst>
          </p:cNvPr>
          <p:cNvSpPr txBox="1"/>
          <p:nvPr/>
        </p:nvSpPr>
        <p:spPr>
          <a:xfrm>
            <a:off x="3598848" y="9856762"/>
            <a:ext cx="7877927" cy="1107996"/>
          </a:xfrm>
          <a:prstGeom prst="rect">
            <a:avLst/>
          </a:prstGeom>
          <a:solidFill>
            <a:schemeClr val="accent1">
              <a:lumMod val="50000"/>
            </a:schemeClr>
          </a:solidFill>
        </p:spPr>
        <p:txBody>
          <a:bodyPr wrap="square" rtlCol="0">
            <a:spAutoFit/>
          </a:bodyPr>
          <a:lstStyle/>
          <a:p>
            <a:pPr algn="ctr"/>
            <a:r>
              <a:rPr lang="en-US" sz="6600" dirty="0">
                <a:solidFill>
                  <a:schemeClr val="bg1"/>
                </a:solidFill>
                <a:latin typeface="Garamond" panose="02020404030301010803" pitchFamily="18" charset="0"/>
              </a:rPr>
              <a:t>Project Overview</a:t>
            </a:r>
          </a:p>
        </p:txBody>
      </p:sp>
      <p:sp>
        <p:nvSpPr>
          <p:cNvPr id="37" name="TextBox 36">
            <a:extLst>
              <a:ext uri="{FF2B5EF4-FFF2-40B4-BE49-F238E27FC236}">
                <a16:creationId xmlns:a16="http://schemas.microsoft.com/office/drawing/2014/main" id="{887DF18A-FE3D-A58A-50C3-F76D665F1FB9}"/>
              </a:ext>
            </a:extLst>
          </p:cNvPr>
          <p:cNvSpPr txBox="1"/>
          <p:nvPr/>
        </p:nvSpPr>
        <p:spPr>
          <a:xfrm>
            <a:off x="1192461" y="14557467"/>
            <a:ext cx="12753241" cy="3170099"/>
          </a:xfrm>
          <a:prstGeom prst="rect">
            <a:avLst/>
          </a:prstGeom>
          <a:solidFill>
            <a:schemeClr val="accent1">
              <a:lumMod val="50000"/>
            </a:schemeClr>
          </a:solidFill>
        </p:spPr>
        <p:txBody>
          <a:bodyPr wrap="square" rtlCol="0">
            <a:spAutoFit/>
          </a:bodyPr>
          <a:lstStyle/>
          <a:p>
            <a:r>
              <a:rPr lang="en-US" sz="4400" dirty="0">
                <a:solidFill>
                  <a:schemeClr val="bg1">
                    <a:lumMod val="95000"/>
                  </a:schemeClr>
                </a:solidFill>
                <a:latin typeface="Garamond" panose="02020404030301010803" pitchFamily="18" charset="0"/>
              </a:rPr>
              <a:t>2. </a:t>
            </a:r>
            <a:r>
              <a:rPr lang="en-US" sz="4000" dirty="0">
                <a:solidFill>
                  <a:schemeClr val="bg1">
                    <a:lumMod val="95000"/>
                  </a:schemeClr>
                </a:solidFill>
                <a:latin typeface="Garamond" panose="02020404030301010803" pitchFamily="18" charset="0"/>
              </a:rPr>
              <a:t>Data</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Sourced from Kaggle, covering international matches from 1871 to 2023.</a:t>
            </a:r>
            <a:r>
              <a:rPr lang="en-US" sz="4000" dirty="0">
                <a:solidFill>
                  <a:schemeClr val="bg1">
                    <a:lumMod val="95000"/>
                  </a:schemeClr>
                </a:solidFill>
                <a:latin typeface="Garamond" panose="02020404030301010803" pitchFamily="18" charset="0"/>
              </a:rPr>
              <a:t> </a:t>
            </a:r>
          </a:p>
          <a:p>
            <a:pPr marL="571500" indent="-571500">
              <a:buFont typeface="Arial" panose="020B0604020202020204" pitchFamily="34" charset="0"/>
              <a:buChar char="•"/>
            </a:pPr>
            <a:r>
              <a:rPr lang="en-ZA" sz="4000" dirty="0">
                <a:solidFill>
                  <a:schemeClr val="bg1">
                    <a:lumMod val="95000"/>
                  </a:schemeClr>
                </a:solidFill>
                <a:latin typeface="Garamond" panose="02020404030301010803" pitchFamily="18" charset="0"/>
              </a:rPr>
              <a:t>Contains approximately 2,700 matches with variables like team names, scores, dates, and match context.</a:t>
            </a:r>
            <a:endParaRPr lang="en-US" sz="4000" dirty="0">
              <a:solidFill>
                <a:schemeClr val="bg1">
                  <a:lumMod val="95000"/>
                </a:schemeClr>
              </a:solidFill>
              <a:latin typeface="Garamond" panose="02020404030301010803" pitchFamily="18" charset="0"/>
            </a:endParaRPr>
          </a:p>
        </p:txBody>
      </p:sp>
      <p:sp>
        <p:nvSpPr>
          <p:cNvPr id="41" name="TextBox 40">
            <a:extLst>
              <a:ext uri="{FF2B5EF4-FFF2-40B4-BE49-F238E27FC236}">
                <a16:creationId xmlns:a16="http://schemas.microsoft.com/office/drawing/2014/main" id="{621FE080-6103-9757-A496-E3B3C2375C6C}"/>
              </a:ext>
            </a:extLst>
          </p:cNvPr>
          <p:cNvSpPr txBox="1"/>
          <p:nvPr/>
        </p:nvSpPr>
        <p:spPr>
          <a:xfrm>
            <a:off x="1191444" y="26060763"/>
            <a:ext cx="12753241" cy="2985433"/>
          </a:xfrm>
          <a:prstGeom prst="rect">
            <a:avLst/>
          </a:prstGeom>
          <a:solidFill>
            <a:schemeClr val="accent1">
              <a:lumMod val="50000"/>
            </a:schemeClr>
          </a:solidFill>
        </p:spPr>
        <p:txBody>
          <a:bodyPr wrap="square" rtlCol="0">
            <a:spAutoFit/>
          </a:bodyPr>
          <a:lstStyle/>
          <a:p>
            <a:r>
              <a:rPr lang="en-US" sz="4400" dirty="0">
                <a:solidFill>
                  <a:schemeClr val="bg1">
                    <a:lumMod val="95000"/>
                  </a:schemeClr>
                </a:solidFill>
                <a:latin typeface="Garamond" panose="02020404030301010803" pitchFamily="18" charset="0"/>
              </a:rPr>
              <a:t>3. </a:t>
            </a:r>
            <a:r>
              <a:rPr lang="en-US" sz="4000" dirty="0">
                <a:solidFill>
                  <a:schemeClr val="bg1">
                    <a:lumMod val="95000"/>
                  </a:schemeClr>
                </a:solidFill>
                <a:latin typeface="Garamond" panose="02020404030301010803" pitchFamily="18" charset="0"/>
              </a:rPr>
              <a:t>Shiny App</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Users can select any two teams to view dynamic, matchup-specific visualizations.</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Visuals include density plots, point differentials, pie charts, and interactive scatterplots for deeper insights.</a:t>
            </a:r>
            <a:endParaRPr lang="en-US" sz="3600" dirty="0">
              <a:solidFill>
                <a:schemeClr val="bg1">
                  <a:lumMod val="95000"/>
                </a:schemeClr>
              </a:solidFill>
              <a:latin typeface="Garamond" panose="02020404030301010803" pitchFamily="18" charset="0"/>
            </a:endParaRPr>
          </a:p>
        </p:txBody>
      </p:sp>
      <p:sp>
        <p:nvSpPr>
          <p:cNvPr id="3" name="AutoShape 4">
            <a:extLst>
              <a:ext uri="{FF2B5EF4-FFF2-40B4-BE49-F238E27FC236}">
                <a16:creationId xmlns:a16="http://schemas.microsoft.com/office/drawing/2014/main" id="{84B39A4E-AAD8-4A91-F0FE-2446AA0DAE5B}"/>
              </a:ext>
            </a:extLst>
          </p:cNvPr>
          <p:cNvSpPr>
            <a:spLocks noChangeAspect="1" noChangeArrowheads="1"/>
          </p:cNvSpPr>
          <p:nvPr/>
        </p:nvSpPr>
        <p:spPr bwMode="auto">
          <a:xfrm>
            <a:off x="21520039" y="18999177"/>
            <a:ext cx="2845203" cy="284520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11" name="Picture 10">
            <a:extLst>
              <a:ext uri="{FF2B5EF4-FFF2-40B4-BE49-F238E27FC236}">
                <a16:creationId xmlns:a16="http://schemas.microsoft.com/office/drawing/2014/main" id="{3811209E-9149-4B2D-6634-FCB02A7021BB}"/>
              </a:ext>
            </a:extLst>
          </p:cNvPr>
          <p:cNvPicPr>
            <a:picLocks noChangeAspect="1"/>
          </p:cNvPicPr>
          <p:nvPr/>
        </p:nvPicPr>
        <p:blipFill>
          <a:blip r:embed="rId3"/>
          <a:stretch>
            <a:fillRect/>
          </a:stretch>
        </p:blipFill>
        <p:spPr>
          <a:xfrm>
            <a:off x="1397883" y="18481472"/>
            <a:ext cx="12279856" cy="6881899"/>
          </a:xfrm>
          <a:prstGeom prst="rect">
            <a:avLst/>
          </a:prstGeom>
        </p:spPr>
      </p:pic>
      <p:pic>
        <p:nvPicPr>
          <p:cNvPr id="32" name="Picture 31">
            <a:extLst>
              <a:ext uri="{FF2B5EF4-FFF2-40B4-BE49-F238E27FC236}">
                <a16:creationId xmlns:a16="http://schemas.microsoft.com/office/drawing/2014/main" id="{8E5BEBCC-E22C-ECDF-0272-F0C1C86808BF}"/>
              </a:ext>
            </a:extLst>
          </p:cNvPr>
          <p:cNvPicPr>
            <a:picLocks noChangeAspect="1"/>
          </p:cNvPicPr>
          <p:nvPr/>
        </p:nvPicPr>
        <p:blipFill>
          <a:blip r:embed="rId4"/>
          <a:stretch>
            <a:fillRect/>
          </a:stretch>
        </p:blipFill>
        <p:spPr>
          <a:xfrm>
            <a:off x="15449481" y="7313943"/>
            <a:ext cx="7528960" cy="3532365"/>
          </a:xfrm>
          <a:prstGeom prst="rect">
            <a:avLst/>
          </a:prstGeom>
        </p:spPr>
      </p:pic>
      <p:pic>
        <p:nvPicPr>
          <p:cNvPr id="35" name="Picture 34">
            <a:extLst>
              <a:ext uri="{FF2B5EF4-FFF2-40B4-BE49-F238E27FC236}">
                <a16:creationId xmlns:a16="http://schemas.microsoft.com/office/drawing/2014/main" id="{218F7F37-9013-EC46-BED8-47C4BBBA2969}"/>
              </a:ext>
            </a:extLst>
          </p:cNvPr>
          <p:cNvPicPr>
            <a:picLocks noChangeAspect="1"/>
          </p:cNvPicPr>
          <p:nvPr/>
        </p:nvPicPr>
        <p:blipFill>
          <a:blip r:embed="rId5"/>
          <a:stretch>
            <a:fillRect/>
          </a:stretch>
        </p:blipFill>
        <p:spPr>
          <a:xfrm>
            <a:off x="15449481" y="10941588"/>
            <a:ext cx="7528960" cy="3307298"/>
          </a:xfrm>
          <a:prstGeom prst="rect">
            <a:avLst/>
          </a:prstGeom>
        </p:spPr>
      </p:pic>
      <p:pic>
        <p:nvPicPr>
          <p:cNvPr id="38" name="Picture 37">
            <a:extLst>
              <a:ext uri="{FF2B5EF4-FFF2-40B4-BE49-F238E27FC236}">
                <a16:creationId xmlns:a16="http://schemas.microsoft.com/office/drawing/2014/main" id="{9B61DDC3-CE91-2520-056E-3972989D0A07}"/>
              </a:ext>
            </a:extLst>
          </p:cNvPr>
          <p:cNvPicPr>
            <a:picLocks noChangeAspect="1"/>
          </p:cNvPicPr>
          <p:nvPr/>
        </p:nvPicPr>
        <p:blipFill>
          <a:blip r:embed="rId6"/>
          <a:stretch>
            <a:fillRect/>
          </a:stretch>
        </p:blipFill>
        <p:spPr>
          <a:xfrm>
            <a:off x="15449481" y="14340213"/>
            <a:ext cx="7528960" cy="3511254"/>
          </a:xfrm>
          <a:prstGeom prst="rect">
            <a:avLst/>
          </a:prstGeom>
        </p:spPr>
      </p:pic>
      <p:sp>
        <p:nvSpPr>
          <p:cNvPr id="44" name="TextBox 43">
            <a:extLst>
              <a:ext uri="{FF2B5EF4-FFF2-40B4-BE49-F238E27FC236}">
                <a16:creationId xmlns:a16="http://schemas.microsoft.com/office/drawing/2014/main" id="{86BC9D47-6652-9A8C-08F3-657E821FD905}"/>
              </a:ext>
            </a:extLst>
          </p:cNvPr>
          <p:cNvSpPr txBox="1"/>
          <p:nvPr/>
        </p:nvSpPr>
        <p:spPr>
          <a:xfrm>
            <a:off x="23089690" y="7497300"/>
            <a:ext cx="5427068" cy="2308324"/>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South Africa Score Distribution across all matches throughout History.</a:t>
            </a:r>
          </a:p>
        </p:txBody>
      </p:sp>
      <p:sp>
        <p:nvSpPr>
          <p:cNvPr id="48" name="TextBox 47">
            <a:extLst>
              <a:ext uri="{FF2B5EF4-FFF2-40B4-BE49-F238E27FC236}">
                <a16:creationId xmlns:a16="http://schemas.microsoft.com/office/drawing/2014/main" id="{8A1C0199-C088-B65F-084D-6C276984CB84}"/>
              </a:ext>
            </a:extLst>
          </p:cNvPr>
          <p:cNvSpPr txBox="1"/>
          <p:nvPr/>
        </p:nvSpPr>
        <p:spPr>
          <a:xfrm>
            <a:off x="22988360" y="10987338"/>
            <a:ext cx="5427068" cy="1754326"/>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Wales Score Distribution across all matches throughout History.</a:t>
            </a:r>
          </a:p>
        </p:txBody>
      </p:sp>
      <p:sp>
        <p:nvSpPr>
          <p:cNvPr id="49" name="TextBox 48">
            <a:extLst>
              <a:ext uri="{FF2B5EF4-FFF2-40B4-BE49-F238E27FC236}">
                <a16:creationId xmlns:a16="http://schemas.microsoft.com/office/drawing/2014/main" id="{A80CEA3B-DB2C-212E-0F1F-7179342F25A7}"/>
              </a:ext>
            </a:extLst>
          </p:cNvPr>
          <p:cNvSpPr txBox="1"/>
          <p:nvPr/>
        </p:nvSpPr>
        <p:spPr>
          <a:xfrm>
            <a:off x="22988360" y="14393092"/>
            <a:ext cx="5427068" cy="1754326"/>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Combined Score Distribution when these teams played each other.</a:t>
            </a:r>
          </a:p>
        </p:txBody>
      </p:sp>
      <p:sp>
        <p:nvSpPr>
          <p:cNvPr id="51" name="TextBox 50">
            <a:extLst>
              <a:ext uri="{FF2B5EF4-FFF2-40B4-BE49-F238E27FC236}">
                <a16:creationId xmlns:a16="http://schemas.microsoft.com/office/drawing/2014/main" id="{087A6B8A-CADB-C2B9-0100-74D895FFB91D}"/>
              </a:ext>
            </a:extLst>
          </p:cNvPr>
          <p:cNvSpPr txBox="1"/>
          <p:nvPr/>
        </p:nvSpPr>
        <p:spPr>
          <a:xfrm>
            <a:off x="7673290" y="580581"/>
            <a:ext cx="28604027" cy="4212000"/>
          </a:xfrm>
          <a:prstGeom prst="rect">
            <a:avLst/>
          </a:prstGeom>
          <a:solidFill>
            <a:schemeClr val="accent1">
              <a:lumMod val="50000"/>
            </a:schemeClr>
          </a:solidFill>
          <a:effectLst>
            <a:innerShdw blurRad="63500" dist="50800" dir="18900000">
              <a:prstClr val="black">
                <a:alpha val="50000"/>
              </a:prstClr>
            </a:innerShdw>
            <a:softEdge rad="12700"/>
          </a:effectLst>
        </p:spPr>
        <p:txBody>
          <a:bodyPr wrap="square" rtlCol="0">
            <a:spAutoFit/>
          </a:bodyPr>
          <a:lstStyle/>
          <a:p>
            <a:pPr algn="ctr"/>
            <a:r>
              <a:rPr lang="en-ZA" sz="8000" b="1" dirty="0">
                <a:solidFill>
                  <a:schemeClr val="bg1"/>
                </a:solidFill>
                <a:latin typeface="Garamond" panose="02020404030301010803" pitchFamily="18" charset="0"/>
              </a:rPr>
              <a:t>Rugby Union Results Exploration</a:t>
            </a:r>
            <a:r>
              <a:rPr lang="en-ZA" sz="8000" dirty="0">
                <a:latin typeface="Garamond" panose="02020404030301010803" pitchFamily="18" charset="0"/>
              </a:rPr>
              <a:t> </a:t>
            </a:r>
          </a:p>
          <a:p>
            <a:pPr algn="ctr"/>
            <a:r>
              <a:rPr lang="en-ZA" sz="8000" dirty="0">
                <a:solidFill>
                  <a:schemeClr val="bg1"/>
                </a:solidFill>
                <a:latin typeface="Garamond" panose="02020404030301010803" pitchFamily="18" charset="0"/>
              </a:rPr>
              <a:t>Ali du Plessis ’25 (Statistics &amp; Economics)</a:t>
            </a:r>
          </a:p>
          <a:p>
            <a:pPr algn="ctr"/>
            <a:r>
              <a:rPr lang="en-ZA" sz="8000" dirty="0">
                <a:solidFill>
                  <a:schemeClr val="bg1"/>
                </a:solidFill>
                <a:latin typeface="Garamond" panose="02020404030301010803" pitchFamily="18" charset="0"/>
              </a:rPr>
              <a:t>Advisor : Ivan Ramler</a:t>
            </a:r>
          </a:p>
          <a:p>
            <a:pPr algn="ctr"/>
            <a:endParaRPr lang="en-ZA" dirty="0"/>
          </a:p>
        </p:txBody>
      </p:sp>
      <p:pic>
        <p:nvPicPr>
          <p:cNvPr id="56" name="Picture 55">
            <a:extLst>
              <a:ext uri="{FF2B5EF4-FFF2-40B4-BE49-F238E27FC236}">
                <a16:creationId xmlns:a16="http://schemas.microsoft.com/office/drawing/2014/main" id="{22355A5D-780C-3671-CFC1-372E9198F5F6}"/>
              </a:ext>
            </a:extLst>
          </p:cNvPr>
          <p:cNvPicPr>
            <a:picLocks noChangeAspect="1"/>
          </p:cNvPicPr>
          <p:nvPr/>
        </p:nvPicPr>
        <p:blipFill>
          <a:blip r:embed="rId7"/>
          <a:stretch>
            <a:fillRect/>
          </a:stretch>
        </p:blipFill>
        <p:spPr>
          <a:xfrm>
            <a:off x="15467590" y="17925261"/>
            <a:ext cx="7528960" cy="3662439"/>
          </a:xfrm>
          <a:prstGeom prst="rect">
            <a:avLst/>
          </a:prstGeom>
        </p:spPr>
      </p:pic>
      <p:sp>
        <p:nvSpPr>
          <p:cNvPr id="57" name="TextBox 56">
            <a:extLst>
              <a:ext uri="{FF2B5EF4-FFF2-40B4-BE49-F238E27FC236}">
                <a16:creationId xmlns:a16="http://schemas.microsoft.com/office/drawing/2014/main" id="{5BA21B26-74B6-8E49-CB4F-2897D848CFD4}"/>
              </a:ext>
            </a:extLst>
          </p:cNvPr>
          <p:cNvSpPr txBox="1"/>
          <p:nvPr/>
        </p:nvSpPr>
        <p:spPr>
          <a:xfrm>
            <a:off x="23011317" y="18284901"/>
            <a:ext cx="5427068" cy="1754326"/>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Point Differential Distribution of South Africa (minus) Wales. </a:t>
            </a:r>
          </a:p>
        </p:txBody>
      </p:sp>
      <p:pic>
        <p:nvPicPr>
          <p:cNvPr id="59" name="Picture 58">
            <a:extLst>
              <a:ext uri="{FF2B5EF4-FFF2-40B4-BE49-F238E27FC236}">
                <a16:creationId xmlns:a16="http://schemas.microsoft.com/office/drawing/2014/main" id="{F8CECF35-8C3F-746E-9ABA-86BE8D220F87}"/>
              </a:ext>
            </a:extLst>
          </p:cNvPr>
          <p:cNvPicPr>
            <a:picLocks noChangeAspect="1"/>
          </p:cNvPicPr>
          <p:nvPr/>
        </p:nvPicPr>
        <p:blipFill>
          <a:blip r:embed="rId8"/>
          <a:stretch>
            <a:fillRect/>
          </a:stretch>
        </p:blipFill>
        <p:spPr>
          <a:xfrm>
            <a:off x="15449443" y="21660691"/>
            <a:ext cx="7528960" cy="3634818"/>
          </a:xfrm>
          <a:prstGeom prst="rect">
            <a:avLst/>
          </a:prstGeom>
        </p:spPr>
      </p:pic>
      <p:sp>
        <p:nvSpPr>
          <p:cNvPr id="60" name="TextBox 59">
            <a:extLst>
              <a:ext uri="{FF2B5EF4-FFF2-40B4-BE49-F238E27FC236}">
                <a16:creationId xmlns:a16="http://schemas.microsoft.com/office/drawing/2014/main" id="{614FA926-12DB-B9DE-56FF-330BB957AD0E}"/>
              </a:ext>
            </a:extLst>
          </p:cNvPr>
          <p:cNvSpPr txBox="1"/>
          <p:nvPr/>
        </p:nvSpPr>
        <p:spPr>
          <a:xfrm>
            <a:off x="23100361" y="21810055"/>
            <a:ext cx="5427068" cy="2308324"/>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Pie Chart of Historical Win/Loss/Draw in terms of South Africa’s Perspective.</a:t>
            </a:r>
          </a:p>
        </p:txBody>
      </p:sp>
      <p:pic>
        <p:nvPicPr>
          <p:cNvPr id="62" name="Picture 61">
            <a:extLst>
              <a:ext uri="{FF2B5EF4-FFF2-40B4-BE49-F238E27FC236}">
                <a16:creationId xmlns:a16="http://schemas.microsoft.com/office/drawing/2014/main" id="{F0B08457-BB1D-33E2-A839-69295D61EC33}"/>
              </a:ext>
            </a:extLst>
          </p:cNvPr>
          <p:cNvPicPr>
            <a:picLocks noChangeAspect="1"/>
          </p:cNvPicPr>
          <p:nvPr/>
        </p:nvPicPr>
        <p:blipFill>
          <a:blip r:embed="rId9"/>
          <a:stretch>
            <a:fillRect/>
          </a:stretch>
        </p:blipFill>
        <p:spPr>
          <a:xfrm>
            <a:off x="15449481" y="25369517"/>
            <a:ext cx="7528960" cy="3859267"/>
          </a:xfrm>
          <a:prstGeom prst="rect">
            <a:avLst/>
          </a:prstGeom>
        </p:spPr>
      </p:pic>
      <p:sp>
        <p:nvSpPr>
          <p:cNvPr id="63" name="TextBox 62">
            <a:extLst>
              <a:ext uri="{FF2B5EF4-FFF2-40B4-BE49-F238E27FC236}">
                <a16:creationId xmlns:a16="http://schemas.microsoft.com/office/drawing/2014/main" id="{AAF913CB-4A40-C039-5695-1AA523B864DD}"/>
              </a:ext>
            </a:extLst>
          </p:cNvPr>
          <p:cNvSpPr txBox="1"/>
          <p:nvPr/>
        </p:nvSpPr>
        <p:spPr>
          <a:xfrm>
            <a:off x="23024161" y="25583692"/>
            <a:ext cx="5427068" cy="1200329"/>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Total Score vs Point Differential Scatter Plot.</a:t>
            </a:r>
          </a:p>
        </p:txBody>
      </p:sp>
      <p:pic>
        <p:nvPicPr>
          <p:cNvPr id="65" name="Picture 64">
            <a:extLst>
              <a:ext uri="{FF2B5EF4-FFF2-40B4-BE49-F238E27FC236}">
                <a16:creationId xmlns:a16="http://schemas.microsoft.com/office/drawing/2014/main" id="{EB4302CB-9468-5980-642B-89616B1A30F7}"/>
              </a:ext>
            </a:extLst>
          </p:cNvPr>
          <p:cNvPicPr>
            <a:picLocks noChangeAspect="1"/>
          </p:cNvPicPr>
          <p:nvPr/>
        </p:nvPicPr>
        <p:blipFill>
          <a:blip r:embed="rId10"/>
          <a:stretch>
            <a:fillRect/>
          </a:stretch>
        </p:blipFill>
        <p:spPr>
          <a:xfrm>
            <a:off x="15449482" y="29557801"/>
            <a:ext cx="7528960" cy="1530001"/>
          </a:xfrm>
          <a:prstGeom prst="rect">
            <a:avLst/>
          </a:prstGeom>
        </p:spPr>
      </p:pic>
      <p:sp>
        <p:nvSpPr>
          <p:cNvPr id="66" name="TextBox 65">
            <a:extLst>
              <a:ext uri="{FF2B5EF4-FFF2-40B4-BE49-F238E27FC236}">
                <a16:creationId xmlns:a16="http://schemas.microsoft.com/office/drawing/2014/main" id="{EFE0DCBB-AFE9-1C04-E41F-C0D9FF32B2B8}"/>
              </a:ext>
            </a:extLst>
          </p:cNvPr>
          <p:cNvSpPr txBox="1"/>
          <p:nvPr/>
        </p:nvSpPr>
        <p:spPr>
          <a:xfrm>
            <a:off x="23099629" y="29393697"/>
            <a:ext cx="5427068" cy="1754326"/>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Win/Loss/Draw Probability Between 2 Teams.</a:t>
            </a:r>
          </a:p>
        </p:txBody>
      </p:sp>
      <p:sp>
        <p:nvSpPr>
          <p:cNvPr id="67" name="TextBox 66">
            <a:extLst>
              <a:ext uri="{FF2B5EF4-FFF2-40B4-BE49-F238E27FC236}">
                <a16:creationId xmlns:a16="http://schemas.microsoft.com/office/drawing/2014/main" id="{F3B712D7-4A37-D1C8-C392-9D9C306B4FDE}"/>
              </a:ext>
            </a:extLst>
          </p:cNvPr>
          <p:cNvSpPr txBox="1"/>
          <p:nvPr/>
        </p:nvSpPr>
        <p:spPr>
          <a:xfrm>
            <a:off x="31324318" y="7321468"/>
            <a:ext cx="9905999" cy="5632311"/>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These density graphs shows distribution of all of SA &amp; Wales scores they have achieved throughout history against all the Rugby Union teams. </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The combined density shows, that in head-to-head matchups, Wales’s scores peak sharply around 15 points, indicating a narrow and lower scoring range.</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South Africa’s scores are spread more evenly between 20 and 40 points when facing Wales, resembling a uniform distribution and suggesting more consistent high scoring against Wales.</a:t>
            </a:r>
            <a:endParaRPr lang="en-US" sz="3600" dirty="0">
              <a:solidFill>
                <a:schemeClr val="bg1">
                  <a:lumMod val="95000"/>
                </a:schemeClr>
              </a:solidFill>
              <a:latin typeface="Garamond" panose="02020404030301010803" pitchFamily="18" charset="0"/>
            </a:endParaRPr>
          </a:p>
        </p:txBody>
      </p:sp>
      <p:sp>
        <p:nvSpPr>
          <p:cNvPr id="72" name="TextBox 71">
            <a:extLst>
              <a:ext uri="{FF2B5EF4-FFF2-40B4-BE49-F238E27FC236}">
                <a16:creationId xmlns:a16="http://schemas.microsoft.com/office/drawing/2014/main" id="{35BC6DB7-EA40-573B-DC9B-42C80A1F0C78}"/>
              </a:ext>
            </a:extLst>
          </p:cNvPr>
          <p:cNvSpPr txBox="1"/>
          <p:nvPr/>
        </p:nvSpPr>
        <p:spPr>
          <a:xfrm>
            <a:off x="31324318" y="13748021"/>
            <a:ext cx="9905999" cy="2308324"/>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The point differential distribution shows most values to the right of 0, indicating that South Africa has won more matches and often by larger margins, while Wales’s wins are fewer and closer. </a:t>
            </a:r>
            <a:endParaRPr lang="en-US" sz="3600" dirty="0">
              <a:solidFill>
                <a:schemeClr val="bg1">
                  <a:lumMod val="95000"/>
                </a:schemeClr>
              </a:solidFill>
              <a:latin typeface="Garamond" panose="02020404030301010803" pitchFamily="18" charset="0"/>
            </a:endParaRPr>
          </a:p>
        </p:txBody>
      </p:sp>
      <p:sp>
        <p:nvSpPr>
          <p:cNvPr id="73" name="TextBox 72">
            <a:extLst>
              <a:ext uri="{FF2B5EF4-FFF2-40B4-BE49-F238E27FC236}">
                <a16:creationId xmlns:a16="http://schemas.microsoft.com/office/drawing/2014/main" id="{68D0F861-7B1B-BCCF-A4AA-694C59C2A312}"/>
              </a:ext>
            </a:extLst>
          </p:cNvPr>
          <p:cNvSpPr txBox="1"/>
          <p:nvPr/>
        </p:nvSpPr>
        <p:spPr>
          <a:xfrm>
            <a:off x="29811302" y="6696736"/>
            <a:ext cx="5054576"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Densities</a:t>
            </a:r>
          </a:p>
        </p:txBody>
      </p:sp>
      <p:sp>
        <p:nvSpPr>
          <p:cNvPr id="74" name="TextBox 73">
            <a:extLst>
              <a:ext uri="{FF2B5EF4-FFF2-40B4-BE49-F238E27FC236}">
                <a16:creationId xmlns:a16="http://schemas.microsoft.com/office/drawing/2014/main" id="{732BA5E8-3F4A-27B9-1043-32D4878B2B62}"/>
              </a:ext>
            </a:extLst>
          </p:cNvPr>
          <p:cNvSpPr txBox="1"/>
          <p:nvPr/>
        </p:nvSpPr>
        <p:spPr>
          <a:xfrm>
            <a:off x="30664742" y="13079097"/>
            <a:ext cx="5054576"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Point Differential</a:t>
            </a:r>
          </a:p>
        </p:txBody>
      </p:sp>
      <p:sp>
        <p:nvSpPr>
          <p:cNvPr id="75" name="TextBox 74">
            <a:extLst>
              <a:ext uri="{FF2B5EF4-FFF2-40B4-BE49-F238E27FC236}">
                <a16:creationId xmlns:a16="http://schemas.microsoft.com/office/drawing/2014/main" id="{6CAC0600-EB03-18F6-C62F-B86B587241FA}"/>
              </a:ext>
            </a:extLst>
          </p:cNvPr>
          <p:cNvSpPr txBox="1"/>
          <p:nvPr/>
        </p:nvSpPr>
        <p:spPr>
          <a:xfrm>
            <a:off x="31324318" y="17091029"/>
            <a:ext cx="9905999" cy="3416320"/>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Points far to the right represent high scoring matches.</a:t>
            </a:r>
          </a:p>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Points high along the Y-axis represent matches with large point differentials.</a:t>
            </a:r>
          </a:p>
          <a:p>
            <a:pPr marL="571500" indent="-571500">
              <a:buFont typeface="Arial" panose="020B0604020202020204" pitchFamily="34" charset="0"/>
              <a:buChar char="•"/>
            </a:pPr>
            <a:r>
              <a:rPr lang="en-US" sz="3600" dirty="0">
                <a:solidFill>
                  <a:schemeClr val="bg1">
                    <a:lumMod val="95000"/>
                  </a:schemeClr>
                </a:solidFill>
                <a:latin typeface="Garamond" panose="02020404030301010803" pitchFamily="18" charset="0"/>
              </a:rPr>
              <a:t>This graph can be seen as an entertainment scale to see which matches were most entertaining</a:t>
            </a:r>
            <a:r>
              <a:rPr lang="en-ZA" sz="3600" dirty="0">
                <a:solidFill>
                  <a:schemeClr val="bg1">
                    <a:lumMod val="95000"/>
                  </a:schemeClr>
                </a:solidFill>
                <a:latin typeface="Garamond" panose="02020404030301010803" pitchFamily="18" charset="0"/>
              </a:rPr>
              <a:t>.</a:t>
            </a:r>
            <a:endParaRPr lang="en-US" sz="3600" dirty="0">
              <a:solidFill>
                <a:schemeClr val="bg1">
                  <a:lumMod val="95000"/>
                </a:schemeClr>
              </a:solidFill>
              <a:latin typeface="Garamond" panose="02020404030301010803" pitchFamily="18" charset="0"/>
            </a:endParaRPr>
          </a:p>
        </p:txBody>
      </p:sp>
      <p:sp>
        <p:nvSpPr>
          <p:cNvPr id="76" name="TextBox 75">
            <a:extLst>
              <a:ext uri="{FF2B5EF4-FFF2-40B4-BE49-F238E27FC236}">
                <a16:creationId xmlns:a16="http://schemas.microsoft.com/office/drawing/2014/main" id="{3381DEAF-335D-83F7-524A-96CB9E8D782F}"/>
              </a:ext>
            </a:extLst>
          </p:cNvPr>
          <p:cNvSpPr txBox="1"/>
          <p:nvPr/>
        </p:nvSpPr>
        <p:spPr>
          <a:xfrm>
            <a:off x="31091460" y="16361145"/>
            <a:ext cx="11443379"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Total Score vs Point Differential – Entertainment Scale</a:t>
            </a:r>
          </a:p>
        </p:txBody>
      </p:sp>
      <p:sp>
        <p:nvSpPr>
          <p:cNvPr id="80" name="TextBox 79">
            <a:extLst>
              <a:ext uri="{FF2B5EF4-FFF2-40B4-BE49-F238E27FC236}">
                <a16:creationId xmlns:a16="http://schemas.microsoft.com/office/drawing/2014/main" id="{2F4DFCCC-FA85-7745-F1F0-A623CE526FAC}"/>
              </a:ext>
            </a:extLst>
          </p:cNvPr>
          <p:cNvSpPr txBox="1"/>
          <p:nvPr/>
        </p:nvSpPr>
        <p:spPr>
          <a:xfrm>
            <a:off x="31324317" y="21305972"/>
            <a:ext cx="9905999" cy="10064294"/>
          </a:xfrm>
          <a:prstGeom prst="rect">
            <a:avLst/>
          </a:prstGeom>
          <a:solidFill>
            <a:schemeClr val="accent1">
              <a:lumMod val="50000"/>
            </a:schemeClr>
          </a:solidFill>
        </p:spPr>
        <p:txBody>
          <a:bodyPr wrap="square" rtlCol="0">
            <a:spAutoFit/>
          </a:bodyPr>
          <a:lstStyle/>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Density plots reveal consistent scoring trends and highlight how teams typically perform, giving a clear picture of offensive strength over time.</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Point differential histograms illustrate the competitiveness of a rivalry, with skewed distributions pointing to one team's dominance in head-to-head matchups.</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Together, these visuals provide a strong foundation for making intuitive, data-driven predictions about which team is more likely to win — based on history, not just hype.</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This approach can be applied to other sports to analyze team matchups, performance trends, and historical dominance.</a:t>
            </a:r>
          </a:p>
          <a:p>
            <a:pPr marL="571500" indent="-571500">
              <a:buFont typeface="Arial" panose="020B0604020202020204" pitchFamily="34" charset="0"/>
              <a:buChar char="•"/>
            </a:pPr>
            <a:r>
              <a:rPr lang="en-ZA" sz="3600" dirty="0">
                <a:solidFill>
                  <a:schemeClr val="bg1">
                    <a:lumMod val="95000"/>
                  </a:schemeClr>
                </a:solidFill>
                <a:latin typeface="Garamond" panose="02020404030301010803" pitchFamily="18" charset="0"/>
              </a:rPr>
              <a:t>Beyond sports, similar visual tools can help identify patterns and support decision-making in fields like business analytics or public health.</a:t>
            </a:r>
          </a:p>
          <a:p>
            <a:pPr marL="571500" indent="-571500">
              <a:buFont typeface="Arial" panose="020B0604020202020204" pitchFamily="34" charset="0"/>
              <a:buChar char="•"/>
            </a:pPr>
            <a:endParaRPr lang="en-US" sz="3600" dirty="0">
              <a:solidFill>
                <a:schemeClr val="bg1">
                  <a:lumMod val="95000"/>
                </a:schemeClr>
              </a:solidFill>
              <a:latin typeface="Garamond" panose="02020404030301010803" pitchFamily="18" charset="0"/>
            </a:endParaRPr>
          </a:p>
        </p:txBody>
      </p:sp>
      <p:sp>
        <p:nvSpPr>
          <p:cNvPr id="81" name="TextBox 80">
            <a:extLst>
              <a:ext uri="{FF2B5EF4-FFF2-40B4-BE49-F238E27FC236}">
                <a16:creationId xmlns:a16="http://schemas.microsoft.com/office/drawing/2014/main" id="{7E5E5139-B56A-1C16-7CE7-805AAF91685A}"/>
              </a:ext>
            </a:extLst>
          </p:cNvPr>
          <p:cNvSpPr txBox="1"/>
          <p:nvPr/>
        </p:nvSpPr>
        <p:spPr>
          <a:xfrm>
            <a:off x="29658900" y="20637048"/>
            <a:ext cx="9905999" cy="707886"/>
          </a:xfrm>
          <a:prstGeom prst="rect">
            <a:avLst/>
          </a:prstGeom>
          <a:solidFill>
            <a:schemeClr val="accent1">
              <a:lumMod val="50000"/>
            </a:schemeClr>
          </a:solidFill>
        </p:spPr>
        <p:txBody>
          <a:bodyPr wrap="square" rtlCol="0">
            <a:spAutoFit/>
          </a:bodyPr>
          <a:lstStyle/>
          <a:p>
            <a:pPr algn="ctr"/>
            <a:r>
              <a:rPr lang="en-US" sz="4000" u="sng" dirty="0">
                <a:solidFill>
                  <a:schemeClr val="bg1"/>
                </a:solidFill>
                <a:latin typeface="Garamond" panose="02020404030301010803" pitchFamily="18" charset="0"/>
              </a:rPr>
              <a:t>Conclusion &amp; Future Application</a:t>
            </a:r>
          </a:p>
        </p:txBody>
      </p:sp>
    </p:spTree>
    <p:extLst>
      <p:ext uri="{BB962C8B-B14F-4D97-AF65-F5344CB8AC3E}">
        <p14:creationId xmlns:p14="http://schemas.microsoft.com/office/powerpoint/2010/main" val="37740795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1803</TotalTime>
  <Words>519</Words>
  <Application>Microsoft Office PowerPoint</Application>
  <PresentationFormat>Custom</PresentationFormat>
  <Paragraphs>39</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Garamond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Alix du Plessis</cp:lastModifiedBy>
  <cp:revision>153</cp:revision>
  <dcterms:created xsi:type="dcterms:W3CDTF">2018-04-09T17:46:55Z</dcterms:created>
  <dcterms:modified xsi:type="dcterms:W3CDTF">2025-04-10T16:55:08Z</dcterms:modified>
</cp:coreProperties>
</file>