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B082-B529-9444-839E-F423DFD38570}" v="1484" dt="2024-04-18T18:43:33.589"/>
    <p1510:client id="{3B90C7AA-D6B7-4D5A-C603-575E5A484CD7}" v="332" dt="2024-04-18T18:52:37.560"/>
    <p1510:client id="{4C8C3321-FE1B-7F05-EB94-FF60EF4621CE}" v="6" dt="2024-04-17T22:04:22.225"/>
    <p1510:client id="{AA81A674-E2DD-E841-ABD4-C208366E61E1}" v="395" dt="2024-04-18T15:41:34.451"/>
    <p1510:client id="{D427E90B-B14E-DC76-DB12-8223FCAF3AD9}" v="4" dt="2024-04-17T22:04:59.121"/>
    <p1510:client id="{DA660CEC-A7B8-8EFB-5BF5-8C3EEE9F371E}" v="15" dt="2024-04-17T22:16:36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0"/>
  </p:normalViewPr>
  <p:slideViewPr>
    <p:cSldViewPr snapToGrid="0">
      <p:cViewPr varScale="1">
        <p:scale>
          <a:sx n="31" d="100"/>
          <a:sy n="31" d="100"/>
        </p:scale>
        <p:origin x="16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EE8B5-D014-7C4F-A3CF-CD106561108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F098D-8DB6-3244-8615-D15F585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Text-size: </a:t>
            </a:r>
            <a:endParaRPr lang="en-US" b="0" i="0">
              <a:solidFill>
                <a:srgbClr val="222222"/>
              </a:solidFill>
              <a:effectLst/>
              <a:latin typeface="EB Garamond"/>
              <a:ea typeface="EB Garamo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The Main Title should be at least 100 points (4 cm high)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Subheadings should around 50 points (Between 1.5 - 2 cm high)</a:t>
            </a:r>
          </a:p>
          <a:p>
            <a:pPr algn="l"/>
            <a:r>
              <a:rPr lang="en-US" b="1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Body text</a:t>
            </a: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 is most easily read when it is 25 points (Between 0.5 - 1 cm high).  The absolute minimum for text is 18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The title of your poster should appear at the top in large letters.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People will not read a lot of text, and certainly won't read standard journal-sized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Printed text should be very brief, or most people will walk away.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Studies show that text written in all capital letters is hard to follow; it is better to use bold print than all caps.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Bullets may be helpful in summarizing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Divide the contents of your poster into appropriate sections.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222222"/>
              </a:solidFill>
              <a:effectLst/>
              <a:latin typeface="EB Garamond"/>
              <a:ea typeface="EB Garamo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Titles to highlight different sports being represented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Bullet points for the SCORE and data repository sections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EB Garamond"/>
                <a:ea typeface="EB Garamond"/>
              </a:rPr>
              <a:t>This project funded by NSF grant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F098D-8DB6-3244-8615-D15F58531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636" y="1051004"/>
            <a:ext cx="28729928" cy="37702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600" b="1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Statistics Resources with Non-Traditional Sports Data</a:t>
            </a:r>
          </a:p>
          <a:p>
            <a:pPr algn="ctr"/>
            <a:r>
              <a:rPr lang="en-US" altLang="en-US" sz="540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Advisors: Professors Robin Lock, Michael Schuckers, Ivan Ramler, AJ Dykstra </a:t>
            </a:r>
          </a:p>
          <a:p>
            <a:pPr algn="ctr"/>
            <a:r>
              <a:rPr lang="en-US" altLang="en-US" sz="540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(Department of Math, Statistics, Computer Science, and Data Science)</a:t>
            </a:r>
          </a:p>
          <a:p>
            <a:pPr algn="ctr"/>
            <a:endParaRPr lang="en-US" altLang="en-US" sz="3500" b="1">
              <a:solidFill>
                <a:srgbClr val="C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43" b="37655"/>
          <a:stretch/>
        </p:blipFill>
        <p:spPr>
          <a:xfrm>
            <a:off x="36260763" y="1277105"/>
            <a:ext cx="7511177" cy="26829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204905" y="5606360"/>
            <a:ext cx="12714514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 panose="02020404030301010803" pitchFamily="18" charset="0"/>
              </a:rPr>
              <a:t>SCORE</a:t>
            </a:r>
          </a:p>
          <a:p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The SCORE Network is a national organization that…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Develops and distributes Sports Content for Outreach, Research, and Education (SCORE)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Seeks to implement an educational framework based on real-world problems and applications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Increases student likelihood to be engaged in the classroom</a:t>
            </a:r>
          </a:p>
          <a:p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The St. Lawrence chapter of SCORE focuses on using non-traditional sports data to develop introductory- level statistics resources for educators.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887993" y="14560074"/>
            <a:ext cx="12714514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Garamond"/>
              </a:rPr>
              <a:t>Nordic Ski: Randomized Block and </a:t>
            </a:r>
            <a:r>
              <a:rPr lang="en-US" sz="5400" b="1" err="1">
                <a:solidFill>
                  <a:srgbClr val="C00000"/>
                </a:solidFill>
                <a:latin typeface="Garamond"/>
              </a:rPr>
              <a:t>Dplyr</a:t>
            </a:r>
            <a:endParaRPr lang="en-US" sz="5400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000" b="1">
                <a:solidFill>
                  <a:srgbClr val="C00000"/>
                </a:solidFill>
                <a:latin typeface="Garamond"/>
              </a:rPr>
              <a:t>Data Info: </a:t>
            </a:r>
            <a:r>
              <a:rPr lang="en-US" sz="4000">
                <a:solidFill>
                  <a:srgbClr val="C00000"/>
                </a:solidFill>
                <a:latin typeface="Garamond"/>
                <a:ea typeface="+mn-lt"/>
                <a:cs typeface="+mn-lt"/>
              </a:rPr>
              <a:t>Data scraped</a:t>
            </a:r>
            <a:r>
              <a:rPr lang="en-US" sz="4000">
                <a:solidFill>
                  <a:srgbClr val="C00000"/>
                </a:solidFill>
                <a:latin typeface="Garamond"/>
              </a:rPr>
              <a:t> from the FIS website </a:t>
            </a:r>
            <a:r>
              <a:rPr lang="en-US" sz="4000">
                <a:solidFill>
                  <a:srgbClr val="C00000"/>
                </a:solidFill>
                <a:latin typeface="Garamond"/>
                <a:ea typeface="+mn-lt"/>
                <a:cs typeface="+mn-lt"/>
              </a:rPr>
              <a:t>about a women's 10k race in Norway. </a:t>
            </a:r>
            <a:r>
              <a:rPr lang="en-US" sz="4000">
                <a:solidFill>
                  <a:srgbClr val="C00000"/>
                </a:solidFill>
                <a:latin typeface="Garamond"/>
              </a:rPr>
              <a:t>The dataset has 61 skiers with 20 variables, including intervals at 1.3k, 4.3k, 7.5k, and 10k.</a:t>
            </a:r>
            <a:endParaRPr lang="en-US" sz="4400">
              <a:solidFill>
                <a:srgbClr val="C00000"/>
              </a:solidFill>
              <a:latin typeface="Garamon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3A032-0116-5F52-5E04-40200D94D420}"/>
              </a:ext>
            </a:extLst>
          </p:cNvPr>
          <p:cNvSpPr/>
          <p:nvPr/>
        </p:nvSpPr>
        <p:spPr>
          <a:xfrm>
            <a:off x="898459" y="23552294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E5874-03AD-D0E1-FAEB-76AF8B87EA3A}"/>
              </a:ext>
            </a:extLst>
          </p:cNvPr>
          <p:cNvSpPr/>
          <p:nvPr/>
        </p:nvSpPr>
        <p:spPr>
          <a:xfrm>
            <a:off x="858255" y="5518336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4908-D473-760F-DAF1-99F256B3A4FD}"/>
              </a:ext>
            </a:extLst>
          </p:cNvPr>
          <p:cNvSpPr/>
          <p:nvPr/>
        </p:nvSpPr>
        <p:spPr>
          <a:xfrm>
            <a:off x="29638552" y="23552293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97F4B-A433-086A-611C-759DAD2A9211}"/>
              </a:ext>
            </a:extLst>
          </p:cNvPr>
          <p:cNvSpPr/>
          <p:nvPr/>
        </p:nvSpPr>
        <p:spPr>
          <a:xfrm>
            <a:off x="15332297" y="23552293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505CA-28C7-B4BC-187A-2F5DB2505572}"/>
              </a:ext>
            </a:extLst>
          </p:cNvPr>
          <p:cNvSpPr/>
          <p:nvPr/>
        </p:nvSpPr>
        <p:spPr>
          <a:xfrm>
            <a:off x="15295707" y="5306919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6B176-6FD5-2D0F-5BBB-B74465BFEA3A}"/>
              </a:ext>
            </a:extLst>
          </p:cNvPr>
          <p:cNvSpPr/>
          <p:nvPr/>
        </p:nvSpPr>
        <p:spPr>
          <a:xfrm>
            <a:off x="15295706" y="14429606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CE04D-23EB-2AE5-A805-7799F7FA877C}"/>
              </a:ext>
            </a:extLst>
          </p:cNvPr>
          <p:cNvSpPr/>
          <p:nvPr/>
        </p:nvSpPr>
        <p:spPr>
          <a:xfrm>
            <a:off x="29664233" y="5306919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EBA1F-2E28-D1EE-5E8E-3B2FDE0B5967}"/>
              </a:ext>
            </a:extLst>
          </p:cNvPr>
          <p:cNvSpPr/>
          <p:nvPr/>
        </p:nvSpPr>
        <p:spPr>
          <a:xfrm>
            <a:off x="29664232" y="14429606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24101-C663-EB9F-3E20-192798911F5C}"/>
              </a:ext>
            </a:extLst>
          </p:cNvPr>
          <p:cNvSpPr txBox="1"/>
          <p:nvPr/>
        </p:nvSpPr>
        <p:spPr>
          <a:xfrm>
            <a:off x="29868298" y="23716190"/>
            <a:ext cx="1293997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 panose="02020404030301010803" pitchFamily="18" charset="0"/>
              </a:rPr>
              <a:t>SCORE Data Repository</a:t>
            </a:r>
          </a:p>
          <a:p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Datasets in the SCORE repository come from a variety of sports, and consist of…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The motivation behind using the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A description of the dataset (size and variables)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A variety of questions that could be answered using the data</a:t>
            </a:r>
          </a:p>
          <a:p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Each of the datasets highlighted in the previous sections has been published in the SCORE Data Repository to be used nationally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59A8C-9829-3539-E91D-ABE23AB42EDE}"/>
              </a:ext>
            </a:extLst>
          </p:cNvPr>
          <p:cNvSpPr txBox="1"/>
          <p:nvPr/>
        </p:nvSpPr>
        <p:spPr>
          <a:xfrm>
            <a:off x="15647050" y="14560074"/>
            <a:ext cx="1271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 panose="02020404030301010803" pitchFamily="18" charset="0"/>
              </a:rPr>
              <a:t>Formula 1: Histograms and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7BEA4-74E9-F97D-D297-C397FDCEFC88}"/>
              </a:ext>
            </a:extLst>
          </p:cNvPr>
          <p:cNvSpPr txBox="1"/>
          <p:nvPr/>
        </p:nvSpPr>
        <p:spPr>
          <a:xfrm>
            <a:off x="15647050" y="5606360"/>
            <a:ext cx="1271451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Olympic Medals: Data Cleaning and Summarization</a:t>
            </a:r>
            <a:endParaRPr lang="en-US" sz="6000" b="1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D3F89-44DA-F59A-510C-CC4D6C361DE4}"/>
              </a:ext>
            </a:extLst>
          </p:cNvPr>
          <p:cNvSpPr txBox="1"/>
          <p:nvPr/>
        </p:nvSpPr>
        <p:spPr>
          <a:xfrm>
            <a:off x="30015577" y="5626294"/>
            <a:ext cx="12714514" cy="80329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Giant Slalom: Paired Data and Data Tidying</a:t>
            </a:r>
            <a:endParaRPr lang="en-US" sz="6000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 b="1">
                <a:solidFill>
                  <a:srgbClr val="C00000"/>
                </a:solidFill>
                <a:latin typeface="Garamond"/>
              </a:rPr>
              <a:t>Data Info: 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Alpine ski data scraped from FIS website containing information on two runs of women's GS at Mont Tremblant</a:t>
            </a: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 b="1">
                <a:solidFill>
                  <a:srgbClr val="C00000"/>
                </a:solidFill>
                <a:latin typeface="Garamond"/>
              </a:rPr>
              <a:t>Module Goals:</a:t>
            </a:r>
          </a:p>
          <a:p>
            <a:pPr marL="742950" indent="-742950">
              <a:buAutoNum type="arabicPeriod"/>
            </a:pPr>
            <a:r>
              <a:rPr lang="en-US" sz="4400">
                <a:solidFill>
                  <a:srgbClr val="C00000"/>
                </a:solidFill>
                <a:latin typeface="Garamond"/>
              </a:rPr>
              <a:t>Use paired data to perform a test for difference in means, find a confidence interval, obtain summary statistics, and interpret findings (STAT 113)</a:t>
            </a:r>
          </a:p>
          <a:p>
            <a:pPr marL="742950" indent="-742950">
              <a:buAutoNum type="arabicPeriod"/>
            </a:pPr>
            <a:r>
              <a:rPr lang="en-US" sz="4400">
                <a:solidFill>
                  <a:srgbClr val="C00000"/>
                </a:solidFill>
                <a:latin typeface="Garamond"/>
              </a:rPr>
              <a:t>Clean an untidy data set using 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tidyr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and 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dplyr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(STAT/DS 234)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B4E8B-E4EB-1A56-B991-9F96A50A3384}"/>
              </a:ext>
            </a:extLst>
          </p:cNvPr>
          <p:cNvSpPr txBox="1"/>
          <p:nvPr/>
        </p:nvSpPr>
        <p:spPr>
          <a:xfrm>
            <a:off x="1179269" y="23664193"/>
            <a:ext cx="12868442" cy="9548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</a:rPr>
              <a:t>Diving: Difference in Means Hypothesis Tests</a:t>
            </a:r>
          </a:p>
          <a:p>
            <a:r>
              <a:rPr lang="en-US" sz="4400" b="1">
                <a:solidFill>
                  <a:srgbClr val="C00000"/>
                </a:solidFill>
                <a:latin typeface="Garamond"/>
              </a:rPr>
              <a:t>Data Info: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 Diving results from the 2022 FINA Junior World Championships from women divers aged 16 – 18.</a:t>
            </a:r>
          </a:p>
          <a:p>
            <a:r>
              <a:rPr lang="en-US" sz="1050">
                <a:ea typeface="Calibri"/>
                <a:cs typeface="Calibri"/>
              </a:rPr>
              <a:t>--</a:t>
            </a:r>
            <a:endParaRPr lang="en-US"/>
          </a:p>
          <a:p>
            <a:r>
              <a:rPr lang="en-US" sz="4400" b="1">
                <a:solidFill>
                  <a:srgbClr val="C00000"/>
                </a:solidFill>
                <a:latin typeface="Garamond"/>
              </a:rPr>
              <a:t>Module Goals:</a:t>
            </a: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742950" indent="-742950">
              <a:buAutoNum type="arabicPeriod"/>
            </a:pPr>
            <a:r>
              <a:rPr lang="en-US" sz="4400">
                <a:solidFill>
                  <a:srgbClr val="C00000"/>
                </a:solidFill>
                <a:latin typeface="Garamond"/>
              </a:rPr>
              <a:t>Conduct difference in means</a:t>
            </a: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>
                <a:solidFill>
                  <a:srgbClr val="C00000"/>
                </a:solidFill>
                <a:latin typeface="Garamond"/>
              </a:rPr>
              <a:t> hypothesis tests to test if there is</a:t>
            </a: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>
                <a:solidFill>
                  <a:srgbClr val="C00000"/>
                </a:solidFill>
                <a:latin typeface="Garamond"/>
              </a:rPr>
              <a:t> a significant difference in mean</a:t>
            </a: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>
                <a:solidFill>
                  <a:srgbClr val="C00000"/>
                </a:solidFill>
                <a:latin typeface="Garamond"/>
              </a:rPr>
              <a:t> points scored between divers of  different ages</a:t>
            </a: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4400">
                <a:solidFill>
                  <a:srgbClr val="C00000"/>
                </a:solidFill>
                <a:latin typeface="Garamond"/>
              </a:rPr>
              <a:t>2. Practice conducting hypothesis tests both in R or by hand.</a:t>
            </a: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742950" indent="-742950">
              <a:buAutoNum type="arabicPeriod"/>
            </a:pP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742950" indent="-742950">
              <a:buAutoNum type="arabicPeriod"/>
            </a:pPr>
            <a:endParaRPr lang="en-US" sz="440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1F5F3-4E27-4DBD-7E23-754291F8C44E}"/>
              </a:ext>
            </a:extLst>
          </p:cNvPr>
          <p:cNvSpPr txBox="1"/>
          <p:nvPr/>
        </p:nvSpPr>
        <p:spPr>
          <a:xfrm>
            <a:off x="15647050" y="23616232"/>
            <a:ext cx="1271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Garamond" panose="02020404030301010803" pitchFamily="18" charset="0"/>
              </a:rPr>
              <a:t>League of Legends: Chi-squared Distribution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D6125-D83E-EB51-6C5C-BBBBD5CE5FA5}"/>
              </a:ext>
            </a:extLst>
          </p:cNvPr>
          <p:cNvSpPr txBox="1"/>
          <p:nvPr/>
        </p:nvSpPr>
        <p:spPr>
          <a:xfrm>
            <a:off x="15261852" y="13038854"/>
            <a:ext cx="1341466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  <a:ea typeface="+mn-lt"/>
                <a:cs typeface="+mn-lt"/>
              </a:rPr>
              <a:t>Eric Seltzer (Data Science and Finance)</a:t>
            </a:r>
            <a:endParaRPr lang="en-US" sz="4400">
              <a:latin typeface="Garamond"/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C18F2-CC3C-7269-A923-61381CC1DA47}"/>
              </a:ext>
            </a:extLst>
          </p:cNvPr>
          <p:cNvSpPr txBox="1"/>
          <p:nvPr/>
        </p:nvSpPr>
        <p:spPr>
          <a:xfrm>
            <a:off x="1361165" y="31083331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Emma Deering (Data Science and Geology)</a:t>
            </a:r>
            <a:endParaRPr lang="en-US" sz="4400">
              <a:latin typeface="Garamo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5F064-904D-536E-9B0B-94445C9C01CB}"/>
              </a:ext>
            </a:extLst>
          </p:cNvPr>
          <p:cNvSpPr txBox="1"/>
          <p:nvPr/>
        </p:nvSpPr>
        <p:spPr>
          <a:xfrm>
            <a:off x="17890957" y="22107578"/>
            <a:ext cx="10751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Norah Kuduk (Computer Science and Statistics)</a:t>
            </a:r>
            <a:endParaRPr lang="en-US" sz="4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0F81B-8D8B-EEED-C701-FDC62168BB86}"/>
              </a:ext>
            </a:extLst>
          </p:cNvPr>
          <p:cNvSpPr txBox="1"/>
          <p:nvPr/>
        </p:nvSpPr>
        <p:spPr>
          <a:xfrm>
            <a:off x="15967410" y="31162979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George Charalambous (Data Science &amp; Nerd) </a:t>
            </a:r>
            <a:endParaRPr lang="en-US" sz="4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61C9C1-DC73-4471-3C43-2C7D209085D6}"/>
              </a:ext>
            </a:extLst>
          </p:cNvPr>
          <p:cNvSpPr txBox="1"/>
          <p:nvPr/>
        </p:nvSpPr>
        <p:spPr>
          <a:xfrm>
            <a:off x="30249506" y="22168203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Abigail Winston Smith (Data Science and History)</a:t>
            </a:r>
            <a:endParaRPr lang="en-US" sz="4400">
              <a:latin typeface="Garamon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C25953-A71D-6A93-AAAF-16CA0238B0CB}"/>
              </a:ext>
            </a:extLst>
          </p:cNvPr>
          <p:cNvSpPr txBox="1"/>
          <p:nvPr/>
        </p:nvSpPr>
        <p:spPr>
          <a:xfrm>
            <a:off x="30278227" y="12968120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Emilia 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Agostinelli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(Statistics)</a:t>
            </a:r>
            <a:endParaRPr lang="en-US" sz="4400">
              <a:latin typeface="Garamond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F895E11-38A4-AC2C-29A0-794C48A9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1871" y="7545352"/>
            <a:ext cx="2286000" cy="26384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F85409-6813-5874-7476-B7429CFD0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7472" y="7558669"/>
            <a:ext cx="2286000" cy="2638425"/>
          </a:xfrm>
          <a:prstGeom prst="rect">
            <a:avLst/>
          </a:prstGeom>
        </p:spPr>
      </p:pic>
      <p:pic>
        <p:nvPicPr>
          <p:cNvPr id="33" name="Picture 32" descr="A stringed instrument on a green hexagon&#10;&#10;Description automatically generated">
            <a:extLst>
              <a:ext uri="{FF2B5EF4-FFF2-40B4-BE49-F238E27FC236}">
                <a16:creationId xmlns:a16="http://schemas.microsoft.com/office/drawing/2014/main" id="{4813084E-0D0D-4875-D5D0-4DCB4A48A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1793" y="10393904"/>
            <a:ext cx="2286000" cy="2638425"/>
          </a:xfrm>
          <a:prstGeom prst="rect">
            <a:avLst/>
          </a:prstGeom>
        </p:spPr>
      </p:pic>
      <p:pic>
        <p:nvPicPr>
          <p:cNvPr id="34" name="Picture 33" descr="A blue ball with a white letter&#10;&#10;Description automatically generated">
            <a:extLst>
              <a:ext uri="{FF2B5EF4-FFF2-40B4-BE49-F238E27FC236}">
                <a16:creationId xmlns:a16="http://schemas.microsoft.com/office/drawing/2014/main" id="{DB4514BC-ECB5-EAE2-7FE3-82EF0131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5880" y="10201618"/>
            <a:ext cx="2667000" cy="2667000"/>
          </a:xfrm>
          <a:prstGeom prst="rect">
            <a:avLst/>
          </a:prstGeom>
        </p:spPr>
      </p:pic>
      <p:pic>
        <p:nvPicPr>
          <p:cNvPr id="35" name="Picture 34" descr="Mikaela Shiffrin wins World Cup giant slalom race in Courchevel">
            <a:extLst>
              <a:ext uri="{FF2B5EF4-FFF2-40B4-BE49-F238E27FC236}">
                <a16:creationId xmlns:a16="http://schemas.microsoft.com/office/drawing/2014/main" id="{48E87474-2734-991E-B2B2-909F0F9C4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2488" y="8918281"/>
            <a:ext cx="2743200" cy="18270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400C0B-CA4B-FEE5-F627-CD9231487986}"/>
              </a:ext>
            </a:extLst>
          </p:cNvPr>
          <p:cNvSpPr txBox="1"/>
          <p:nvPr/>
        </p:nvSpPr>
        <p:spPr>
          <a:xfrm>
            <a:off x="15624187" y="17226249"/>
            <a:ext cx="74149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Garamond" panose="02020404030301010803" pitchFamily="18" charset="0"/>
              </a:rPr>
              <a:t>Module Goals: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Understand histograms and outliers and their relevance in statistical analysis.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Highlight use of summary statistics in outlier detection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2B91B3-E2C6-ECE6-C057-D8DBEA0E2075}"/>
              </a:ext>
            </a:extLst>
          </p:cNvPr>
          <p:cNvSpPr txBox="1"/>
          <p:nvPr/>
        </p:nvSpPr>
        <p:spPr>
          <a:xfrm>
            <a:off x="15647050" y="15529570"/>
            <a:ext cx="127145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Garamond" panose="02020404030301010803" pitchFamily="18" charset="0"/>
              </a:rPr>
              <a:t>Data Info: </a:t>
            </a: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Lap times for each driver (and constructor) that participated in the 2023 F1 Miami Grand Prix</a:t>
            </a:r>
          </a:p>
        </p:txBody>
      </p:sp>
      <p:pic>
        <p:nvPicPr>
          <p:cNvPr id="16" name="Picture 15" descr="Norwegian team for the Trondheim World Cup - ProXCskiing">
            <a:extLst>
              <a:ext uri="{FF2B5EF4-FFF2-40B4-BE49-F238E27FC236}">
                <a16:creationId xmlns:a16="http://schemas.microsoft.com/office/drawing/2014/main" id="{78AE1718-AF16-ECA5-DCE4-79E55D603D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71242" y="17932160"/>
            <a:ext cx="3894446" cy="2584662"/>
          </a:xfrm>
          <a:prstGeom prst="rect">
            <a:avLst/>
          </a:prstGeom>
        </p:spPr>
      </p:pic>
      <p:pic>
        <p:nvPicPr>
          <p:cNvPr id="41" name="Picture 40" descr="Two women diving into a pool&#10;&#10;Description automatically generated">
            <a:extLst>
              <a:ext uri="{FF2B5EF4-FFF2-40B4-BE49-F238E27FC236}">
                <a16:creationId xmlns:a16="http://schemas.microsoft.com/office/drawing/2014/main" id="{BCCDB75E-11F9-41E1-8219-BDF3978A2C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6046" y="27054377"/>
            <a:ext cx="3455876" cy="24698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BD402B-7D98-2501-1450-1DC891A388EC}"/>
              </a:ext>
            </a:extLst>
          </p:cNvPr>
          <p:cNvSpPr txBox="1"/>
          <p:nvPr/>
        </p:nvSpPr>
        <p:spPr>
          <a:xfrm>
            <a:off x="15563442" y="25074340"/>
            <a:ext cx="127145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Garamond" panose="02020404030301010803" pitchFamily="18" charset="0"/>
              </a:rPr>
              <a:t>Data Info: </a:t>
            </a:r>
            <a:r>
              <a:rPr lang="en-US" sz="4400">
                <a:solidFill>
                  <a:srgbClr val="C00000"/>
                </a:solidFill>
                <a:latin typeface="Garamond" panose="02020404030301010803" pitchFamily="18" charset="0"/>
              </a:rPr>
              <a:t>Analyzing synergistic relationships between ADC and Support champions in League of Legends.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E384CF-A23F-661F-154E-EA7028DE91ED}"/>
              </a:ext>
            </a:extLst>
          </p:cNvPr>
          <p:cNvSpPr txBox="1"/>
          <p:nvPr/>
        </p:nvSpPr>
        <p:spPr>
          <a:xfrm>
            <a:off x="15647050" y="26520890"/>
            <a:ext cx="76585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Garamond" panose="02020404030301010803" pitchFamily="18" charset="0"/>
              </a:rPr>
              <a:t>Module Goals: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1. Utilize Chi-Squared analysis to explore significant relationships between the top and bottom five most popular champions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2.  Understand the use of Chi-Squared to identify statistical significance</a:t>
            </a: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53" name="Picture 52" descr="A video game cover with a gold text&#10;&#10;Description automatically generated">
            <a:extLst>
              <a:ext uri="{FF2B5EF4-FFF2-40B4-BE49-F238E27FC236}">
                <a16:creationId xmlns:a16="http://schemas.microsoft.com/office/drawing/2014/main" id="{8A717611-760A-E361-BEE8-69638B9556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0503" y="26838258"/>
            <a:ext cx="5213350" cy="29020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C76651-FE31-09A8-4133-4903D70CA269}"/>
              </a:ext>
            </a:extLst>
          </p:cNvPr>
          <p:cNvSpPr txBox="1"/>
          <p:nvPr/>
        </p:nvSpPr>
        <p:spPr>
          <a:xfrm>
            <a:off x="29868298" y="17560215"/>
            <a:ext cx="8802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C00000"/>
                </a:solidFill>
                <a:latin typeface="Garamond"/>
              </a:rPr>
              <a:t>Module Goals:</a:t>
            </a:r>
          </a:p>
          <a:p>
            <a:pPr marL="742950" indent="-742950">
              <a:buAutoNum type="arabicPeriod"/>
            </a:pPr>
            <a:r>
              <a:rPr lang="en-US" sz="4000">
                <a:solidFill>
                  <a:srgbClr val="C00000"/>
                </a:solidFill>
                <a:latin typeface="Garamond"/>
              </a:rPr>
              <a:t>Use randomized block design to assess difference in mean speed based on skier name and distance interval (STAT213)</a:t>
            </a:r>
          </a:p>
          <a:p>
            <a:pPr marL="742950" indent="-742950">
              <a:buAutoNum type="arabicPeriod"/>
            </a:pPr>
            <a:r>
              <a:rPr lang="en-US" sz="4000">
                <a:solidFill>
                  <a:srgbClr val="C00000"/>
                </a:solidFill>
                <a:latin typeface="Garamond"/>
              </a:rPr>
              <a:t>Use </a:t>
            </a:r>
            <a:r>
              <a:rPr lang="en-US" sz="4000" err="1">
                <a:solidFill>
                  <a:srgbClr val="C00000"/>
                </a:solidFill>
                <a:latin typeface="Garamond"/>
              </a:rPr>
              <a:t>Dplyr</a:t>
            </a:r>
            <a:r>
              <a:rPr lang="en-US" sz="4000">
                <a:solidFill>
                  <a:srgbClr val="C00000"/>
                </a:solidFill>
                <a:latin typeface="Garamond"/>
              </a:rPr>
              <a:t> to calculate the speed of each skier at each distance (DS/STAT234)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90F38C-6FD8-CF76-8FD5-B50D823579A3}"/>
              </a:ext>
            </a:extLst>
          </p:cNvPr>
          <p:cNvSpPr/>
          <p:nvPr/>
        </p:nvSpPr>
        <p:spPr>
          <a:xfrm>
            <a:off x="927180" y="14365668"/>
            <a:ext cx="13344023" cy="8508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A7816-8559-18DC-8A9C-B704C6F99BA3}"/>
              </a:ext>
            </a:extLst>
          </p:cNvPr>
          <p:cNvSpPr txBox="1"/>
          <p:nvPr/>
        </p:nvSpPr>
        <p:spPr>
          <a:xfrm>
            <a:off x="1241934" y="14429606"/>
            <a:ext cx="12714514" cy="71096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C00000"/>
                </a:solidFill>
                <a:latin typeface="Garamond"/>
                <a:cs typeface="Calibri"/>
              </a:rPr>
              <a:t>UFC: The Normal Distribution</a:t>
            </a:r>
          </a:p>
          <a:p>
            <a:r>
              <a:rPr lang="en-US" sz="4400" b="1">
                <a:solidFill>
                  <a:srgbClr val="C00000"/>
                </a:solidFill>
                <a:latin typeface="Garamond"/>
              </a:rPr>
              <a:t>Data Info: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Defense and striking statistics for each fighter that competed in the UFC from 1993 to 2021.</a:t>
            </a:r>
          </a:p>
          <a:p>
            <a:r>
              <a:rPr lang="en-US" sz="4400" b="1">
                <a:solidFill>
                  <a:srgbClr val="C00000"/>
                </a:solidFill>
                <a:latin typeface="Garamond"/>
              </a:rPr>
              <a:t>Module Goals:</a:t>
            </a:r>
          </a:p>
          <a:p>
            <a:pPr marL="742950" indent="-742950">
              <a:buAutoNum type="arabicPeriod"/>
            </a:pPr>
            <a:r>
              <a:rPr lang="en-US" sz="4400">
                <a:solidFill>
                  <a:srgbClr val="C00000"/>
                </a:solidFill>
                <a:latin typeface="Garamond"/>
              </a:rPr>
              <a:t>Using the Normal distribution in a real-world application </a:t>
            </a:r>
          </a:p>
          <a:p>
            <a:pPr marL="742950" indent="-742950">
              <a:buAutoNum type="arabicPeriod"/>
            </a:pPr>
            <a:r>
              <a:rPr lang="en-US" sz="4400">
                <a:solidFill>
                  <a:srgbClr val="C00000"/>
                </a:solidFill>
                <a:latin typeface="Garamond"/>
              </a:rPr>
              <a:t>Identifying proportions, quartiles and ranges</a:t>
            </a:r>
          </a:p>
          <a:p>
            <a:pPr marL="742950" indent="-742950">
              <a:buAutoNum type="arabicPeriod"/>
            </a:pPr>
            <a:r>
              <a:rPr lang="en-US" sz="4400">
                <a:solidFill>
                  <a:srgbClr val="C00000"/>
                </a:solidFill>
                <a:latin typeface="Garamond"/>
              </a:rPr>
              <a:t>Using 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StatKey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given a mean and standard deviation</a:t>
            </a:r>
          </a:p>
          <a:p>
            <a:r>
              <a:rPr lang="en-US" sz="4400">
                <a:solidFill>
                  <a:srgbClr val="C00000"/>
                </a:solidFill>
                <a:latin typeface="Garamond"/>
              </a:rPr>
              <a:t> </a:t>
            </a:r>
          </a:p>
          <a:p>
            <a:pPr marL="742950" indent="-742950">
              <a:buAutoNum type="arabicPeriod"/>
            </a:pPr>
            <a:endParaRPr lang="en-US" sz="4400">
              <a:solidFill>
                <a:srgbClr val="C00000"/>
              </a:solidFill>
              <a:latin typeface="Garamond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7C6382-9416-97C4-0F20-E4F550C94671}"/>
              </a:ext>
            </a:extLst>
          </p:cNvPr>
          <p:cNvSpPr txBox="1"/>
          <p:nvPr/>
        </p:nvSpPr>
        <p:spPr>
          <a:xfrm>
            <a:off x="1504584" y="22052138"/>
            <a:ext cx="1271451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4400">
                <a:solidFill>
                  <a:srgbClr val="C00000"/>
                </a:solidFill>
                <a:latin typeface="Garamond"/>
              </a:rPr>
              <a:t>Brendan </a:t>
            </a:r>
            <a:r>
              <a:rPr lang="en-US" sz="4400" err="1">
                <a:solidFill>
                  <a:srgbClr val="C00000"/>
                </a:solidFill>
                <a:latin typeface="Garamond"/>
              </a:rPr>
              <a:t>Karadenes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 (Data Science)</a:t>
            </a:r>
            <a:endParaRPr lang="en-US" sz="4400">
              <a:latin typeface="Garamond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899F704-2AA6-3D02-0C89-4B09C1FA11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0188" y="20374685"/>
            <a:ext cx="4090240" cy="2300879"/>
          </a:xfrm>
          <a:prstGeom prst="rect">
            <a:avLst/>
          </a:prstGeom>
        </p:spPr>
      </p:pic>
      <p:pic>
        <p:nvPicPr>
          <p:cNvPr id="8" name="Picture 7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F6C5E9A4-023E-7E4A-64B1-3F4639F3FD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3364" y="20302056"/>
            <a:ext cx="2647823" cy="1533717"/>
          </a:xfrm>
          <a:prstGeom prst="rect">
            <a:avLst/>
          </a:prstGeom>
        </p:spPr>
      </p:pic>
      <p:sp>
        <p:nvSpPr>
          <p:cNvPr id="21" name="AutoShape 2">
            <a:extLst>
              <a:ext uri="{FF2B5EF4-FFF2-40B4-BE49-F238E27FC236}">
                <a16:creationId xmlns:a16="http://schemas.microsoft.com/office/drawing/2014/main" id="{C933F154-1086-6EDC-FADA-C09777230A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40727" y="-1745673"/>
            <a:ext cx="18357273" cy="1835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" name="Picture 3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3FFF419-C95B-EEEC-438B-5CC09BCD28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7180" y="499276"/>
            <a:ext cx="5104034" cy="466162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6135F9-7912-361A-10B2-1D3470B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147" y="18807502"/>
            <a:ext cx="5039684" cy="12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5D4493-8171-7A20-925F-C07152ED7EA7}"/>
              </a:ext>
            </a:extLst>
          </p:cNvPr>
          <p:cNvSpPr txBox="1"/>
          <p:nvPr/>
        </p:nvSpPr>
        <p:spPr>
          <a:xfrm>
            <a:off x="15649918" y="7446281"/>
            <a:ext cx="730253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Garamond"/>
              </a:rPr>
              <a:t>Data Info: </a:t>
            </a:r>
            <a:r>
              <a:rPr lang="en-US" sz="4400">
                <a:solidFill>
                  <a:srgbClr val="C00000"/>
                </a:solidFill>
                <a:latin typeface="Garamond"/>
              </a:rPr>
              <a:t>Olympics info about both medals and athletes</a:t>
            </a:r>
            <a:endParaRPr lang="en-US" sz="4400">
              <a:latin typeface="Garamon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24030-74FD-99FD-FF9F-B8F608AD06D8}"/>
              </a:ext>
            </a:extLst>
          </p:cNvPr>
          <p:cNvSpPr txBox="1"/>
          <p:nvPr/>
        </p:nvSpPr>
        <p:spPr>
          <a:xfrm>
            <a:off x="15649918" y="9026851"/>
            <a:ext cx="684660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Garamond"/>
                <a:cs typeface="Arial"/>
              </a:rPr>
              <a:t>Module Goals:</a:t>
            </a:r>
            <a:r>
              <a:rPr lang="en-US" sz="4400">
                <a:latin typeface="Garamond"/>
                <a:cs typeface="Arial"/>
              </a:rPr>
              <a:t>​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C00000"/>
                </a:solidFill>
                <a:latin typeface="Garamond"/>
                <a:cs typeface="Arial"/>
              </a:rPr>
              <a:t>Understand what is considered tidy data</a:t>
            </a:r>
          </a:p>
          <a:p>
            <a:pPr marL="571500" indent="-571500">
              <a:buFont typeface="Arial"/>
              <a:buChar char="•"/>
            </a:pPr>
            <a:r>
              <a:rPr lang="en-US" sz="4400">
                <a:solidFill>
                  <a:srgbClr val="C00000"/>
                </a:solidFill>
                <a:latin typeface="Garamond"/>
                <a:cs typeface="Arial"/>
              </a:rPr>
              <a:t>Use R to clean and format data correctly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810</Words>
  <Application>Microsoft Macintosh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EB Garamond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Norah Kuduk</cp:lastModifiedBy>
  <cp:revision>2</cp:revision>
  <dcterms:created xsi:type="dcterms:W3CDTF">2018-04-09T17:46:55Z</dcterms:created>
  <dcterms:modified xsi:type="dcterms:W3CDTF">2024-04-19T16:49:59Z</dcterms:modified>
</cp:coreProperties>
</file>