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51B6F37-B3E1-AFA4-F2DD-FF30D967A239}" name="Matthew Maslow" initials="MM" userId="S::mjmasl20@stlawu.edu::1ce7970f-4ea1-47bb-a8d0-63fe802cde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2015"/>
    <a:srgbClr val="DA2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15"/>
    <p:restoredTop sz="94671"/>
  </p:normalViewPr>
  <p:slideViewPr>
    <p:cSldViewPr snapToGrid="0" snapToObjects="1">
      <p:cViewPr varScale="1">
        <p:scale>
          <a:sx n="17" d="100"/>
          <a:sy n="17" d="100"/>
        </p:scale>
        <p:origin x="1843" y="20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7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8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3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8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2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9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90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1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9746-1088-C241-BC8C-4CC03DF23E15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B9FC5-D1F7-DB4C-8F93-FEB2C60F6F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6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F93311E-5526-9B4D-B45E-5E7F622DA0A9}"/>
              </a:ext>
            </a:extLst>
          </p:cNvPr>
          <p:cNvSpPr/>
          <p:nvPr/>
        </p:nvSpPr>
        <p:spPr>
          <a:xfrm>
            <a:off x="865801" y="5641481"/>
            <a:ext cx="13344023" cy="265214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DE2ACD-A6EA-934B-8311-5A13CF732344}"/>
              </a:ext>
            </a:extLst>
          </p:cNvPr>
          <p:cNvSpPr/>
          <p:nvPr/>
        </p:nvSpPr>
        <p:spPr>
          <a:xfrm>
            <a:off x="15173208" y="5641481"/>
            <a:ext cx="13344023" cy="265214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EC93B3-E7A7-EE4A-B4AF-BB1DC5CDEAAD}"/>
              </a:ext>
            </a:extLst>
          </p:cNvPr>
          <p:cNvSpPr/>
          <p:nvPr/>
        </p:nvSpPr>
        <p:spPr>
          <a:xfrm>
            <a:off x="29480615" y="5641481"/>
            <a:ext cx="13344023" cy="265214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9FFAEC-A478-F04F-8460-BD6F020D7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7296" y="-1977267"/>
            <a:ext cx="7511177" cy="97203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7E8CD8-CBE6-714E-B82E-EB35DF3B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3" y="-2118300"/>
            <a:ext cx="7511177" cy="9720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9353E3-9041-1A4D-98C1-58D5DD66ABB7}"/>
              </a:ext>
            </a:extLst>
          </p:cNvPr>
          <p:cNvSpPr txBox="1"/>
          <p:nvPr/>
        </p:nvSpPr>
        <p:spPr>
          <a:xfrm>
            <a:off x="1191444" y="7185088"/>
            <a:ext cx="13018379" cy="2123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400" dirty="0">
                <a:solidFill>
                  <a:schemeClr val="bg1"/>
                </a:solidFill>
                <a:latin typeface="Garamond" panose="02020404030301010803" pitchFamily="18" charset="0"/>
              </a:rPr>
              <a:t>Rugby Union is a historic international sport dating back to the 1800s, known for its longstanding rivalries among mostly Commonwealth nations.</a:t>
            </a:r>
            <a:endParaRPr lang="en-US" sz="44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A71EA-5AB2-7039-34F7-C37D24AB5802}"/>
              </a:ext>
            </a:extLst>
          </p:cNvPr>
          <p:cNvSpPr txBox="1"/>
          <p:nvPr/>
        </p:nvSpPr>
        <p:spPr>
          <a:xfrm>
            <a:off x="16998891" y="5638116"/>
            <a:ext cx="9908930" cy="2123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Example Analysis:               SA vs Wales</a:t>
            </a:r>
            <a:endParaRPr lang="en-US" sz="6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F25110-6E80-CDBE-8662-D7C94174BDE4}"/>
              </a:ext>
            </a:extLst>
          </p:cNvPr>
          <p:cNvSpPr txBox="1"/>
          <p:nvPr/>
        </p:nvSpPr>
        <p:spPr>
          <a:xfrm>
            <a:off x="1192460" y="10402124"/>
            <a:ext cx="12781850" cy="34778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1. </a:t>
            </a: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Project Summary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Investigates historic Rugby Union rivalries using statistical visualizations based on past match results.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Identifying trends to team performance predict through an interactive online tool built in Shiny.</a:t>
            </a:r>
            <a:endParaRPr lang="en-US" sz="44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4138C7-B593-3606-53FE-926B21A4D50F}"/>
              </a:ext>
            </a:extLst>
          </p:cNvPr>
          <p:cNvSpPr txBox="1"/>
          <p:nvPr/>
        </p:nvSpPr>
        <p:spPr>
          <a:xfrm>
            <a:off x="3334991" y="6015510"/>
            <a:ext cx="7714969" cy="11079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Rugby Union?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F885C-3B5D-E723-9B0A-EA2A2B55163E}"/>
              </a:ext>
            </a:extLst>
          </p:cNvPr>
          <p:cNvSpPr txBox="1"/>
          <p:nvPr/>
        </p:nvSpPr>
        <p:spPr>
          <a:xfrm>
            <a:off x="3598848" y="9475762"/>
            <a:ext cx="7877927" cy="110799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Project Overview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7DF18A-FE3D-A58A-50C3-F76D665F1FB9}"/>
              </a:ext>
            </a:extLst>
          </p:cNvPr>
          <p:cNvSpPr txBox="1"/>
          <p:nvPr/>
        </p:nvSpPr>
        <p:spPr>
          <a:xfrm>
            <a:off x="1192461" y="13871667"/>
            <a:ext cx="12753241" cy="28007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2. </a:t>
            </a: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From Kaggle, covering international matches from 1871 to 2023.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Contains ~ 2,700 matches with multiple variables</a:t>
            </a:r>
            <a:endParaRPr lang="en-US" sz="44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1FE080-6103-9757-A496-E3B3C2375C6C}"/>
              </a:ext>
            </a:extLst>
          </p:cNvPr>
          <p:cNvSpPr txBox="1"/>
          <p:nvPr/>
        </p:nvSpPr>
        <p:spPr>
          <a:xfrm>
            <a:off x="1191444" y="23287083"/>
            <a:ext cx="12753241" cy="34778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3. </a:t>
            </a: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Shiny App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Users can select any two teams to view dynamic, matchup-specific visualizations.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Visuals include density plots, point differentials, pie charts, and interactive scatterplots for deeper insights.</a:t>
            </a:r>
            <a:endParaRPr lang="en-US" sz="44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84B39A4E-AAD8-4A91-F0FE-2446AA0DAE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20039" y="18999177"/>
            <a:ext cx="2845203" cy="284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11209E-9149-4B2D-6634-FCB02A702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163" y="16622193"/>
            <a:ext cx="11586598" cy="6493382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86BC9D47-6652-9A8C-08F3-657E821FD905}"/>
              </a:ext>
            </a:extLst>
          </p:cNvPr>
          <p:cNvSpPr txBox="1"/>
          <p:nvPr/>
        </p:nvSpPr>
        <p:spPr>
          <a:xfrm>
            <a:off x="22988360" y="7817340"/>
            <a:ext cx="5427068" cy="28007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SA Score Distribution across all matches throughout History.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1C0199-C088-B65F-084D-6C276984CB84}"/>
              </a:ext>
            </a:extLst>
          </p:cNvPr>
          <p:cNvSpPr txBox="1"/>
          <p:nvPr/>
        </p:nvSpPr>
        <p:spPr>
          <a:xfrm>
            <a:off x="22988360" y="11307378"/>
            <a:ext cx="5427068" cy="28007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Wales Score Distribution across all matches throughout History.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0CEA3B-DB2C-212E-0F1F-7179342F25A7}"/>
              </a:ext>
            </a:extLst>
          </p:cNvPr>
          <p:cNvSpPr txBox="1"/>
          <p:nvPr/>
        </p:nvSpPr>
        <p:spPr>
          <a:xfrm>
            <a:off x="22988360" y="14713132"/>
            <a:ext cx="5427068" cy="28007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Combined Score Distribution when these teams played each other.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7A6B8A-CADB-C2B9-0100-74D895FFB91D}"/>
              </a:ext>
            </a:extLst>
          </p:cNvPr>
          <p:cNvSpPr txBox="1"/>
          <p:nvPr/>
        </p:nvSpPr>
        <p:spPr>
          <a:xfrm>
            <a:off x="7673290" y="580581"/>
            <a:ext cx="28604027" cy="5016758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ZA" sz="8000" b="1" dirty="0">
                <a:solidFill>
                  <a:schemeClr val="bg1"/>
                </a:solidFill>
                <a:latin typeface="Garamond" panose="02020404030301010803" pitchFamily="18" charset="0"/>
              </a:rPr>
              <a:t>Rugby Union Results Exploration</a:t>
            </a:r>
            <a:r>
              <a:rPr lang="en-ZA" sz="8000" dirty="0">
                <a:latin typeface="Garamond" panose="02020404030301010803" pitchFamily="18" charset="0"/>
              </a:rPr>
              <a:t> </a:t>
            </a:r>
          </a:p>
          <a:p>
            <a:pPr algn="ctr"/>
            <a:r>
              <a:rPr lang="en-ZA" sz="8000" dirty="0">
                <a:solidFill>
                  <a:schemeClr val="bg1"/>
                </a:solidFill>
                <a:latin typeface="Garamond" panose="02020404030301010803" pitchFamily="18" charset="0"/>
              </a:rPr>
              <a:t>Ali du Plessis ’25 (Statistics)</a:t>
            </a:r>
          </a:p>
          <a:p>
            <a:pPr algn="ctr"/>
            <a:r>
              <a:rPr lang="en-ZA" sz="8000" dirty="0">
                <a:solidFill>
                  <a:schemeClr val="bg1"/>
                </a:solidFill>
                <a:latin typeface="Garamond" panose="02020404030301010803" pitchFamily="18" charset="0"/>
              </a:rPr>
              <a:t>Advisor : Ivan Ramler</a:t>
            </a:r>
          </a:p>
          <a:p>
            <a:pPr algn="ctr"/>
            <a:r>
              <a:rPr lang="en-ZA" sz="8000" dirty="0">
                <a:solidFill>
                  <a:schemeClr val="bg1"/>
                </a:solidFill>
                <a:latin typeface="Garamond" panose="02020404030301010803" pitchFamily="18" charset="0"/>
              </a:rPr>
              <a:t>Department: Statistics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BA21B26-74B6-8E49-CB4F-2897D848CFD4}"/>
              </a:ext>
            </a:extLst>
          </p:cNvPr>
          <p:cNvSpPr txBox="1"/>
          <p:nvPr/>
        </p:nvSpPr>
        <p:spPr>
          <a:xfrm>
            <a:off x="22988360" y="18604941"/>
            <a:ext cx="5427068" cy="2123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Point Differential Distribution of SA (minus) Wales.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14FA926-12DB-B9DE-56FF-330BB957AD0E}"/>
              </a:ext>
            </a:extLst>
          </p:cNvPr>
          <p:cNvSpPr txBox="1"/>
          <p:nvPr/>
        </p:nvSpPr>
        <p:spPr>
          <a:xfrm>
            <a:off x="22988360" y="22130095"/>
            <a:ext cx="5427068" cy="28007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Pie Chart of Historic Win/Loss/Draw in terms of SA’s Perspective.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F913CB-4A40-C039-5695-1AA523B864DD}"/>
              </a:ext>
            </a:extLst>
          </p:cNvPr>
          <p:cNvSpPr txBox="1"/>
          <p:nvPr/>
        </p:nvSpPr>
        <p:spPr>
          <a:xfrm>
            <a:off x="22988360" y="26849952"/>
            <a:ext cx="5427068" cy="144655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Total Score vs Point Differential.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EB4302CB-9468-5980-642B-89616B1A3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9482" y="30049017"/>
            <a:ext cx="7528960" cy="153000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EFE0DCBB-AFE9-1C04-E41F-C0D9FF32B2B8}"/>
              </a:ext>
            </a:extLst>
          </p:cNvPr>
          <p:cNvSpPr txBox="1"/>
          <p:nvPr/>
        </p:nvSpPr>
        <p:spPr>
          <a:xfrm>
            <a:off x="22988360" y="30049017"/>
            <a:ext cx="5427068" cy="21236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Win/Loss/Draw Probability Between 2 Teams.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B712D7-4A37-D1C8-C392-9D9C306B4FDE}"/>
              </a:ext>
            </a:extLst>
          </p:cNvPr>
          <p:cNvSpPr txBox="1"/>
          <p:nvPr/>
        </p:nvSpPr>
        <p:spPr>
          <a:xfrm>
            <a:off x="31324318" y="6742348"/>
            <a:ext cx="9905999" cy="88947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400" b="1" u="sng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Fig. 1  &amp; 2</a:t>
            </a:r>
            <a:r>
              <a:rPr lang="en-ZA" sz="44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 </a:t>
            </a: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show distributions of all of SA &amp; Wales scores they have achieved throughout history against all the Rugby Union teams.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4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The </a:t>
            </a:r>
            <a:r>
              <a:rPr lang="en-ZA" sz="4400" b="1" u="sng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Fig. 3</a:t>
            </a: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 shows, that in head-to-head matchups, Wales’s scores peak sharply around 15 points, indicating a narrow and lower scoring range.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SA’s scores are spread more evenly between 20 and 40 points when facing Wales, resembling a uniform distribution and suggesting more consistent high scoring against Wales.</a:t>
            </a:r>
            <a:endParaRPr lang="en-US" sz="44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BC6DB7-EA40-573B-DC9B-42C80A1F0C78}"/>
              </a:ext>
            </a:extLst>
          </p:cNvPr>
          <p:cNvSpPr txBox="1"/>
          <p:nvPr/>
        </p:nvSpPr>
        <p:spPr>
          <a:xfrm>
            <a:off x="31324318" y="16597901"/>
            <a:ext cx="9905999" cy="280076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400" b="1" u="sng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Fig. 4</a:t>
            </a: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 shows most values to the right of 0, indicating that SA has won more matches and often by larger margins, while Wales’s wins are fewer and closer. </a:t>
            </a:r>
            <a:endParaRPr lang="en-US" sz="44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8D0F861-7B1B-BCCF-A4AA-694C59C2A312}"/>
              </a:ext>
            </a:extLst>
          </p:cNvPr>
          <p:cNvSpPr txBox="1"/>
          <p:nvPr/>
        </p:nvSpPr>
        <p:spPr>
          <a:xfrm>
            <a:off x="29811302" y="6015510"/>
            <a:ext cx="5054576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Garamond" panose="02020404030301010803" pitchFamily="18" charset="0"/>
              </a:rPr>
              <a:t>Densities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32BA5E8-3F4A-27B9-1043-32D4878B2B62}"/>
              </a:ext>
            </a:extLst>
          </p:cNvPr>
          <p:cNvSpPr txBox="1"/>
          <p:nvPr/>
        </p:nvSpPr>
        <p:spPr>
          <a:xfrm>
            <a:off x="30619022" y="15928977"/>
            <a:ext cx="5054576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Garamond" panose="02020404030301010803" pitchFamily="18" charset="0"/>
              </a:rPr>
              <a:t>Point Differential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AC0600-EB03-18F6-C62F-B86B587241FA}"/>
              </a:ext>
            </a:extLst>
          </p:cNvPr>
          <p:cNvSpPr txBox="1"/>
          <p:nvPr/>
        </p:nvSpPr>
        <p:spPr>
          <a:xfrm>
            <a:off x="31324318" y="20489549"/>
            <a:ext cx="9905999" cy="889474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Points far to the right represent high scoring matches.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Points high along the Y-axis represent matches with large point differentials.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This graph can be seen as an entertainment scale to see which matches were most entertaining</a:t>
            </a: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Together, these visuals provide a strong foundation for making intuitive, data-driven predictions about which team is more likely to win — based on history, not just hype.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381DEAF-335D-83F7-524A-96CB9E8D782F}"/>
              </a:ext>
            </a:extLst>
          </p:cNvPr>
          <p:cNvSpPr txBox="1"/>
          <p:nvPr/>
        </p:nvSpPr>
        <p:spPr>
          <a:xfrm>
            <a:off x="31121940" y="19759665"/>
            <a:ext cx="11443379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Garamond" panose="02020404030301010803" pitchFamily="18" charset="0"/>
              </a:rPr>
              <a:t>Entertainment Scale – Fig.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62C14-1726-C621-E2E3-B216EE6785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4839" y="1107131"/>
            <a:ext cx="3762900" cy="3743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063699-4E07-FF90-9D4A-A5BAFDF78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27248" y="1107131"/>
            <a:ext cx="3762900" cy="3743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D0FD73-FE85-D0EF-B1E2-D630079DE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49482" y="7817340"/>
            <a:ext cx="7426535" cy="3162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AFEC5A-E0AD-AE4F-46E5-61928BBD01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49482" y="11307378"/>
            <a:ext cx="7426800" cy="3155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D32D12-0AE3-2256-A381-D438F02B2A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49482" y="14713132"/>
            <a:ext cx="7426800" cy="34261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A29AED-0FD5-6CD0-59CF-09F40126B6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49482" y="18604941"/>
            <a:ext cx="7426800" cy="30138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2F8C7E1-51D0-B233-9A1D-0650EACEEE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49482" y="22130095"/>
            <a:ext cx="7426800" cy="330862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76ED624-2AC7-1B49-528B-E87522CE83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449482" y="25903732"/>
            <a:ext cx="7426800" cy="333899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72170E8-5DF1-54DB-4581-6CF2D5F60059}"/>
              </a:ext>
            </a:extLst>
          </p:cNvPr>
          <p:cNvSpPr txBox="1"/>
          <p:nvPr/>
        </p:nvSpPr>
        <p:spPr>
          <a:xfrm>
            <a:off x="1221069" y="26947838"/>
            <a:ext cx="12753241" cy="483209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Future Applications</a:t>
            </a:r>
            <a:endParaRPr lang="en-US" sz="4000" b="1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Developed into a SCORE module to help students understand how visualizations highlight different aspects of matchups.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Though focused on rugby, this approach applies to other sports and fields like business or public health for pattern analysis and decision-making.</a:t>
            </a:r>
            <a:endParaRPr lang="en-US" sz="44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6CB78B-D913-C767-26A3-4A30CCED4DEE}"/>
              </a:ext>
            </a:extLst>
          </p:cNvPr>
          <p:cNvSpPr txBox="1"/>
          <p:nvPr/>
        </p:nvSpPr>
        <p:spPr>
          <a:xfrm>
            <a:off x="21563032" y="7817340"/>
            <a:ext cx="1312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Fig. 1</a:t>
            </a:r>
            <a:endParaRPr lang="en-ZA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BA5AE8-F398-C56F-DB86-60A0E88F78FB}"/>
              </a:ext>
            </a:extLst>
          </p:cNvPr>
          <p:cNvSpPr txBox="1"/>
          <p:nvPr/>
        </p:nvSpPr>
        <p:spPr>
          <a:xfrm>
            <a:off x="21563297" y="11307378"/>
            <a:ext cx="1312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Fig. 2</a:t>
            </a:r>
            <a:endParaRPr lang="en-ZA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4749A0-92C2-43CF-08AB-9BA1A7E6475D}"/>
              </a:ext>
            </a:extLst>
          </p:cNvPr>
          <p:cNvSpPr txBox="1"/>
          <p:nvPr/>
        </p:nvSpPr>
        <p:spPr>
          <a:xfrm>
            <a:off x="21563297" y="14713132"/>
            <a:ext cx="1312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Fig. 3</a:t>
            </a:r>
            <a:endParaRPr lang="en-ZA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7EABF7-9AC4-4FB9-1B3D-729F77813444}"/>
              </a:ext>
            </a:extLst>
          </p:cNvPr>
          <p:cNvSpPr txBox="1"/>
          <p:nvPr/>
        </p:nvSpPr>
        <p:spPr>
          <a:xfrm>
            <a:off x="21563297" y="18604941"/>
            <a:ext cx="1312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Fig. 4</a:t>
            </a:r>
            <a:endParaRPr lang="en-ZA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C9C995-5738-4E06-4675-075EA7622E8B}"/>
              </a:ext>
            </a:extLst>
          </p:cNvPr>
          <p:cNvSpPr txBox="1"/>
          <p:nvPr/>
        </p:nvSpPr>
        <p:spPr>
          <a:xfrm>
            <a:off x="21563297" y="22130095"/>
            <a:ext cx="1312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Fig. 5</a:t>
            </a:r>
            <a:endParaRPr lang="en-ZA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F2721D-AEE8-C6F3-168D-814E85E8BBD3}"/>
              </a:ext>
            </a:extLst>
          </p:cNvPr>
          <p:cNvSpPr txBox="1"/>
          <p:nvPr/>
        </p:nvSpPr>
        <p:spPr>
          <a:xfrm>
            <a:off x="21563297" y="25903732"/>
            <a:ext cx="1312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Fig. 6</a:t>
            </a:r>
            <a:endParaRPr lang="en-ZA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07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1878</TotalTime>
  <Words>466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Alix du Plessis</cp:lastModifiedBy>
  <cp:revision>194</cp:revision>
  <dcterms:created xsi:type="dcterms:W3CDTF">2018-04-09T17:46:55Z</dcterms:created>
  <dcterms:modified xsi:type="dcterms:W3CDTF">2025-04-15T14:41:48Z</dcterms:modified>
</cp:coreProperties>
</file>