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E0F3E25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1"/>
  </p:normalViewPr>
  <p:slideViewPr>
    <p:cSldViewPr snapToGrid="0" snapToObjects="1">
      <p:cViewPr>
        <p:scale>
          <a:sx n="52" d="100"/>
          <a:sy n="52" d="100"/>
        </p:scale>
        <p:origin x="144" y="-2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E0F3E25F.xml><?xml version="1.0" encoding="utf-8"?>
<p188:cmLst xmlns:a="http://schemas.openxmlformats.org/drawingml/2006/main" xmlns:r="http://schemas.openxmlformats.org/officeDocument/2006/relationships" xmlns:p188="http://schemas.microsoft.com/office/powerpoint/2018/8/main">
  <p188:cm id="{97677881-9C6D-9F43-8CDB-81F728418591}" authorId="{A51B6F37-B3E1-AFA4-F2DD-FF30D967A239}" created="2024-04-15T16:22:18.750">
    <ac:deMkLst xmlns:ac="http://schemas.microsoft.com/office/drawing/2013/main/command">
      <pc:docMk xmlns:pc="http://schemas.microsoft.com/office/powerpoint/2013/main/command"/>
      <pc:sldMk xmlns:pc="http://schemas.microsoft.com/office/powerpoint/2013/main/command" cId="3774079583" sldId="256"/>
      <ac:spMk id="8" creationId="{2B1DC1BC-E6FF-D218-2A41-6212A1B8B9D2}"/>
    </ac:deMkLst>
    <p188:txBody>
      <a:bodyPr/>
      <a:lstStyle/>
      <a:p>
        <a:r>
          <a:rPr lang="en-US"/>
          <a:t>make into bullets</a:t>
        </a:r>
      </a:p>
    </p188:txBody>
  </p188:cm>
  <p188:cm id="{2BB77ACC-76E8-604C-BF42-0ACC75D7F63F}" authorId="{A51B6F37-B3E1-AFA4-F2DD-FF30D967A239}" created="2024-04-15T16:23:10.977">
    <ac:deMkLst xmlns:ac="http://schemas.microsoft.com/office/drawing/2013/main/command">
      <pc:docMk xmlns:pc="http://schemas.microsoft.com/office/powerpoint/2013/main/command"/>
      <pc:sldMk xmlns:pc="http://schemas.microsoft.com/office/powerpoint/2013/main/command" cId="3774079583" sldId="256"/>
      <ac:spMk id="6" creationId="{DBA7C4D8-52EF-793D-9A70-63254533240E}"/>
    </ac:deMkLst>
    <p188:txBody>
      <a:bodyPr/>
      <a:lstStyle/>
      <a:p>
        <a:r>
          <a:rPr lang="en-US"/>
          <a:t>make into bullets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microsoft.com/office/2018/10/relationships/comments" Target="../comments/modernComment_100_E0F3E25F.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7B53732-A058-6D41-9258-77E2BE6532FD}"/>
              </a:ext>
            </a:extLst>
          </p:cNvPr>
          <p:cNvSpPr/>
          <p:nvPr/>
        </p:nvSpPr>
        <p:spPr>
          <a:xfrm>
            <a:off x="7580636" y="858068"/>
            <a:ext cx="28680127" cy="3770263"/>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7645951" y="858068"/>
            <a:ext cx="28614812" cy="4324261"/>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8000" b="1" dirty="0">
                <a:solidFill>
                  <a:schemeClr val="bg1">
                    <a:lumMod val="95000"/>
                  </a:schemeClr>
                </a:solidFill>
                <a:latin typeface="Garamond" panose="02020404030301010803" pitchFamily="18" charset="0"/>
                <a:cs typeface="Times New Roman" panose="02020603050405020304" pitchFamily="18" charset="0"/>
              </a:rPr>
              <a:t>SCORE Network: Exploring Unusual Sports </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Matthew Maslow (Data Science)</a:t>
            </a:r>
          </a:p>
          <a:p>
            <a:pPr algn="ctr"/>
            <a:r>
              <a:rPr lang="en-US" altLang="en-US" sz="8000" dirty="0">
                <a:solidFill>
                  <a:schemeClr val="bg1">
                    <a:lumMod val="95000"/>
                  </a:schemeClr>
                </a:solidFill>
                <a:latin typeface="Garamond" panose="02020404030301010803" pitchFamily="18" charset="0"/>
                <a:cs typeface="Times New Roman" panose="02020603050405020304" pitchFamily="18" charset="0"/>
              </a:rPr>
              <a:t>Advisor: Professor Ivan Ramler</a:t>
            </a:r>
          </a:p>
          <a:p>
            <a:pPr algn="ctr"/>
            <a:endParaRPr lang="en-US" altLang="en-US" sz="3500" b="1" dirty="0">
              <a:solidFill>
                <a:schemeClr val="bg1"/>
              </a:solidFill>
              <a:latin typeface="Garamond" panose="02020404030301010803"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3"/>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3"/>
          <a:stretch>
            <a:fillRect/>
          </a:stretch>
        </p:blipFill>
        <p:spPr>
          <a:xfrm>
            <a:off x="134773" y="-2122717"/>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75658" y="7308321"/>
            <a:ext cx="12714514" cy="4832092"/>
          </a:xfrm>
          <a:prstGeom prst="rect">
            <a:avLst/>
          </a:prstGeom>
          <a:noFill/>
        </p:spPr>
        <p:txBody>
          <a:bodyPr wrap="square" rtlCol="0">
            <a:spAutoFit/>
          </a:bodyPr>
          <a:lstStyle/>
          <a:p>
            <a:r>
              <a:rPr lang="en-US" sz="4400" dirty="0">
                <a:solidFill>
                  <a:schemeClr val="bg1"/>
                </a:solidFill>
                <a:latin typeface="Garamond" panose="02020404030301010803" pitchFamily="18" charset="0"/>
              </a:rPr>
              <a:t>Network, funded by the National Science Foundation, acquires, cleans, manipulates, and documents sports data to create educational resources aimed at advancing data science learning, particularly among under</a:t>
            </a:r>
            <a:r>
              <a:rPr lang="en-US" sz="44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a:t>
            </a:r>
          </a:p>
        </p:txBody>
      </p:sp>
      <p:sp>
        <p:nvSpPr>
          <p:cNvPr id="6" name="TextBox 5">
            <a:extLst>
              <a:ext uri="{FF2B5EF4-FFF2-40B4-BE49-F238E27FC236}">
                <a16:creationId xmlns:a16="http://schemas.microsoft.com/office/drawing/2014/main" id="{DBA7C4D8-52EF-793D-9A70-63254533240E}"/>
              </a:ext>
            </a:extLst>
          </p:cNvPr>
          <p:cNvSpPr txBox="1"/>
          <p:nvPr/>
        </p:nvSpPr>
        <p:spPr>
          <a:xfrm>
            <a:off x="15643470" y="8844767"/>
            <a:ext cx="12619772" cy="11085471"/>
          </a:xfrm>
          <a:prstGeom prst="rect">
            <a:avLst/>
          </a:prstGeom>
          <a:noFill/>
        </p:spPr>
        <p:txBody>
          <a:bodyPr wrap="square" rtlCol="0">
            <a:spAutoFit/>
          </a:bodyPr>
          <a:lstStyle/>
          <a:p>
            <a:pPr>
              <a:lnSpc>
                <a:spcPct val="150000"/>
              </a:lnSpc>
            </a:pPr>
            <a:r>
              <a:rPr lang="en-US" sz="4000" dirty="0">
                <a:solidFill>
                  <a:schemeClr val="bg1"/>
                </a:solidFill>
                <a:latin typeface="Garamond" panose="02020404030301010803" pitchFamily="18" charset="0"/>
              </a:rPr>
              <a:t>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pic>
        <p:nvPicPr>
          <p:cNvPr id="7" name="Picture 6" descr="A qr code with a white background&#10;&#10;Description automatically generated">
            <a:extLst>
              <a:ext uri="{FF2B5EF4-FFF2-40B4-BE49-F238E27FC236}">
                <a16:creationId xmlns:a16="http://schemas.microsoft.com/office/drawing/2014/main" id="{26D923DC-1D6E-3B82-F0F4-A3B3C71BC633}"/>
              </a:ext>
            </a:extLst>
          </p:cNvPr>
          <p:cNvPicPr>
            <a:picLocks noChangeAspect="1"/>
          </p:cNvPicPr>
          <p:nvPr/>
        </p:nvPicPr>
        <p:blipFill>
          <a:blip r:embed="rId4"/>
          <a:stretch>
            <a:fillRect/>
          </a:stretch>
        </p:blipFill>
        <p:spPr>
          <a:xfrm>
            <a:off x="20088812" y="29346767"/>
            <a:ext cx="3713576" cy="2291808"/>
          </a:xfrm>
          <a:prstGeom prst="rect">
            <a:avLst/>
          </a:prstGeom>
        </p:spPr>
      </p:pic>
      <p:sp>
        <p:nvSpPr>
          <p:cNvPr id="8" name="TextBox 7">
            <a:extLst>
              <a:ext uri="{FF2B5EF4-FFF2-40B4-BE49-F238E27FC236}">
                <a16:creationId xmlns:a16="http://schemas.microsoft.com/office/drawing/2014/main" id="{2B1DC1BC-E6FF-D218-2A41-6212A1B8B9D2}"/>
              </a:ext>
            </a:extLst>
          </p:cNvPr>
          <p:cNvSpPr txBox="1"/>
          <p:nvPr/>
        </p:nvSpPr>
        <p:spPr>
          <a:xfrm>
            <a:off x="29917040" y="8618177"/>
            <a:ext cx="13108359" cy="10162141"/>
          </a:xfrm>
          <a:prstGeom prst="rect">
            <a:avLst/>
          </a:prstGeom>
          <a:noFill/>
        </p:spPr>
        <p:txBody>
          <a:bodyPr wrap="square" rtlCol="0">
            <a:spAutoFit/>
          </a:bodyPr>
          <a:lstStyle/>
          <a:p>
            <a:pPr>
              <a:lnSpc>
                <a:spcPct val="150000"/>
              </a:lnSpc>
            </a:pPr>
            <a:r>
              <a:rPr lang="en-US" sz="4000" dirty="0">
                <a:solidFill>
                  <a:schemeClr val="bg1"/>
                </a:solidFill>
                <a:latin typeface="Garamond" panose="02020404030301010803" pitchFamily="18" charset="0"/>
              </a:rPr>
              <a:t>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9" name="Picture 8" descr="A qr code with a white background&#10;&#10;Description automatically generated">
            <a:extLst>
              <a:ext uri="{FF2B5EF4-FFF2-40B4-BE49-F238E27FC236}">
                <a16:creationId xmlns:a16="http://schemas.microsoft.com/office/drawing/2014/main" id="{32337679-402F-F70B-D479-C8BC61899577}"/>
              </a:ext>
            </a:extLst>
          </p:cNvPr>
          <p:cNvPicPr>
            <a:picLocks noChangeAspect="1"/>
          </p:cNvPicPr>
          <p:nvPr/>
        </p:nvPicPr>
        <p:blipFill>
          <a:blip r:embed="rId5"/>
          <a:stretch>
            <a:fillRect/>
          </a:stretch>
        </p:blipFill>
        <p:spPr>
          <a:xfrm>
            <a:off x="34543838" y="29346767"/>
            <a:ext cx="3433849" cy="2119176"/>
          </a:xfrm>
          <a:prstGeom prst="rect">
            <a:avLst/>
          </a:prstGeom>
        </p:spPr>
      </p:pic>
      <p:sp>
        <p:nvSpPr>
          <p:cNvPr id="10" name="TextBox 9">
            <a:extLst>
              <a:ext uri="{FF2B5EF4-FFF2-40B4-BE49-F238E27FC236}">
                <a16:creationId xmlns:a16="http://schemas.microsoft.com/office/drawing/2014/main" id="{6D1AFEFB-35D2-6BA2-3192-730FD9D37192}"/>
              </a:ext>
            </a:extLst>
          </p:cNvPr>
          <p:cNvSpPr txBox="1"/>
          <p:nvPr/>
        </p:nvSpPr>
        <p:spPr>
          <a:xfrm>
            <a:off x="31675256" y="6003877"/>
            <a:ext cx="9171012"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The 2024 Dakar Rally</a:t>
            </a:r>
            <a:endParaRPr lang="en-US" dirty="0"/>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6003876"/>
            <a:ext cx="9908930"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Professional Bull Riding</a:t>
            </a:r>
            <a:endParaRPr lang="en-US"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1165418" y="14843373"/>
            <a:ext cx="7511177" cy="3231654"/>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Intro</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Summary of the sport and concepts that will be in handout</a:t>
            </a:r>
          </a:p>
          <a:p>
            <a:pPr marL="571500" indent="-571500">
              <a:buFont typeface="Arial" panose="020B0604020202020204" pitchFamily="34" charset="0"/>
              <a:buChar char="•"/>
            </a:pPr>
            <a:r>
              <a:rPr lang="en-US" sz="4000" dirty="0">
                <a:solidFill>
                  <a:schemeClr val="bg1">
                    <a:lumMod val="95000"/>
                  </a:schemeClr>
                </a:solidFill>
                <a:latin typeface="Garamond" panose="02020404030301010803" pitchFamily="18" charset="0"/>
              </a:rPr>
              <a:t>Provides learning objectives and methods</a:t>
            </a:r>
          </a:p>
        </p:txBody>
      </p:sp>
      <p:sp>
        <p:nvSpPr>
          <p:cNvPr id="22" name="TextBox 21">
            <a:extLst>
              <a:ext uri="{FF2B5EF4-FFF2-40B4-BE49-F238E27FC236}">
                <a16:creationId xmlns:a16="http://schemas.microsoft.com/office/drawing/2014/main" id="{214138C7-B593-3606-53FE-926B21A4D50F}"/>
              </a:ext>
            </a:extLst>
          </p:cNvPr>
          <p:cNvSpPr txBox="1"/>
          <p:nvPr/>
        </p:nvSpPr>
        <p:spPr>
          <a:xfrm>
            <a:off x="3788466" y="5744602"/>
            <a:ext cx="7714969"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SCORE?</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641672" y="12685799"/>
            <a:ext cx="7877927" cy="1323439"/>
          </a:xfrm>
          <a:prstGeom prst="rect">
            <a:avLst/>
          </a:prstGeom>
          <a:noFill/>
        </p:spPr>
        <p:txBody>
          <a:bodyPr wrap="square" rtlCol="0">
            <a:spAutoFit/>
          </a:bodyPr>
          <a:lstStyle/>
          <a:p>
            <a:r>
              <a:rPr lang="en-US" sz="8000" dirty="0">
                <a:solidFill>
                  <a:schemeClr val="bg1"/>
                </a:solidFill>
                <a:latin typeface="Garamond" panose="02020404030301010803" pitchFamily="18" charset="0"/>
              </a:rPr>
              <a:t>What is a Module?</a:t>
            </a:r>
          </a:p>
        </p:txBody>
      </p:sp>
      <p:pic>
        <p:nvPicPr>
          <p:cNvPr id="34" name="Picture 33" descr="A screenshot of a computer&#10;&#10;Description automatically generated">
            <a:extLst>
              <a:ext uri="{FF2B5EF4-FFF2-40B4-BE49-F238E27FC236}">
                <a16:creationId xmlns:a16="http://schemas.microsoft.com/office/drawing/2014/main" id="{5CF653E4-D1E5-9A26-3033-500389E7848E}"/>
              </a:ext>
            </a:extLst>
          </p:cNvPr>
          <p:cNvPicPr>
            <a:picLocks noChangeAspect="1"/>
          </p:cNvPicPr>
          <p:nvPr/>
        </p:nvPicPr>
        <p:blipFill>
          <a:blip r:embed="rId6"/>
          <a:stretch>
            <a:fillRect/>
          </a:stretch>
        </p:blipFill>
        <p:spPr>
          <a:xfrm>
            <a:off x="8579687" y="14321295"/>
            <a:ext cx="5310485" cy="4947268"/>
          </a:xfrm>
          <a:prstGeom prst="rect">
            <a:avLst/>
          </a:prstGeom>
        </p:spPr>
      </p:pic>
      <p:sp>
        <p:nvSpPr>
          <p:cNvPr id="37" name="TextBox 36">
            <a:extLst>
              <a:ext uri="{FF2B5EF4-FFF2-40B4-BE49-F238E27FC236}">
                <a16:creationId xmlns:a16="http://schemas.microsoft.com/office/drawing/2014/main" id="{887DF18A-FE3D-A58A-50C3-F76D665F1FB9}"/>
              </a:ext>
            </a:extLst>
          </p:cNvPr>
          <p:cNvSpPr txBox="1"/>
          <p:nvPr/>
        </p:nvSpPr>
        <p:spPr>
          <a:xfrm>
            <a:off x="7119403" y="20489716"/>
            <a:ext cx="7289658" cy="2123658"/>
          </a:xfrm>
          <a:prstGeom prst="rect">
            <a:avLst/>
          </a:prstGeom>
          <a:noFill/>
        </p:spPr>
        <p:txBody>
          <a:bodyPr wrap="square" rtlCol="0">
            <a:spAutoFit/>
          </a:bodyPr>
          <a:lstStyle/>
          <a:p>
            <a:r>
              <a:rPr lang="en-US" sz="4400" dirty="0">
                <a:solidFill>
                  <a:schemeClr val="bg1">
                    <a:lumMod val="95000"/>
                  </a:schemeClr>
                </a:solidFill>
                <a:latin typeface="Garamond" panose="02020404030301010803" pitchFamily="18" charset="0"/>
              </a:rPr>
              <a:t>Data</a:t>
            </a: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Summary of dataset</a:t>
            </a:r>
          </a:p>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Supplies data file and source </a:t>
            </a:r>
          </a:p>
        </p:txBody>
      </p:sp>
      <p:pic>
        <p:nvPicPr>
          <p:cNvPr id="40" name="Picture 39" descr="A screenshot of a phone&#10;&#10;Description automatically generated">
            <a:extLst>
              <a:ext uri="{FF2B5EF4-FFF2-40B4-BE49-F238E27FC236}">
                <a16:creationId xmlns:a16="http://schemas.microsoft.com/office/drawing/2014/main" id="{6E42EF84-55AA-5894-8B6D-278545FCBA40}"/>
              </a:ext>
            </a:extLst>
          </p:cNvPr>
          <p:cNvPicPr>
            <a:picLocks noChangeAspect="1"/>
          </p:cNvPicPr>
          <p:nvPr/>
        </p:nvPicPr>
        <p:blipFill>
          <a:blip r:embed="rId7"/>
          <a:stretch>
            <a:fillRect/>
          </a:stretch>
        </p:blipFill>
        <p:spPr>
          <a:xfrm>
            <a:off x="1562666" y="18617568"/>
            <a:ext cx="5287907" cy="5818527"/>
          </a:xfrm>
          <a:prstGeom prst="rect">
            <a:avLst/>
          </a:prstGeom>
        </p:spPr>
      </p:pic>
    </p:spTree>
    <p:extLst>
      <p:ext uri="{BB962C8B-B14F-4D97-AF65-F5344CB8AC3E}">
        <p14:creationId xmlns:p14="http://schemas.microsoft.com/office/powerpoint/2010/main" val="37740795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357</Words>
  <Application>Microsoft Macintosh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46</cp:revision>
  <dcterms:created xsi:type="dcterms:W3CDTF">2018-04-09T17:46:55Z</dcterms:created>
  <dcterms:modified xsi:type="dcterms:W3CDTF">2024-04-15T17:00:14Z</dcterms:modified>
</cp:coreProperties>
</file>