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5"/>
    <p:restoredTop sz="94671"/>
  </p:normalViewPr>
  <p:slideViewPr>
    <p:cSldViewPr snapToGrid="0" snapToObjects="1">
      <p:cViewPr>
        <p:scale>
          <a:sx n="25" d="100"/>
          <a:sy n="25" d="100"/>
        </p:scale>
        <p:origin x="691" y="-152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641481"/>
            <a:ext cx="13344023" cy="26521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641481"/>
            <a:ext cx="13344023" cy="26521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641481"/>
            <a:ext cx="13344023" cy="26521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296" y="-1977267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3" y="-211830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185088"/>
            <a:ext cx="13018379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ZA" sz="4400" dirty="0">
                <a:solidFill>
                  <a:schemeClr val="bg1"/>
                </a:solidFill>
                <a:latin typeface="Garamond" panose="02020404030301010803" pitchFamily="18" charset="0"/>
              </a:rPr>
              <a:t>Rugby Union is a historically international sport dating back to the 1800s, known for its longstanding rivalries among mostly Commonwealth nations.</a:t>
            </a:r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5638116"/>
            <a:ext cx="9908930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Example Analysis:               South Africa vs Wales</a:t>
            </a:r>
            <a:endParaRPr 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192460" y="10402124"/>
            <a:ext cx="12781850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Project Summary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Investigates historic Rugby Union rivalries using statistical visualizations based on past match results.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Identifying trends to team performance predict through an interactive online tool built in Shiny.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Rugby Union?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598848" y="9475762"/>
            <a:ext cx="7877927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Project Overview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1192461" y="13871667"/>
            <a:ext cx="12753241" cy="2862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From Kaggle, covering international matches from 1871 to 2023.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Contains ~ 2,700 matches with multiple variables.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191444" y="23287083"/>
            <a:ext cx="12753241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Shiny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Users can select any two teams to view dynamic, matchup-specific visualizations.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Visuals include density plots, point differentials, pie charts, and interactive scatterplots for deeper insights.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1209E-9149-4B2D-6634-FCB02A70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63" y="16683153"/>
            <a:ext cx="11586598" cy="64933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6BC9D47-6652-9A8C-08F3-657E821FD905}"/>
              </a:ext>
            </a:extLst>
          </p:cNvPr>
          <p:cNvSpPr txBox="1"/>
          <p:nvPr/>
        </p:nvSpPr>
        <p:spPr>
          <a:xfrm>
            <a:off x="22988360" y="7817340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1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SA Score Distribution across all matches throughout History.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1C0199-C088-B65F-084D-6C276984CB84}"/>
              </a:ext>
            </a:extLst>
          </p:cNvPr>
          <p:cNvSpPr txBox="1"/>
          <p:nvPr/>
        </p:nvSpPr>
        <p:spPr>
          <a:xfrm>
            <a:off x="22988360" y="11307378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2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Wales Score Distribution across all matches throughout History.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CEA3B-DB2C-212E-0F1F-7179342F25A7}"/>
              </a:ext>
            </a:extLst>
          </p:cNvPr>
          <p:cNvSpPr txBox="1"/>
          <p:nvPr/>
        </p:nvSpPr>
        <p:spPr>
          <a:xfrm>
            <a:off x="22988360" y="14713132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3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Combined Score Distribution when these teams played each other.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7A6B8A-CADB-C2B9-0100-74D895FFB91D}"/>
              </a:ext>
            </a:extLst>
          </p:cNvPr>
          <p:cNvSpPr txBox="1"/>
          <p:nvPr/>
        </p:nvSpPr>
        <p:spPr>
          <a:xfrm>
            <a:off x="7673290" y="580581"/>
            <a:ext cx="28604027" cy="501675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ZA" sz="8000" b="1" dirty="0">
                <a:solidFill>
                  <a:schemeClr val="bg1"/>
                </a:solidFill>
                <a:latin typeface="Garamond" panose="02020404030301010803" pitchFamily="18" charset="0"/>
              </a:rPr>
              <a:t>Rugby Union Results Exploration</a:t>
            </a:r>
            <a:r>
              <a:rPr lang="en-ZA" sz="8000" dirty="0">
                <a:latin typeface="Garamond" panose="02020404030301010803" pitchFamily="18" charset="0"/>
              </a:rPr>
              <a:t> </a:t>
            </a:r>
          </a:p>
          <a:p>
            <a:pPr algn="ctr"/>
            <a:r>
              <a:rPr lang="en-ZA" sz="8000" dirty="0">
                <a:solidFill>
                  <a:schemeClr val="bg1"/>
                </a:solidFill>
                <a:latin typeface="Garamond" panose="02020404030301010803" pitchFamily="18" charset="0"/>
              </a:rPr>
              <a:t>Ali du Plessis ’25 (Statistics &amp; Economics)</a:t>
            </a:r>
          </a:p>
          <a:p>
            <a:pPr algn="ctr"/>
            <a:r>
              <a:rPr lang="en-ZA" sz="8000" dirty="0">
                <a:solidFill>
                  <a:schemeClr val="bg1"/>
                </a:solidFill>
                <a:latin typeface="Garamond" panose="02020404030301010803" pitchFamily="18" charset="0"/>
              </a:rPr>
              <a:t>Advisor : Ivan Ramler</a:t>
            </a:r>
          </a:p>
          <a:p>
            <a:pPr algn="ctr"/>
            <a:r>
              <a:rPr lang="en-ZA" sz="8000" dirty="0">
                <a:solidFill>
                  <a:schemeClr val="bg1"/>
                </a:solidFill>
                <a:latin typeface="Garamond" panose="02020404030301010803" pitchFamily="18" charset="0"/>
              </a:rPr>
              <a:t>Department: Statistics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A21B26-74B6-8E49-CB4F-2897D848CFD4}"/>
              </a:ext>
            </a:extLst>
          </p:cNvPr>
          <p:cNvSpPr txBox="1"/>
          <p:nvPr/>
        </p:nvSpPr>
        <p:spPr>
          <a:xfrm>
            <a:off x="22988360" y="18604941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4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Point Differential Distribution of SA (minus) Wales.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4FA926-12DB-B9DE-56FF-330BB957AD0E}"/>
              </a:ext>
            </a:extLst>
          </p:cNvPr>
          <p:cNvSpPr txBox="1"/>
          <p:nvPr/>
        </p:nvSpPr>
        <p:spPr>
          <a:xfrm>
            <a:off x="22988360" y="22130095"/>
            <a:ext cx="5427068" cy="34778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5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Pie Chart of Historic Win/Loss/Draw in terms of SA’s Perspective.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F913CB-4A40-C039-5695-1AA523B864DD}"/>
              </a:ext>
            </a:extLst>
          </p:cNvPr>
          <p:cNvSpPr txBox="1"/>
          <p:nvPr/>
        </p:nvSpPr>
        <p:spPr>
          <a:xfrm>
            <a:off x="22988360" y="25903732"/>
            <a:ext cx="5427068" cy="14465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6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Total Score vs Point Differential.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B4302CB-9468-5980-642B-89616B1A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9482" y="29863985"/>
            <a:ext cx="7528960" cy="195700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FE0DCBB-AFE9-1C04-E41F-C0D9FF32B2B8}"/>
              </a:ext>
            </a:extLst>
          </p:cNvPr>
          <p:cNvSpPr txBox="1"/>
          <p:nvPr/>
        </p:nvSpPr>
        <p:spPr>
          <a:xfrm>
            <a:off x="22988360" y="29863985"/>
            <a:ext cx="5427068" cy="14465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7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: Probabilities Between 2 Teams.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B712D7-4A37-D1C8-C392-9D9C306B4FDE}"/>
              </a:ext>
            </a:extLst>
          </p:cNvPr>
          <p:cNvSpPr txBox="1"/>
          <p:nvPr/>
        </p:nvSpPr>
        <p:spPr>
          <a:xfrm>
            <a:off x="29812438" y="6788068"/>
            <a:ext cx="12783600" cy="68634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1  &amp; 2</a:t>
            </a:r>
            <a:r>
              <a:rPr lang="en-ZA" sz="44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show distributions of all of SA &amp; Wales scores they have achieved throughout history against all the Rugby Union teams.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3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shows, that in head-to-head matchups, Wales’s scores peak sharply around 15 points, indicating a narrow and lower scoring range.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SA’s scores are spread more evenly between 20 and 40 points when facing Wales, resembling a uniform distribution and suggesting more consistent high scoring against Wales.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BC6DB7-EA40-573B-DC9B-42C80A1F0C78}"/>
              </a:ext>
            </a:extLst>
          </p:cNvPr>
          <p:cNvSpPr txBox="1"/>
          <p:nvPr/>
        </p:nvSpPr>
        <p:spPr>
          <a:xfrm>
            <a:off x="29812438" y="14872064"/>
            <a:ext cx="12783600" cy="3477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4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shows most values to the right of 0, indicating that SA has won more matches and often by larger margins, while Wales’s wins are fewer and closer. 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2BA5E8-3F4A-27B9-1043-32D4878B2B62}"/>
              </a:ext>
            </a:extLst>
          </p:cNvPr>
          <p:cNvSpPr txBox="1"/>
          <p:nvPr/>
        </p:nvSpPr>
        <p:spPr>
          <a:xfrm>
            <a:off x="30099074" y="14081222"/>
            <a:ext cx="5265582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</a:rPr>
              <a:t>Point Differential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AC0600-EB03-18F6-C62F-B86B587241FA}"/>
              </a:ext>
            </a:extLst>
          </p:cNvPr>
          <p:cNvSpPr txBox="1"/>
          <p:nvPr/>
        </p:nvSpPr>
        <p:spPr>
          <a:xfrm>
            <a:off x="29812438" y="18305685"/>
            <a:ext cx="12783600" cy="82176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far to the right represent high scoring matches.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high along the Y-axis represent matches with large point differentials.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This graph can be seen as an entertainment scale to see which matches were most entertaining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. </a:t>
            </a:r>
          </a:p>
          <a:p>
            <a:pPr marL="1341438" lvl="1" indent="-571500">
              <a:buFont typeface="Courier New" panose="02070309020205020404" pitchFamily="49" charset="0"/>
              <a:buChar char="o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A point like this can be seen on </a:t>
            </a:r>
            <a:r>
              <a:rPr lang="en-ZA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6 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and has been marked.</a:t>
            </a:r>
            <a:endParaRPr lang="en-ZA" sz="4400" b="1" u="sng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Together, these visuals provide a strong foundation for making intuitive, data-driven predictions about which team is more likely to win based on history, not just hype.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2C14-1726-C621-E2E3-B216EE678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199" y="1107131"/>
            <a:ext cx="3762900" cy="374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063699-4E07-FF90-9D4A-A5BAFDF78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8768" y="1107131"/>
            <a:ext cx="3762900" cy="3743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0FD73-FE85-D0EF-B1E2-D630079DE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9482" y="7817340"/>
            <a:ext cx="7426535" cy="3162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FEC5A-E0AD-AE4F-46E5-61928BBD0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49482" y="11307378"/>
            <a:ext cx="7426800" cy="3155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32D12-0AE3-2256-A381-D438F02B2A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49482" y="14713132"/>
            <a:ext cx="7426800" cy="3426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A29AED-0FD5-6CD0-59CF-09F40126B6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9482" y="18604941"/>
            <a:ext cx="7426800" cy="3013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F8C7E1-51D0-B233-9A1D-0650EACEEE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9482" y="22130095"/>
            <a:ext cx="7426800" cy="33086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6ED624-2AC7-1B49-528B-E87522CE83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9482" y="25903732"/>
            <a:ext cx="7426800" cy="33389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2170E8-5DF1-54DB-4581-6CF2D5F60059}"/>
              </a:ext>
            </a:extLst>
          </p:cNvPr>
          <p:cNvSpPr txBox="1"/>
          <p:nvPr/>
        </p:nvSpPr>
        <p:spPr>
          <a:xfrm>
            <a:off x="1221069" y="26947838"/>
            <a:ext cx="12753241" cy="51706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Potential Uses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Developed into a SCORE module to help students understand how visualizations highlight different aspects of matchups.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Though centered on rugby, this type of analysis can be applied to other sports or adapted to compare product performance in business settings.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6E489-7E0C-21FF-EC49-3D2CAE2867B4}"/>
              </a:ext>
            </a:extLst>
          </p:cNvPr>
          <p:cNvSpPr/>
          <p:nvPr/>
        </p:nvSpPr>
        <p:spPr>
          <a:xfrm>
            <a:off x="19507200" y="27889200"/>
            <a:ext cx="426720" cy="4724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DE2295-6C9D-0D84-AF31-D3894A99CF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03010" y="25295455"/>
            <a:ext cx="6058746" cy="65255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3BBFC8-7A0A-FDEE-F52E-0F62383E5A38}"/>
              </a:ext>
            </a:extLst>
          </p:cNvPr>
          <p:cNvSpPr txBox="1"/>
          <p:nvPr/>
        </p:nvSpPr>
        <p:spPr>
          <a:xfrm>
            <a:off x="30220993" y="5974485"/>
            <a:ext cx="2974553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</a:rPr>
              <a:t>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00539-20D5-E452-E117-5AC8D5AB0783}"/>
              </a:ext>
            </a:extLst>
          </p:cNvPr>
          <p:cNvSpPr txBox="1"/>
          <p:nvPr/>
        </p:nvSpPr>
        <p:spPr>
          <a:xfrm>
            <a:off x="30373394" y="17430802"/>
            <a:ext cx="8703567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</a:rPr>
              <a:t>Entertainment Scale – Fig. 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36AFD5-50B6-D0BA-172D-FC324CC1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709" y="-2118301"/>
            <a:ext cx="7511177" cy="972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1917</TotalTime>
  <Words>490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Alix du Plessis</cp:lastModifiedBy>
  <cp:revision>226</cp:revision>
  <dcterms:created xsi:type="dcterms:W3CDTF">2018-04-09T17:46:55Z</dcterms:created>
  <dcterms:modified xsi:type="dcterms:W3CDTF">2025-04-15T16:41:34Z</dcterms:modified>
</cp:coreProperties>
</file>