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51B6F37-B3E1-AFA4-F2DD-FF30D967A239}" name="Matthew Maslow" initials="MM" userId="S::mjmasl20@stlawu.edu::1ce7970f-4ea1-47bb-a8d0-63fe802cde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388F"/>
    <a:srgbClr val="BF2015"/>
    <a:srgbClr val="DA26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99"/>
    <p:restoredTop sz="94671"/>
  </p:normalViewPr>
  <p:slideViewPr>
    <p:cSldViewPr snapToGrid="0" snapToObjects="1">
      <p:cViewPr>
        <p:scale>
          <a:sx n="25" d="100"/>
          <a:sy n="25" d="100"/>
        </p:scale>
        <p:origin x="1392" y="-64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71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8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74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7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81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3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88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20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9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05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89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29746-1088-C241-BC8C-4CC03DF23E15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63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7B53732-A058-6D41-9258-77E2BE6532FD}"/>
              </a:ext>
            </a:extLst>
          </p:cNvPr>
          <p:cNvSpPr/>
          <p:nvPr/>
        </p:nvSpPr>
        <p:spPr>
          <a:xfrm>
            <a:off x="7580636" y="858068"/>
            <a:ext cx="28680127" cy="3770263"/>
          </a:xfrm>
          <a:prstGeom prst="rect">
            <a:avLst/>
          </a:prstGeom>
          <a:gradFill flip="none" rotWithShape="1">
            <a:gsLst>
              <a:gs pos="0">
                <a:srgbClr val="BF2015">
                  <a:shade val="30000"/>
                  <a:satMod val="115000"/>
                </a:srgbClr>
              </a:gs>
              <a:gs pos="50000">
                <a:srgbClr val="BF2015">
                  <a:shade val="67500"/>
                  <a:satMod val="115000"/>
                </a:srgbClr>
              </a:gs>
              <a:gs pos="100000">
                <a:srgbClr val="BF2015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F93311E-5526-9B4D-B45E-5E7F622DA0A9}"/>
              </a:ext>
            </a:extLst>
          </p:cNvPr>
          <p:cNvSpPr/>
          <p:nvPr/>
        </p:nvSpPr>
        <p:spPr>
          <a:xfrm>
            <a:off x="829180" y="5483406"/>
            <a:ext cx="13344023" cy="26521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EDE2ACD-A6EA-934B-8311-5A13CF732344}"/>
              </a:ext>
            </a:extLst>
          </p:cNvPr>
          <p:cNvSpPr/>
          <p:nvPr/>
        </p:nvSpPr>
        <p:spPr>
          <a:xfrm>
            <a:off x="15173208" y="5504321"/>
            <a:ext cx="13344023" cy="26521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8EC93B3-E7A7-EE4A-B4AF-BB1DC5CDEAAD}"/>
              </a:ext>
            </a:extLst>
          </p:cNvPr>
          <p:cNvSpPr/>
          <p:nvPr/>
        </p:nvSpPr>
        <p:spPr>
          <a:xfrm>
            <a:off x="29480615" y="5504321"/>
            <a:ext cx="13344023" cy="265214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8338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Box 7">
            <a:extLst>
              <a:ext uri="{FF2B5EF4-FFF2-40B4-BE49-F238E27FC236}">
                <a16:creationId xmlns:a16="http://schemas.microsoft.com/office/drawing/2014/main" id="{ECFBF85C-582B-1D4F-B98C-F16DBB074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9801" y="890725"/>
            <a:ext cx="28614812" cy="432426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8000" b="1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SCORE Network: Impact of Draws/Faceoffs Division I Lacrosse</a:t>
            </a:r>
          </a:p>
          <a:p>
            <a:pPr algn="ctr"/>
            <a:r>
              <a:rPr lang="en-US" altLang="en-US" sz="8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Jill Tyrrell ’25 (Statistics)</a:t>
            </a:r>
          </a:p>
          <a:p>
            <a:pPr algn="ctr"/>
            <a:r>
              <a:rPr lang="en-US" altLang="en-US" sz="8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Advisor: Professor Ivan Ramler</a:t>
            </a:r>
          </a:p>
          <a:p>
            <a:pPr algn="ctr"/>
            <a:endParaRPr lang="en-US" altLang="en-US" sz="3500" b="1" dirty="0">
              <a:solidFill>
                <a:schemeClr val="bg1"/>
              </a:solidFill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89FFAEC-A478-F04F-8460-BD6F020D7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7318" y="-2227885"/>
            <a:ext cx="7511177" cy="972034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97E8CD8-CBE6-714E-B82E-EB35DF3B0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3" y="-2118300"/>
            <a:ext cx="7511177" cy="97203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A7C4D8-52EF-793D-9A70-63254533240E}"/>
              </a:ext>
            </a:extLst>
          </p:cNvPr>
          <p:cNvSpPr txBox="1"/>
          <p:nvPr/>
        </p:nvSpPr>
        <p:spPr>
          <a:xfrm>
            <a:off x="15268264" y="22072237"/>
            <a:ext cx="13659472" cy="9684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Interpret these results (what do these numbers mean?)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a.) draw percentage coefficient (2.4478): </a:t>
            </a:r>
          </a:p>
          <a:p>
            <a:pPr>
              <a:lnSpc>
                <a:spcPct val="150000"/>
              </a:lnSpc>
            </a:pPr>
            <a:r>
              <a:rPr lang="en-US" sz="3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every 1% increase in draw win percentage, game win percentage increases by 2.4478 %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b.) p value (p ≈ 0)</a:t>
            </a:r>
          </a:p>
          <a:p>
            <a:pPr>
              <a:lnSpc>
                <a:spcPct val="150000"/>
              </a:lnSpc>
            </a:pPr>
            <a:r>
              <a:rPr lang="en-US" sz="3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depicts that draw percentage significantly affects win percentage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c.) R^2 value (R^2= 0.5016)</a:t>
            </a:r>
          </a:p>
          <a:p>
            <a:pPr>
              <a:lnSpc>
                <a:spcPct val="150000"/>
              </a:lnSpc>
            </a:pPr>
            <a:r>
              <a:rPr lang="en-US" sz="3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model explains 50.16% of the variation in win percentage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d.) Residual Standard Error (RSE = 14.95)</a:t>
            </a:r>
          </a:p>
          <a:p>
            <a:pPr>
              <a:lnSpc>
                <a:spcPct val="150000"/>
              </a:lnSpc>
            </a:pPr>
            <a:r>
              <a:rPr lang="en-US" sz="3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average, the model's predictions are off by about 14.95 units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1DC1BC-E6FF-D218-2A41-6212A1B8B9D2}"/>
              </a:ext>
            </a:extLst>
          </p:cNvPr>
          <p:cNvSpPr txBox="1"/>
          <p:nvPr/>
        </p:nvSpPr>
        <p:spPr>
          <a:xfrm>
            <a:off x="29895499" y="17740797"/>
            <a:ext cx="13015645" cy="13696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  <a:p>
            <a:r>
              <a:rPr lang="en-US" sz="3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a.) How do the regression lines differ for men's and women's lacrosse?</a:t>
            </a:r>
          </a:p>
          <a:p>
            <a:r>
              <a:rPr lang="en-US" sz="3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women's slope is steeper, depicting that draw win percentage has a stronger impact on game with percentage compared to the men.</a:t>
            </a:r>
          </a:p>
          <a:p>
            <a:r>
              <a:rPr lang="en-US" sz="3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interaction term (</a:t>
            </a:r>
            <a:r>
              <a:rPr lang="el-GR" sz="3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 = 0.9454, </a:t>
            </a:r>
            <a:r>
              <a:rPr lang="en-US" sz="3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= 0.0084) shows that the effect of winning faceoffs/draws is stronger for women’s teams than for men’s teams. </a:t>
            </a:r>
          </a:p>
          <a:p>
            <a:r>
              <a:rPr lang="en-US" sz="3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every 1% increase in draw win percentage, women’s win percentage increases by (1.5024 + 0.9454 = 2.4478%), while men’s win percentage increases by only 1.5024%.</a:t>
            </a:r>
          </a:p>
          <a:p>
            <a:endParaRPr lang="en-US" sz="3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b.) Which division (men's or women's) seems to show a stronger relationship between draw wins and game wins?</a:t>
            </a:r>
          </a:p>
          <a:p>
            <a:r>
              <a:rPr lang="en-US" sz="3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women division shows a stronger relationship due to their steeper slope and higher R^2 value</a:t>
            </a:r>
          </a:p>
          <a:p>
            <a:endParaRPr lang="en-US" sz="3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c.) What does this tell you about the importance of winning faceoffs/draws in lacrosse games?</a:t>
            </a:r>
          </a:p>
          <a:p>
            <a:r>
              <a:rPr lang="en-US" sz="3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Overall, winning the draw/faceoff in the women division is more crucial and important to the games overall outcome than in the men division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1AFEFB-35D2-6BA2-3192-730FD9D37192}"/>
              </a:ext>
            </a:extLst>
          </p:cNvPr>
          <p:cNvSpPr txBox="1"/>
          <p:nvPr/>
        </p:nvSpPr>
        <p:spPr>
          <a:xfrm>
            <a:off x="31077920" y="5869609"/>
            <a:ext cx="91710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Interaction Model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3A71EA-5AB2-7039-34F7-C37D24AB5802}"/>
              </a:ext>
            </a:extLst>
          </p:cNvPr>
          <p:cNvSpPr txBox="1"/>
          <p:nvPr/>
        </p:nvSpPr>
        <p:spPr>
          <a:xfrm>
            <a:off x="16998891" y="6003876"/>
            <a:ext cx="990893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Logistic Regression Plots Division I Lacrosse</a:t>
            </a:r>
            <a:endParaRPr lang="en-US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F25110-6E80-CDBE-8662-D7C94174BDE4}"/>
              </a:ext>
            </a:extLst>
          </p:cNvPr>
          <p:cNvSpPr txBox="1"/>
          <p:nvPr/>
        </p:nvSpPr>
        <p:spPr>
          <a:xfrm>
            <a:off x="8322217" y="10201581"/>
            <a:ext cx="608220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1. 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of the sport and concepts that will be in handout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Provides learning objectives and methods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4138C7-B593-3606-53FE-926B21A4D50F}"/>
              </a:ext>
            </a:extLst>
          </p:cNvPr>
          <p:cNvSpPr txBox="1"/>
          <p:nvPr/>
        </p:nvSpPr>
        <p:spPr>
          <a:xfrm>
            <a:off x="3334991" y="6015510"/>
            <a:ext cx="77149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SCORE?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87DF18A-FE3D-A58A-50C3-F76D665F1FB9}"/>
              </a:ext>
            </a:extLst>
          </p:cNvPr>
          <p:cNvSpPr txBox="1"/>
          <p:nvPr/>
        </p:nvSpPr>
        <p:spPr>
          <a:xfrm>
            <a:off x="8501876" y="14907997"/>
            <a:ext cx="526537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of dataset, with variable descriptions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Supplies data file and source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21FE080-6103-9757-A496-E3B3C2375C6C}"/>
              </a:ext>
            </a:extLst>
          </p:cNvPr>
          <p:cNvSpPr txBox="1"/>
          <p:nvPr/>
        </p:nvSpPr>
        <p:spPr>
          <a:xfrm>
            <a:off x="1199645" y="18029681"/>
            <a:ext cx="57483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Materials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handouts and answer keys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8354F15-8F13-E9E6-7177-CDD7D7AD7984}"/>
              </a:ext>
            </a:extLst>
          </p:cNvPr>
          <p:cNvSpPr txBox="1"/>
          <p:nvPr/>
        </p:nvSpPr>
        <p:spPr>
          <a:xfrm>
            <a:off x="1016192" y="20421778"/>
            <a:ext cx="574833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Conclusion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Summarize the takeaways and learning objectives from the sports application handouts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2D971AD-A696-13D1-AEDB-EB837EA4FAE8}"/>
              </a:ext>
            </a:extLst>
          </p:cNvPr>
          <p:cNvSpPr txBox="1"/>
          <p:nvPr/>
        </p:nvSpPr>
        <p:spPr>
          <a:xfrm>
            <a:off x="15368664" y="14775439"/>
            <a:ext cx="128490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are we looking at? 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 model and lines of game win percentage and draw/face off win percentage for both men and women</a:t>
            </a:r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84B39A4E-AAD8-4A91-F0FE-2446AA0DAE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20039" y="18999177"/>
            <a:ext cx="2845203" cy="284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AutoShape 5">
            <a:extLst>
              <a:ext uri="{FF2B5EF4-FFF2-40B4-BE49-F238E27FC236}">
                <a16:creationId xmlns:a16="http://schemas.microsoft.com/office/drawing/2014/main" id="{7E4A9550-5661-7714-8A4B-C31EEE5E9B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793200" y="16306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" name="Picture 19" descr="A graph with blue dots and red line&#10;&#10;Description automatically generated">
            <a:extLst>
              <a:ext uri="{FF2B5EF4-FFF2-40B4-BE49-F238E27FC236}">
                <a16:creationId xmlns:a16="http://schemas.microsoft.com/office/drawing/2014/main" id="{B59E3DBE-47DC-B223-7B3A-216C58322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7823" y="10576792"/>
            <a:ext cx="5511796" cy="401320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E4AB42E-8D91-E9E1-962F-795AD18EDCD3}"/>
              </a:ext>
            </a:extLst>
          </p:cNvPr>
          <p:cNvSpPr txBox="1"/>
          <p:nvPr/>
        </p:nvSpPr>
        <p:spPr>
          <a:xfrm>
            <a:off x="16158261" y="9856762"/>
            <a:ext cx="41312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Women</a:t>
            </a:r>
          </a:p>
        </p:txBody>
      </p:sp>
      <p:pic>
        <p:nvPicPr>
          <p:cNvPr id="33" name="Picture 32" descr="A graph with blue dots and a red line&#10;&#10;Description automatically generated">
            <a:extLst>
              <a:ext uri="{FF2B5EF4-FFF2-40B4-BE49-F238E27FC236}">
                <a16:creationId xmlns:a16="http://schemas.microsoft.com/office/drawing/2014/main" id="{FC247CBF-EF3A-25FC-3321-F50A3EC10E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66720" y="10576792"/>
            <a:ext cx="6146800" cy="40132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7DD5171-A863-A7DB-EB71-1A6CA70F5253}"/>
              </a:ext>
            </a:extLst>
          </p:cNvPr>
          <p:cNvSpPr txBox="1"/>
          <p:nvPr/>
        </p:nvSpPr>
        <p:spPr>
          <a:xfrm>
            <a:off x="23898925" y="9594683"/>
            <a:ext cx="39128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7F56BF1-4887-2305-BD34-F3C88495F719}"/>
              </a:ext>
            </a:extLst>
          </p:cNvPr>
          <p:cNvSpPr txBox="1"/>
          <p:nvPr/>
        </p:nvSpPr>
        <p:spPr>
          <a:xfrm>
            <a:off x="15867133" y="8370880"/>
            <a:ext cx="119446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1: plot the regression models for women and then men</a:t>
            </a:r>
          </a:p>
        </p:txBody>
      </p:sp>
      <p:pic>
        <p:nvPicPr>
          <p:cNvPr id="39" name="Picture 38" descr="A computer screen shot of a number&#10;&#10;Description automatically generated">
            <a:extLst>
              <a:ext uri="{FF2B5EF4-FFF2-40B4-BE49-F238E27FC236}">
                <a16:creationId xmlns:a16="http://schemas.microsoft.com/office/drawing/2014/main" id="{E7A8C63A-FC57-238E-9AD7-319A4102D1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69240" y="17386551"/>
            <a:ext cx="5909305" cy="4850833"/>
          </a:xfrm>
          <a:prstGeom prst="rect">
            <a:avLst/>
          </a:prstGeom>
        </p:spPr>
      </p:pic>
      <p:pic>
        <p:nvPicPr>
          <p:cNvPr id="44" name="Picture 43" descr="A computer screen shot of a blue screen&#10;&#10;Description automatically generated">
            <a:extLst>
              <a:ext uri="{FF2B5EF4-FFF2-40B4-BE49-F238E27FC236}">
                <a16:creationId xmlns:a16="http://schemas.microsoft.com/office/drawing/2014/main" id="{C192C116-CCFF-4A36-9E93-5BE3EEDCD6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91888" y="17398652"/>
            <a:ext cx="7112000" cy="4787900"/>
          </a:xfrm>
          <a:prstGeom prst="rect">
            <a:avLst/>
          </a:prstGeom>
        </p:spPr>
      </p:pic>
      <p:pic>
        <p:nvPicPr>
          <p:cNvPr id="49" name="Picture 48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62DCFB81-7388-FEC8-9297-B5BB632CA81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4180" b="50970"/>
          <a:stretch/>
        </p:blipFill>
        <p:spPr>
          <a:xfrm>
            <a:off x="31376587" y="15024688"/>
            <a:ext cx="9768349" cy="2463860"/>
          </a:xfrm>
          <a:prstGeom prst="rect">
            <a:avLst/>
          </a:prstGeom>
        </p:spPr>
      </p:pic>
      <p:pic>
        <p:nvPicPr>
          <p:cNvPr id="51" name="Picture 50" descr="A screenshot of a sports game&#10;&#10;Description automatically generated">
            <a:extLst>
              <a:ext uri="{FF2B5EF4-FFF2-40B4-BE49-F238E27FC236}">
                <a16:creationId xmlns:a16="http://schemas.microsoft.com/office/drawing/2014/main" id="{B252C4C1-DA2C-D62D-276F-9885C668D0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71109" y="10494920"/>
            <a:ext cx="6869535" cy="6857448"/>
          </a:xfrm>
          <a:prstGeom prst="rect">
            <a:avLst/>
          </a:prstGeom>
        </p:spPr>
      </p:pic>
      <p:pic>
        <p:nvPicPr>
          <p:cNvPr id="56" name="Picture 55" descr="A screenshot of a white sheet&#10;&#10;Description automatically generated">
            <a:extLst>
              <a:ext uri="{FF2B5EF4-FFF2-40B4-BE49-F238E27FC236}">
                <a16:creationId xmlns:a16="http://schemas.microsoft.com/office/drawing/2014/main" id="{9519DA80-5AD7-A555-F358-43A8D2D914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78599" y="19577622"/>
            <a:ext cx="6799566" cy="4865400"/>
          </a:xfrm>
          <a:prstGeom prst="rect">
            <a:avLst/>
          </a:prstGeom>
        </p:spPr>
      </p:pic>
      <p:sp>
        <p:nvSpPr>
          <p:cNvPr id="57" name="Rectangle 6">
            <a:extLst>
              <a:ext uri="{FF2B5EF4-FFF2-40B4-BE49-F238E27FC236}">
                <a16:creationId xmlns:a16="http://schemas.microsoft.com/office/drawing/2014/main" id="{8FDD76BC-D2FE-FCEA-8031-989D8D685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2137" y="7939993"/>
            <a:ext cx="1296482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The SCORE Network is an NSF-funded national network focused on developing and distributing Sports Content for Outreach, Research, and Education in the fields of statistics and data science.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9" name="Picture 58" descr="A graph of a graph with red and blue dots&#10;&#10;Description automatically generated">
            <a:extLst>
              <a:ext uri="{FF2B5EF4-FFF2-40B4-BE49-F238E27FC236}">
                <a16:creationId xmlns:a16="http://schemas.microsoft.com/office/drawing/2014/main" id="{9FAB59AE-3CD3-31BB-A172-4D6D187334B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125329" y="7229854"/>
            <a:ext cx="8400879" cy="73221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F506276-986A-31C1-981C-4CA6855E1A4B}"/>
              </a:ext>
            </a:extLst>
          </p:cNvPr>
          <p:cNvSpPr txBox="1"/>
          <p:nvPr/>
        </p:nvSpPr>
        <p:spPr>
          <a:xfrm>
            <a:off x="1285330" y="26176825"/>
            <a:ext cx="1272123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In both the men’s and women’s lacrosse game, gaining possession of the faceoff (men’s) or draw control (women’s) is a crucial factor in determining success. </a:t>
            </a:r>
            <a:endParaRPr lang="en-US" altLang="en-US" sz="4000" dirty="0">
              <a:solidFill>
                <a:schemeClr val="bg1"/>
              </a:solid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4000" dirty="0">
                <a:solidFill>
                  <a:schemeClr val="bg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Analyzing faceoff data can provide students with a realistic application to regression modeling by looking into how much of an impact winning the draw/face-off has on the final results of a lacrosse game for both men and women.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9C4068-9F2D-F2FB-3709-341ACE5A22E4}"/>
              </a:ext>
            </a:extLst>
          </p:cNvPr>
          <p:cNvSpPr txBox="1"/>
          <p:nvPr/>
        </p:nvSpPr>
        <p:spPr>
          <a:xfrm>
            <a:off x="2223583" y="24839958"/>
            <a:ext cx="9448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are we looking at?</a:t>
            </a:r>
          </a:p>
        </p:txBody>
      </p:sp>
    </p:spTree>
    <p:extLst>
      <p:ext uri="{BB962C8B-B14F-4D97-AF65-F5344CB8AC3E}">
        <p14:creationId xmlns:p14="http://schemas.microsoft.com/office/powerpoint/2010/main" val="812013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11699</TotalTime>
  <Words>534</Words>
  <Application>Microsoft Macintosh PowerPoint</Application>
  <PresentationFormat>Custom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Garamond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Jillian Tyrrell</cp:lastModifiedBy>
  <cp:revision>129</cp:revision>
  <dcterms:created xsi:type="dcterms:W3CDTF">2018-04-09T17:46:55Z</dcterms:created>
  <dcterms:modified xsi:type="dcterms:W3CDTF">2025-04-17T14:33:51Z</dcterms:modified>
</cp:coreProperties>
</file>