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51B6F37-B3E1-AFA4-F2DD-FF30D967A239}" name="Matthew Maslow" initials="MM" userId="S::mjmasl20@stlawu.edu::1ce7970f-4ea1-47bb-a8d0-63fe802cde15"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BF2015"/>
    <a:srgbClr val="DA261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5E71F7-965C-3D4F-9414-F3A6FCD2A14E}" v="33" dt="2025-04-15T14:05:43.5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82"/>
    <p:restoredTop sz="94671"/>
  </p:normalViewPr>
  <p:slideViewPr>
    <p:cSldViewPr snapToGrid="0" snapToObjects="1">
      <p:cViewPr>
        <p:scale>
          <a:sx n="36" d="100"/>
          <a:sy n="36" d="100"/>
        </p:scale>
        <p:origin x="24" y="-56"/>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8/10/relationships/authors" Target="authors.xml"/><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DC29746-1088-C241-BC8C-4CC03DF23E15}" type="datetimeFigureOut">
              <a:rPr lang="en-US" smtClean="0"/>
              <a:t>4/10/25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1317771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C29746-1088-C241-BC8C-4CC03DF23E15}" type="datetimeFigureOut">
              <a:rPr lang="en-US" smtClean="0"/>
              <a:t>4/10/25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273678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C29746-1088-C241-BC8C-4CC03DF23E15}" type="datetimeFigureOut">
              <a:rPr lang="en-US" smtClean="0"/>
              <a:t>4/10/25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1387174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C29746-1088-C241-BC8C-4CC03DF23E15}" type="datetimeFigureOut">
              <a:rPr lang="en-US" smtClean="0"/>
              <a:t>4/10/25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1213372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C29746-1088-C241-BC8C-4CC03DF23E15}" type="datetimeFigureOut">
              <a:rPr lang="en-US" smtClean="0"/>
              <a:t>4/10/25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1460081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C29746-1088-C241-BC8C-4CC03DF23E15}" type="datetimeFigureOut">
              <a:rPr lang="en-US" smtClean="0"/>
              <a:t>4/10/25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2633238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C29746-1088-C241-BC8C-4CC03DF23E15}" type="datetimeFigureOut">
              <a:rPr lang="en-US" smtClean="0"/>
              <a:t>4/10/25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3946588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C29746-1088-C241-BC8C-4CC03DF23E15}" type="datetimeFigureOut">
              <a:rPr lang="en-US" smtClean="0"/>
              <a:t>4/10/25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3819220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C29746-1088-C241-BC8C-4CC03DF23E15}" type="datetimeFigureOut">
              <a:rPr lang="en-US" smtClean="0"/>
              <a:t>4/10/25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633791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2DC29746-1088-C241-BC8C-4CC03DF23E15}" type="datetimeFigureOut">
              <a:rPr lang="en-US" smtClean="0"/>
              <a:t>4/10/25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2546905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2DC29746-1088-C241-BC8C-4CC03DF23E15}" type="datetimeFigureOut">
              <a:rPr lang="en-US" smtClean="0"/>
              <a:t>4/10/25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2093189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2DC29746-1088-C241-BC8C-4CC03DF23E15}" type="datetimeFigureOut">
              <a:rPr lang="en-US" smtClean="0"/>
              <a:t>4/10/25</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9CEB9FC5-D1F7-DB4C-8F93-FEB2C60F6F38}" type="slidenum">
              <a:rPr lang="en-US" smtClean="0"/>
              <a:t>‹#›</a:t>
            </a:fld>
            <a:endParaRPr lang="en-US"/>
          </a:p>
        </p:txBody>
      </p:sp>
    </p:spTree>
    <p:extLst>
      <p:ext uri="{BB962C8B-B14F-4D97-AF65-F5344CB8AC3E}">
        <p14:creationId xmlns:p14="http://schemas.microsoft.com/office/powerpoint/2010/main" val="20943635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77B53732-A058-6D41-9258-77E2BE6532FD}"/>
              </a:ext>
            </a:extLst>
          </p:cNvPr>
          <p:cNvSpPr/>
          <p:nvPr/>
        </p:nvSpPr>
        <p:spPr>
          <a:xfrm>
            <a:off x="7580636" y="858068"/>
            <a:ext cx="28680127" cy="3770263"/>
          </a:xfrm>
          <a:prstGeom prst="rect">
            <a:avLst/>
          </a:prstGeom>
          <a:gradFill flip="none" rotWithShape="1">
            <a:gsLst>
              <a:gs pos="0">
                <a:srgbClr val="BF2015">
                  <a:shade val="30000"/>
                  <a:satMod val="115000"/>
                </a:srgbClr>
              </a:gs>
              <a:gs pos="50000">
                <a:srgbClr val="BF2015">
                  <a:shade val="67500"/>
                  <a:satMod val="115000"/>
                </a:srgbClr>
              </a:gs>
              <a:gs pos="100000">
                <a:srgbClr val="BF2015">
                  <a:shade val="100000"/>
                  <a:satMod val="115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EF93311E-5526-9B4D-B45E-5E7F622DA0A9}"/>
              </a:ext>
            </a:extLst>
          </p:cNvPr>
          <p:cNvSpPr/>
          <p:nvPr/>
        </p:nvSpPr>
        <p:spPr>
          <a:xfrm>
            <a:off x="865801" y="5504321"/>
            <a:ext cx="13344023" cy="26521432"/>
          </a:xfrm>
          <a:prstGeom prst="rect">
            <a:avLst/>
          </a:prstGeom>
          <a:gradFill flip="none" rotWithShape="1">
            <a:gsLst>
              <a:gs pos="0">
                <a:schemeClr val="accent6">
                  <a:lumMod val="0"/>
                  <a:lumOff val="100000"/>
                </a:schemeClr>
              </a:gs>
              <a:gs pos="1008">
                <a:schemeClr val="accent6">
                  <a:lumMod val="60000"/>
                  <a:lumOff val="40000"/>
                </a:schemeClr>
              </a:gs>
              <a:gs pos="77000">
                <a:schemeClr val="accent6">
                  <a:lumMod val="75000"/>
                </a:schemeClr>
              </a:gs>
              <a:gs pos="100000">
                <a:schemeClr val="accent6">
                  <a:lumMod val="75000"/>
                </a:schemeClr>
              </a:gs>
            </a:gsLst>
            <a:path path="rect">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4EDE2ACD-A6EA-934B-8311-5A13CF732344}"/>
              </a:ext>
            </a:extLst>
          </p:cNvPr>
          <p:cNvSpPr/>
          <p:nvPr/>
        </p:nvSpPr>
        <p:spPr>
          <a:xfrm>
            <a:off x="15173208" y="5504321"/>
            <a:ext cx="13344023" cy="26521432"/>
          </a:xfrm>
          <a:prstGeom prst="rect">
            <a:avLst/>
          </a:prstGeom>
          <a:gradFill flip="none" rotWithShape="1">
            <a:gsLst>
              <a:gs pos="80000">
                <a:schemeClr val="accent6">
                  <a:lumMod val="75000"/>
                </a:schemeClr>
              </a:gs>
              <a:gs pos="14000">
                <a:schemeClr val="accent6">
                  <a:lumMod val="60000"/>
                  <a:lumOff val="40000"/>
                </a:schemeClr>
              </a:gs>
              <a:gs pos="100000">
                <a:schemeClr val="accent6">
                  <a:lumMod val="75000"/>
                </a:schemeClr>
              </a:gs>
            </a:gsLst>
            <a:path path="rect">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88EC93B3-E7A7-EE4A-B4AF-BB1DC5CDEAAD}"/>
              </a:ext>
            </a:extLst>
          </p:cNvPr>
          <p:cNvSpPr/>
          <p:nvPr/>
        </p:nvSpPr>
        <p:spPr>
          <a:xfrm>
            <a:off x="29480615" y="5504321"/>
            <a:ext cx="13344023" cy="26521432"/>
          </a:xfrm>
          <a:prstGeom prst="rect">
            <a:avLst/>
          </a:prstGeom>
          <a:gradFill flip="none" rotWithShape="1">
            <a:gsLst>
              <a:gs pos="38000">
                <a:schemeClr val="accent6">
                  <a:lumMod val="60000"/>
                  <a:lumOff val="40000"/>
                </a:schemeClr>
              </a:gs>
              <a:gs pos="100000">
                <a:schemeClr val="accent6">
                  <a:lumMod val="75000"/>
                </a:schemeClr>
              </a:gs>
            </a:gsLst>
            <a:path path="rect">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Box 7">
            <a:extLst>
              <a:ext uri="{FF2B5EF4-FFF2-40B4-BE49-F238E27FC236}">
                <a16:creationId xmlns:a16="http://schemas.microsoft.com/office/drawing/2014/main" id="{ECFBF85C-582B-1D4F-B98C-F16DBB0744A1}"/>
              </a:ext>
            </a:extLst>
          </p:cNvPr>
          <p:cNvSpPr txBox="1">
            <a:spLocks noChangeArrowheads="1"/>
          </p:cNvSpPr>
          <p:nvPr/>
        </p:nvSpPr>
        <p:spPr bwMode="auto">
          <a:xfrm>
            <a:off x="7559801" y="890725"/>
            <a:ext cx="28614812" cy="4324261"/>
          </a:xfrm>
          <a:prstGeom prst="rect">
            <a:avLst/>
          </a:prstGeom>
          <a:noFill/>
          <a:ln>
            <a:noFill/>
          </a:ln>
          <a:effectLst/>
        </p:spPr>
        <p:txBody>
          <a:bodyPr wrap="square">
            <a:spAutoFit/>
          </a:bodyPr>
          <a:lstStyle>
            <a:lvl1pPr defTabSz="3343275">
              <a:defRPr>
                <a:solidFill>
                  <a:schemeClr val="tx1"/>
                </a:solidFill>
                <a:latin typeface="Arial" panose="020B0604020202020204" pitchFamily="34" charset="0"/>
              </a:defRPr>
            </a:lvl1pPr>
            <a:lvl2pPr defTabSz="3343275">
              <a:defRPr>
                <a:solidFill>
                  <a:schemeClr val="tx1"/>
                </a:solidFill>
                <a:latin typeface="Arial" panose="020B0604020202020204" pitchFamily="34" charset="0"/>
              </a:defRPr>
            </a:lvl2pPr>
            <a:lvl3pPr defTabSz="3343275">
              <a:defRPr>
                <a:solidFill>
                  <a:schemeClr val="tx1"/>
                </a:solidFill>
                <a:latin typeface="Arial" panose="020B0604020202020204" pitchFamily="34" charset="0"/>
              </a:defRPr>
            </a:lvl3pPr>
            <a:lvl4pPr defTabSz="3343275">
              <a:defRPr>
                <a:solidFill>
                  <a:schemeClr val="tx1"/>
                </a:solidFill>
                <a:latin typeface="Arial" panose="020B0604020202020204" pitchFamily="34" charset="0"/>
              </a:defRPr>
            </a:lvl4pPr>
            <a:lvl5pPr defTabSz="3343275">
              <a:defRPr>
                <a:solidFill>
                  <a:schemeClr val="tx1"/>
                </a:solidFill>
                <a:latin typeface="Arial" panose="020B0604020202020204" pitchFamily="34" charset="0"/>
              </a:defRPr>
            </a:lvl5pPr>
            <a:lvl6pPr defTabSz="3343275" fontAlgn="base">
              <a:spcBef>
                <a:spcPct val="0"/>
              </a:spcBef>
              <a:spcAft>
                <a:spcPct val="0"/>
              </a:spcAft>
              <a:defRPr>
                <a:solidFill>
                  <a:schemeClr val="tx1"/>
                </a:solidFill>
                <a:latin typeface="Arial" panose="020B0604020202020204" pitchFamily="34" charset="0"/>
              </a:defRPr>
            </a:lvl6pPr>
            <a:lvl7pPr defTabSz="3343275" fontAlgn="base">
              <a:spcBef>
                <a:spcPct val="0"/>
              </a:spcBef>
              <a:spcAft>
                <a:spcPct val="0"/>
              </a:spcAft>
              <a:defRPr>
                <a:solidFill>
                  <a:schemeClr val="tx1"/>
                </a:solidFill>
                <a:latin typeface="Arial" panose="020B0604020202020204" pitchFamily="34" charset="0"/>
              </a:defRPr>
            </a:lvl7pPr>
            <a:lvl8pPr defTabSz="3343275" fontAlgn="base">
              <a:spcBef>
                <a:spcPct val="0"/>
              </a:spcBef>
              <a:spcAft>
                <a:spcPct val="0"/>
              </a:spcAft>
              <a:defRPr>
                <a:solidFill>
                  <a:schemeClr val="tx1"/>
                </a:solidFill>
                <a:latin typeface="Arial" panose="020B0604020202020204" pitchFamily="34" charset="0"/>
              </a:defRPr>
            </a:lvl8pPr>
            <a:lvl9pPr defTabSz="3343275" fontAlgn="base">
              <a:spcBef>
                <a:spcPct val="0"/>
              </a:spcBef>
              <a:spcAft>
                <a:spcPct val="0"/>
              </a:spcAft>
              <a:defRPr>
                <a:solidFill>
                  <a:schemeClr val="tx1"/>
                </a:solidFill>
                <a:latin typeface="Arial" panose="020B0604020202020204" pitchFamily="34" charset="0"/>
              </a:defRPr>
            </a:lvl9pPr>
          </a:lstStyle>
          <a:p>
            <a:pPr algn="ctr"/>
            <a:r>
              <a:rPr lang="en-US" altLang="en-US" sz="8000" b="1" dirty="0">
                <a:solidFill>
                  <a:schemeClr val="bg1">
                    <a:lumMod val="95000"/>
                  </a:schemeClr>
                </a:solidFill>
                <a:latin typeface="Garamond" panose="02020404030301010803" pitchFamily="18" charset="0"/>
                <a:cs typeface="Times New Roman" panose="02020603050405020304" pitchFamily="18" charset="0"/>
              </a:rPr>
              <a:t>SCORE Network: Impact of Draws/Faceoffs Division I Lacrosse</a:t>
            </a:r>
          </a:p>
          <a:p>
            <a:pPr algn="ctr"/>
            <a:r>
              <a:rPr lang="en-US" altLang="en-US" sz="8000" dirty="0">
                <a:solidFill>
                  <a:schemeClr val="bg1">
                    <a:lumMod val="95000"/>
                  </a:schemeClr>
                </a:solidFill>
                <a:latin typeface="Garamond" panose="02020404030301010803" pitchFamily="18" charset="0"/>
                <a:cs typeface="Times New Roman" panose="02020603050405020304" pitchFamily="18" charset="0"/>
              </a:rPr>
              <a:t>Jill Tyrrell ’25 (Statistics)</a:t>
            </a:r>
          </a:p>
          <a:p>
            <a:pPr algn="ctr"/>
            <a:r>
              <a:rPr lang="en-US" altLang="en-US" sz="8000" dirty="0">
                <a:solidFill>
                  <a:schemeClr val="bg1">
                    <a:lumMod val="95000"/>
                  </a:schemeClr>
                </a:solidFill>
                <a:latin typeface="Garamond" panose="02020404030301010803" pitchFamily="18" charset="0"/>
                <a:cs typeface="Times New Roman" panose="02020603050405020304" pitchFamily="18" charset="0"/>
              </a:rPr>
              <a:t>Advisor: Professor Ivan Ramler</a:t>
            </a:r>
          </a:p>
          <a:p>
            <a:pPr algn="ctr"/>
            <a:endParaRPr lang="en-US" altLang="en-US" sz="3500" b="1" dirty="0">
              <a:solidFill>
                <a:schemeClr val="bg1"/>
              </a:solidFill>
              <a:latin typeface="Garamond" panose="02020404030301010803"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689FFAEC-A478-F04F-8460-BD6F020D7F86}"/>
              </a:ext>
            </a:extLst>
          </p:cNvPr>
          <p:cNvPicPr>
            <a:picLocks noChangeAspect="1"/>
          </p:cNvPicPr>
          <p:nvPr/>
        </p:nvPicPr>
        <p:blipFill>
          <a:blip r:embed="rId2"/>
          <a:stretch>
            <a:fillRect/>
          </a:stretch>
        </p:blipFill>
        <p:spPr>
          <a:xfrm>
            <a:off x="36277318" y="-2227885"/>
            <a:ext cx="7511177" cy="9720347"/>
          </a:xfrm>
          <a:prstGeom prst="rect">
            <a:avLst/>
          </a:prstGeom>
        </p:spPr>
      </p:pic>
      <p:pic>
        <p:nvPicPr>
          <p:cNvPr id="16" name="Picture 15">
            <a:extLst>
              <a:ext uri="{FF2B5EF4-FFF2-40B4-BE49-F238E27FC236}">
                <a16:creationId xmlns:a16="http://schemas.microsoft.com/office/drawing/2014/main" id="{497E8CD8-CBE6-714E-B82E-EB35DF3B098B}"/>
              </a:ext>
            </a:extLst>
          </p:cNvPr>
          <p:cNvPicPr>
            <a:picLocks noChangeAspect="1"/>
          </p:cNvPicPr>
          <p:nvPr/>
        </p:nvPicPr>
        <p:blipFill>
          <a:blip r:embed="rId2"/>
          <a:stretch>
            <a:fillRect/>
          </a:stretch>
        </p:blipFill>
        <p:spPr>
          <a:xfrm>
            <a:off x="134773" y="-2118300"/>
            <a:ext cx="7511177" cy="9720347"/>
          </a:xfrm>
          <a:prstGeom prst="rect">
            <a:avLst/>
          </a:prstGeom>
        </p:spPr>
      </p:pic>
      <p:sp>
        <p:nvSpPr>
          <p:cNvPr id="6" name="TextBox 5">
            <a:extLst>
              <a:ext uri="{FF2B5EF4-FFF2-40B4-BE49-F238E27FC236}">
                <a16:creationId xmlns:a16="http://schemas.microsoft.com/office/drawing/2014/main" id="{DBA7C4D8-52EF-793D-9A70-63254533240E}"/>
              </a:ext>
            </a:extLst>
          </p:cNvPr>
          <p:cNvSpPr txBox="1"/>
          <p:nvPr/>
        </p:nvSpPr>
        <p:spPr>
          <a:xfrm>
            <a:off x="15588092" y="24951384"/>
            <a:ext cx="12842095" cy="5848524"/>
          </a:xfrm>
          <a:prstGeom prst="rect">
            <a:avLst/>
          </a:prstGeom>
          <a:noFill/>
        </p:spPr>
        <p:txBody>
          <a:bodyPr wrap="square" rtlCol="0">
            <a:spAutoFit/>
          </a:bodyPr>
          <a:lstStyle/>
          <a:p>
            <a:pPr>
              <a:lnSpc>
                <a:spcPct val="150000"/>
              </a:lnSpc>
            </a:pPr>
            <a:r>
              <a:rPr lang="en-US" sz="2800" dirty="0">
                <a:solidFill>
                  <a:schemeClr val="bg1"/>
                </a:solidFill>
                <a:latin typeface="Garamond" panose="02020404030301010803" pitchFamily="18" charset="0"/>
              </a:rPr>
              <a:t>Interpret these results (what do these numbers mean?)</a:t>
            </a:r>
          </a:p>
          <a:p>
            <a:pPr>
              <a:lnSpc>
                <a:spcPct val="150000"/>
              </a:lnSpc>
            </a:pPr>
            <a:r>
              <a:rPr lang="en-US" sz="2800" dirty="0">
                <a:solidFill>
                  <a:schemeClr val="bg1"/>
                </a:solidFill>
                <a:latin typeface="Garamond" panose="02020404030301010803" pitchFamily="18" charset="0"/>
              </a:rPr>
              <a:t> a.) draw percentage coefficient (2.4478): </a:t>
            </a:r>
          </a:p>
          <a:p>
            <a:pPr>
              <a:lnSpc>
                <a:spcPct val="150000"/>
              </a:lnSpc>
            </a:pPr>
            <a:r>
              <a:rPr lang="en-US" sz="2800" dirty="0">
                <a:solidFill>
                  <a:schemeClr val="bg1"/>
                </a:solidFill>
                <a:latin typeface="Garamond" panose="02020404030301010803" pitchFamily="18" charset="0"/>
              </a:rPr>
              <a:t>for every 1% increase in draw win percentage, game win percentage increases by 2.4478 %</a:t>
            </a:r>
          </a:p>
          <a:p>
            <a:pPr>
              <a:lnSpc>
                <a:spcPct val="150000"/>
              </a:lnSpc>
            </a:pPr>
            <a:r>
              <a:rPr lang="en-US" sz="2800" dirty="0">
                <a:solidFill>
                  <a:schemeClr val="bg1"/>
                </a:solidFill>
                <a:latin typeface="Garamond" panose="02020404030301010803" pitchFamily="18" charset="0"/>
              </a:rPr>
              <a:t> b.) p value (p = 0.0000000000000002)</a:t>
            </a:r>
          </a:p>
          <a:p>
            <a:pPr>
              <a:lnSpc>
                <a:spcPct val="150000"/>
              </a:lnSpc>
            </a:pPr>
            <a:r>
              <a:rPr lang="en-US" sz="2800" dirty="0">
                <a:solidFill>
                  <a:schemeClr val="bg1"/>
                </a:solidFill>
                <a:latin typeface="Garamond" panose="02020404030301010803" pitchFamily="18" charset="0"/>
              </a:rPr>
              <a:t>the low P value depicts that draw percentage significantly affects win percentage</a:t>
            </a:r>
          </a:p>
          <a:p>
            <a:pPr>
              <a:lnSpc>
                <a:spcPct val="150000"/>
              </a:lnSpc>
            </a:pPr>
            <a:r>
              <a:rPr lang="en-US" sz="2800" dirty="0">
                <a:solidFill>
                  <a:schemeClr val="bg1"/>
                </a:solidFill>
                <a:latin typeface="Garamond" panose="02020404030301010803" pitchFamily="18" charset="0"/>
              </a:rPr>
              <a:t> c.) R^2 value (R^2= 0.5016)</a:t>
            </a:r>
          </a:p>
          <a:p>
            <a:pPr>
              <a:lnSpc>
                <a:spcPct val="150000"/>
              </a:lnSpc>
            </a:pPr>
            <a:r>
              <a:rPr lang="en-US" sz="2800" dirty="0">
                <a:solidFill>
                  <a:schemeClr val="bg1"/>
                </a:solidFill>
                <a:latin typeface="Garamond" panose="02020404030301010803" pitchFamily="18" charset="0"/>
              </a:rPr>
              <a:t>the model explains 50.16% of the variation in win percentage</a:t>
            </a:r>
          </a:p>
          <a:p>
            <a:pPr>
              <a:lnSpc>
                <a:spcPct val="150000"/>
              </a:lnSpc>
            </a:pPr>
            <a:r>
              <a:rPr lang="en-US" sz="2800" dirty="0">
                <a:solidFill>
                  <a:schemeClr val="bg1"/>
                </a:solidFill>
                <a:latin typeface="Garamond" panose="02020404030301010803" pitchFamily="18" charset="0"/>
              </a:rPr>
              <a:t> d.) Residual Standard Error (RSE = 14.95)</a:t>
            </a:r>
          </a:p>
          <a:p>
            <a:pPr>
              <a:lnSpc>
                <a:spcPct val="150000"/>
              </a:lnSpc>
            </a:pPr>
            <a:r>
              <a:rPr lang="en-US" sz="2800" dirty="0">
                <a:solidFill>
                  <a:schemeClr val="bg1"/>
                </a:solidFill>
                <a:latin typeface="Garamond" panose="02020404030301010803" pitchFamily="18" charset="0"/>
              </a:rPr>
              <a:t>on average, the model's predictions are off by about 14.95 units (percentage points)</a:t>
            </a:r>
          </a:p>
        </p:txBody>
      </p:sp>
      <p:sp>
        <p:nvSpPr>
          <p:cNvPr id="8" name="TextBox 7">
            <a:extLst>
              <a:ext uri="{FF2B5EF4-FFF2-40B4-BE49-F238E27FC236}">
                <a16:creationId xmlns:a16="http://schemas.microsoft.com/office/drawing/2014/main" id="{2B1DC1BC-E6FF-D218-2A41-6212A1B8B9D2}"/>
              </a:ext>
            </a:extLst>
          </p:cNvPr>
          <p:cNvSpPr txBox="1"/>
          <p:nvPr/>
        </p:nvSpPr>
        <p:spPr>
          <a:xfrm>
            <a:off x="29681378" y="22462205"/>
            <a:ext cx="13015645" cy="9448740"/>
          </a:xfrm>
          <a:prstGeom prst="rect">
            <a:avLst/>
          </a:prstGeom>
          <a:noFill/>
        </p:spPr>
        <p:txBody>
          <a:bodyPr wrap="square" rtlCol="0">
            <a:spAutoFit/>
          </a:bodyPr>
          <a:lstStyle/>
          <a:p>
            <a:r>
              <a:rPr lang="en-US" sz="3200" dirty="0">
                <a:solidFill>
                  <a:schemeClr val="bg1"/>
                </a:solidFill>
                <a:latin typeface="Garamond" panose="02020404030301010803" pitchFamily="18" charset="0"/>
              </a:rPr>
              <a:t>Interpret results (what do these numbers mean?)</a:t>
            </a:r>
          </a:p>
          <a:p>
            <a:r>
              <a:rPr lang="en-US" sz="3200" dirty="0">
                <a:solidFill>
                  <a:schemeClr val="bg1"/>
                </a:solidFill>
                <a:latin typeface="Garamond" panose="02020404030301010803" pitchFamily="18" charset="0"/>
              </a:rPr>
              <a:t> a.) How do the regression lines differ for men's and women's lacrosse?</a:t>
            </a:r>
          </a:p>
          <a:p>
            <a:r>
              <a:rPr lang="en-US" sz="3200" dirty="0">
                <a:solidFill>
                  <a:schemeClr val="bg1"/>
                </a:solidFill>
                <a:latin typeface="Garamond" panose="02020404030301010803" pitchFamily="18" charset="0"/>
              </a:rPr>
              <a:t>The women's slope is steeper, depicting that draw win percentage has a stronger impact on game with percentage compared to the men.</a:t>
            </a:r>
          </a:p>
          <a:p>
            <a:r>
              <a:rPr lang="en-US" sz="3200" dirty="0">
                <a:solidFill>
                  <a:schemeClr val="bg1"/>
                </a:solidFill>
                <a:latin typeface="Garamond" panose="02020404030301010803" pitchFamily="18" charset="0"/>
              </a:rPr>
              <a:t>The interaction term (</a:t>
            </a:r>
            <a:r>
              <a:rPr lang="el-GR" sz="3200" dirty="0">
                <a:solidFill>
                  <a:schemeClr val="bg1"/>
                </a:solidFill>
                <a:latin typeface="Garamond" panose="02020404030301010803" pitchFamily="18" charset="0"/>
              </a:rPr>
              <a:t>β = 0.9454, </a:t>
            </a:r>
            <a:r>
              <a:rPr lang="en-US" sz="3200" dirty="0">
                <a:solidFill>
                  <a:schemeClr val="bg1"/>
                </a:solidFill>
                <a:latin typeface="Garamond" panose="02020404030301010803" pitchFamily="18" charset="0"/>
              </a:rPr>
              <a:t>p = 0.0084) shows that the effect of winning faceoffs/draws is stronger for women’s teams than for men’s teams. </a:t>
            </a:r>
          </a:p>
          <a:p>
            <a:r>
              <a:rPr lang="en-US" sz="3200" dirty="0">
                <a:solidFill>
                  <a:schemeClr val="bg1"/>
                </a:solidFill>
                <a:latin typeface="Garamond" panose="02020404030301010803" pitchFamily="18" charset="0"/>
              </a:rPr>
              <a:t>For every 1% increase in draw win percentage, women’s win percentage increases by (1.5024 + 0.9454 = 2.4478%), while men’s win percentage increases by only 1.5024%.</a:t>
            </a:r>
          </a:p>
          <a:p>
            <a:endParaRPr lang="en-US" sz="3200" dirty="0">
              <a:solidFill>
                <a:schemeClr val="bg1"/>
              </a:solidFill>
              <a:latin typeface="Garamond" panose="02020404030301010803" pitchFamily="18" charset="0"/>
            </a:endParaRPr>
          </a:p>
          <a:p>
            <a:r>
              <a:rPr lang="en-US" sz="3200" dirty="0">
                <a:solidFill>
                  <a:schemeClr val="bg1"/>
                </a:solidFill>
                <a:latin typeface="Garamond" panose="02020404030301010803" pitchFamily="18" charset="0"/>
              </a:rPr>
              <a:t> b.) Which division (men's or women's) seems to show a stronger relationship between draw wins and game wins?</a:t>
            </a:r>
          </a:p>
          <a:p>
            <a:r>
              <a:rPr lang="en-US" sz="3200" dirty="0">
                <a:solidFill>
                  <a:schemeClr val="bg1"/>
                </a:solidFill>
                <a:latin typeface="Garamond" panose="02020404030301010803" pitchFamily="18" charset="0"/>
              </a:rPr>
              <a:t>The women division shows a stronger relationship due to their steeper slope and higher R^2 value</a:t>
            </a:r>
          </a:p>
          <a:p>
            <a:endParaRPr lang="en-US" sz="3200" dirty="0">
              <a:solidFill>
                <a:schemeClr val="bg1"/>
              </a:solidFill>
              <a:latin typeface="Garamond" panose="02020404030301010803" pitchFamily="18" charset="0"/>
            </a:endParaRPr>
          </a:p>
          <a:p>
            <a:r>
              <a:rPr lang="en-US" sz="3200" dirty="0">
                <a:solidFill>
                  <a:schemeClr val="bg1"/>
                </a:solidFill>
                <a:latin typeface="Garamond" panose="02020404030301010803" pitchFamily="18" charset="0"/>
              </a:rPr>
              <a:t> c.) What does this tell you about the importance of winning faceoffs/draws in lacrosse games?</a:t>
            </a:r>
          </a:p>
          <a:p>
            <a:r>
              <a:rPr lang="en-US" sz="3200" dirty="0">
                <a:solidFill>
                  <a:schemeClr val="bg1"/>
                </a:solidFill>
                <a:latin typeface="Garamond" panose="02020404030301010803" pitchFamily="18" charset="0"/>
              </a:rPr>
              <a:t>Overall, winning the draw/faceoff in the women division is more crucial and important to the games overall outcome than in the men division</a:t>
            </a:r>
          </a:p>
        </p:txBody>
      </p:sp>
      <p:sp>
        <p:nvSpPr>
          <p:cNvPr id="10" name="TextBox 9">
            <a:extLst>
              <a:ext uri="{FF2B5EF4-FFF2-40B4-BE49-F238E27FC236}">
                <a16:creationId xmlns:a16="http://schemas.microsoft.com/office/drawing/2014/main" id="{6D1AFEFB-35D2-6BA2-3192-730FD9D37192}"/>
              </a:ext>
            </a:extLst>
          </p:cNvPr>
          <p:cNvSpPr txBox="1"/>
          <p:nvPr/>
        </p:nvSpPr>
        <p:spPr>
          <a:xfrm>
            <a:off x="31675257" y="6003876"/>
            <a:ext cx="9171012" cy="1107996"/>
          </a:xfrm>
          <a:prstGeom prst="rect">
            <a:avLst/>
          </a:prstGeom>
          <a:noFill/>
        </p:spPr>
        <p:txBody>
          <a:bodyPr wrap="square" rtlCol="0">
            <a:spAutoFit/>
          </a:bodyPr>
          <a:lstStyle/>
          <a:p>
            <a:pPr algn="ctr"/>
            <a:r>
              <a:rPr lang="en-US" sz="6600" dirty="0">
                <a:solidFill>
                  <a:schemeClr val="bg1"/>
                </a:solidFill>
              </a:rPr>
              <a:t>Interaction Model</a:t>
            </a:r>
          </a:p>
        </p:txBody>
      </p:sp>
      <p:sp>
        <p:nvSpPr>
          <p:cNvPr id="12" name="TextBox 11">
            <a:extLst>
              <a:ext uri="{FF2B5EF4-FFF2-40B4-BE49-F238E27FC236}">
                <a16:creationId xmlns:a16="http://schemas.microsoft.com/office/drawing/2014/main" id="{CF3A71EA-5AB2-7039-34F7-C37D24AB5802}"/>
              </a:ext>
            </a:extLst>
          </p:cNvPr>
          <p:cNvSpPr txBox="1"/>
          <p:nvPr/>
        </p:nvSpPr>
        <p:spPr>
          <a:xfrm>
            <a:off x="16998891" y="6003876"/>
            <a:ext cx="9908930" cy="2123658"/>
          </a:xfrm>
          <a:prstGeom prst="rect">
            <a:avLst/>
          </a:prstGeom>
          <a:noFill/>
        </p:spPr>
        <p:txBody>
          <a:bodyPr wrap="square" rtlCol="0">
            <a:spAutoFit/>
          </a:bodyPr>
          <a:lstStyle/>
          <a:p>
            <a:pPr algn="ctr"/>
            <a:r>
              <a:rPr lang="en-US" sz="6600" dirty="0">
                <a:solidFill>
                  <a:schemeClr val="bg1"/>
                </a:solidFill>
                <a:latin typeface="Garamond" panose="02020404030301010803" pitchFamily="18" charset="0"/>
              </a:rPr>
              <a:t>Logistic Regression Plots Division I Lacrosse</a:t>
            </a:r>
            <a:endParaRPr lang="en-US" sz="6600" dirty="0"/>
          </a:p>
        </p:txBody>
      </p:sp>
      <p:sp>
        <p:nvSpPr>
          <p:cNvPr id="21" name="TextBox 20">
            <a:extLst>
              <a:ext uri="{FF2B5EF4-FFF2-40B4-BE49-F238E27FC236}">
                <a16:creationId xmlns:a16="http://schemas.microsoft.com/office/drawing/2014/main" id="{82F25110-6E80-CDBE-8662-D7C94174BDE4}"/>
              </a:ext>
            </a:extLst>
          </p:cNvPr>
          <p:cNvSpPr txBox="1"/>
          <p:nvPr/>
        </p:nvSpPr>
        <p:spPr>
          <a:xfrm>
            <a:off x="7895122" y="16306800"/>
            <a:ext cx="5495058" cy="3785652"/>
          </a:xfrm>
          <a:prstGeom prst="rect">
            <a:avLst/>
          </a:prstGeom>
          <a:noFill/>
        </p:spPr>
        <p:txBody>
          <a:bodyPr wrap="square" rtlCol="0">
            <a:spAutoFit/>
          </a:bodyPr>
          <a:lstStyle/>
          <a:p>
            <a:r>
              <a:rPr lang="en-US" sz="4000" dirty="0">
                <a:solidFill>
                  <a:schemeClr val="bg1">
                    <a:lumMod val="95000"/>
                  </a:schemeClr>
                </a:solidFill>
                <a:latin typeface="Garamond" panose="02020404030301010803" pitchFamily="18" charset="0"/>
              </a:rPr>
              <a:t>1. Introduction</a:t>
            </a:r>
          </a:p>
          <a:p>
            <a:pPr marL="571500" indent="-571500">
              <a:buFont typeface="Arial" panose="020B0604020202020204" pitchFamily="34" charset="0"/>
              <a:buChar char="•"/>
            </a:pPr>
            <a:r>
              <a:rPr lang="en-US" sz="4000" dirty="0">
                <a:solidFill>
                  <a:schemeClr val="bg1">
                    <a:lumMod val="95000"/>
                  </a:schemeClr>
                </a:solidFill>
                <a:latin typeface="Garamond" panose="02020404030301010803" pitchFamily="18" charset="0"/>
              </a:rPr>
              <a:t>Summary of the sport and concepts that will be in handout</a:t>
            </a:r>
          </a:p>
          <a:p>
            <a:pPr marL="571500" indent="-571500">
              <a:buFont typeface="Arial" panose="020B0604020202020204" pitchFamily="34" charset="0"/>
              <a:buChar char="•"/>
            </a:pPr>
            <a:r>
              <a:rPr lang="en-US" sz="4000" dirty="0">
                <a:solidFill>
                  <a:schemeClr val="bg1">
                    <a:lumMod val="95000"/>
                  </a:schemeClr>
                </a:solidFill>
                <a:latin typeface="Garamond" panose="02020404030301010803" pitchFamily="18" charset="0"/>
              </a:rPr>
              <a:t>Provides learning objectives and methods</a:t>
            </a:r>
          </a:p>
        </p:txBody>
      </p:sp>
      <p:sp>
        <p:nvSpPr>
          <p:cNvPr id="22" name="TextBox 21">
            <a:extLst>
              <a:ext uri="{FF2B5EF4-FFF2-40B4-BE49-F238E27FC236}">
                <a16:creationId xmlns:a16="http://schemas.microsoft.com/office/drawing/2014/main" id="{214138C7-B593-3606-53FE-926B21A4D50F}"/>
              </a:ext>
            </a:extLst>
          </p:cNvPr>
          <p:cNvSpPr txBox="1"/>
          <p:nvPr/>
        </p:nvSpPr>
        <p:spPr>
          <a:xfrm>
            <a:off x="3334991" y="6015510"/>
            <a:ext cx="7714969" cy="1107996"/>
          </a:xfrm>
          <a:prstGeom prst="rect">
            <a:avLst/>
          </a:prstGeom>
          <a:noFill/>
        </p:spPr>
        <p:txBody>
          <a:bodyPr wrap="square" rtlCol="0">
            <a:spAutoFit/>
          </a:bodyPr>
          <a:lstStyle/>
          <a:p>
            <a:pPr algn="ctr"/>
            <a:r>
              <a:rPr lang="en-US" sz="6600" dirty="0">
                <a:solidFill>
                  <a:schemeClr val="bg1"/>
                </a:solidFill>
                <a:latin typeface="Garamond" panose="02020404030301010803" pitchFamily="18" charset="0"/>
              </a:rPr>
              <a:t>What is SCORE?</a:t>
            </a:r>
          </a:p>
        </p:txBody>
      </p:sp>
      <p:sp>
        <p:nvSpPr>
          <p:cNvPr id="23" name="TextBox 22">
            <a:extLst>
              <a:ext uri="{FF2B5EF4-FFF2-40B4-BE49-F238E27FC236}">
                <a16:creationId xmlns:a16="http://schemas.microsoft.com/office/drawing/2014/main" id="{ACEF885C-3B5D-E723-9B0A-EA2A2B55163E}"/>
              </a:ext>
            </a:extLst>
          </p:cNvPr>
          <p:cNvSpPr txBox="1"/>
          <p:nvPr/>
        </p:nvSpPr>
        <p:spPr>
          <a:xfrm>
            <a:off x="3526366" y="16043596"/>
            <a:ext cx="1175124" cy="20547457"/>
          </a:xfrm>
          <a:prstGeom prst="rect">
            <a:avLst/>
          </a:prstGeom>
          <a:noFill/>
        </p:spPr>
        <p:txBody>
          <a:bodyPr wrap="square" rtlCol="0">
            <a:spAutoFit/>
          </a:bodyPr>
          <a:lstStyle/>
          <a:p>
            <a:pPr algn="ctr"/>
            <a:endParaRPr lang="en-US" sz="6600" dirty="0">
              <a:solidFill>
                <a:schemeClr val="bg1"/>
              </a:solidFill>
              <a:latin typeface="Garamond" panose="02020404030301010803" pitchFamily="18" charset="0"/>
            </a:endParaRPr>
          </a:p>
        </p:txBody>
      </p:sp>
      <p:sp>
        <p:nvSpPr>
          <p:cNvPr id="37" name="TextBox 36">
            <a:extLst>
              <a:ext uri="{FF2B5EF4-FFF2-40B4-BE49-F238E27FC236}">
                <a16:creationId xmlns:a16="http://schemas.microsoft.com/office/drawing/2014/main" id="{887DF18A-FE3D-A58A-50C3-F76D665F1FB9}"/>
              </a:ext>
            </a:extLst>
          </p:cNvPr>
          <p:cNvSpPr txBox="1"/>
          <p:nvPr/>
        </p:nvSpPr>
        <p:spPr>
          <a:xfrm>
            <a:off x="7847370" y="20092452"/>
            <a:ext cx="5265371" cy="3785652"/>
          </a:xfrm>
          <a:prstGeom prst="rect">
            <a:avLst/>
          </a:prstGeom>
          <a:noFill/>
        </p:spPr>
        <p:txBody>
          <a:bodyPr wrap="square" rtlCol="0">
            <a:spAutoFit/>
          </a:bodyPr>
          <a:lstStyle/>
          <a:p>
            <a:r>
              <a:rPr lang="en-US" sz="4000" dirty="0">
                <a:solidFill>
                  <a:schemeClr val="bg1">
                    <a:lumMod val="95000"/>
                  </a:schemeClr>
                </a:solidFill>
                <a:latin typeface="Garamond" panose="02020404030301010803" pitchFamily="18" charset="0"/>
              </a:rPr>
              <a:t>2. Data</a:t>
            </a:r>
          </a:p>
          <a:p>
            <a:pPr marL="571500" indent="-571500">
              <a:buFont typeface="Arial" panose="020B0604020202020204" pitchFamily="34" charset="0"/>
              <a:buChar char="•"/>
            </a:pPr>
            <a:r>
              <a:rPr lang="en-US" sz="4000" dirty="0">
                <a:solidFill>
                  <a:schemeClr val="bg1">
                    <a:lumMod val="95000"/>
                  </a:schemeClr>
                </a:solidFill>
                <a:latin typeface="Garamond" panose="02020404030301010803" pitchFamily="18" charset="0"/>
              </a:rPr>
              <a:t>Summary of dataset, with variable descriptions</a:t>
            </a:r>
          </a:p>
          <a:p>
            <a:pPr marL="571500" indent="-571500">
              <a:buFont typeface="Arial" panose="020B0604020202020204" pitchFamily="34" charset="0"/>
              <a:buChar char="•"/>
            </a:pPr>
            <a:r>
              <a:rPr lang="en-US" sz="4000" dirty="0">
                <a:solidFill>
                  <a:schemeClr val="bg1">
                    <a:lumMod val="95000"/>
                  </a:schemeClr>
                </a:solidFill>
                <a:latin typeface="Garamond" panose="02020404030301010803" pitchFamily="18" charset="0"/>
              </a:rPr>
              <a:t>Supplies data file and source </a:t>
            </a:r>
          </a:p>
        </p:txBody>
      </p:sp>
      <p:sp>
        <p:nvSpPr>
          <p:cNvPr id="41" name="TextBox 40">
            <a:extLst>
              <a:ext uri="{FF2B5EF4-FFF2-40B4-BE49-F238E27FC236}">
                <a16:creationId xmlns:a16="http://schemas.microsoft.com/office/drawing/2014/main" id="{621FE080-6103-9757-A496-E3B3C2375C6C}"/>
              </a:ext>
            </a:extLst>
          </p:cNvPr>
          <p:cNvSpPr txBox="1"/>
          <p:nvPr/>
        </p:nvSpPr>
        <p:spPr>
          <a:xfrm>
            <a:off x="1066562" y="25429399"/>
            <a:ext cx="5748338" cy="1938992"/>
          </a:xfrm>
          <a:prstGeom prst="rect">
            <a:avLst/>
          </a:prstGeom>
          <a:noFill/>
        </p:spPr>
        <p:txBody>
          <a:bodyPr wrap="square" rtlCol="0">
            <a:spAutoFit/>
          </a:bodyPr>
          <a:lstStyle/>
          <a:p>
            <a:r>
              <a:rPr lang="en-US" sz="4000" dirty="0">
                <a:solidFill>
                  <a:schemeClr val="bg1">
                    <a:lumMod val="95000"/>
                  </a:schemeClr>
                </a:solidFill>
                <a:latin typeface="Garamond" panose="02020404030301010803" pitchFamily="18" charset="0"/>
              </a:rPr>
              <a:t>3. Materials</a:t>
            </a:r>
          </a:p>
          <a:p>
            <a:pPr marL="571500" indent="-571500">
              <a:buFont typeface="Arial" panose="020B0604020202020204" pitchFamily="34" charset="0"/>
              <a:buChar char="•"/>
            </a:pPr>
            <a:r>
              <a:rPr lang="en-US" sz="4000" dirty="0">
                <a:solidFill>
                  <a:schemeClr val="bg1">
                    <a:lumMod val="95000"/>
                  </a:schemeClr>
                </a:solidFill>
                <a:latin typeface="Garamond" panose="02020404030301010803" pitchFamily="18" charset="0"/>
              </a:rPr>
              <a:t>Class handouts and answer keys</a:t>
            </a:r>
          </a:p>
        </p:txBody>
      </p:sp>
      <p:sp>
        <p:nvSpPr>
          <p:cNvPr id="47" name="TextBox 46">
            <a:extLst>
              <a:ext uri="{FF2B5EF4-FFF2-40B4-BE49-F238E27FC236}">
                <a16:creationId xmlns:a16="http://schemas.microsoft.com/office/drawing/2014/main" id="{F8354F15-8F13-E9E6-7177-CDD7D7AD7984}"/>
              </a:ext>
            </a:extLst>
          </p:cNvPr>
          <p:cNvSpPr txBox="1"/>
          <p:nvPr/>
        </p:nvSpPr>
        <p:spPr>
          <a:xfrm>
            <a:off x="1122137" y="27627636"/>
            <a:ext cx="5748338" cy="3785652"/>
          </a:xfrm>
          <a:prstGeom prst="rect">
            <a:avLst/>
          </a:prstGeom>
          <a:noFill/>
        </p:spPr>
        <p:txBody>
          <a:bodyPr wrap="square" rtlCol="0">
            <a:spAutoFit/>
          </a:bodyPr>
          <a:lstStyle/>
          <a:p>
            <a:r>
              <a:rPr lang="en-US" sz="4000" dirty="0">
                <a:solidFill>
                  <a:schemeClr val="bg1">
                    <a:lumMod val="95000"/>
                  </a:schemeClr>
                </a:solidFill>
                <a:latin typeface="Garamond" panose="02020404030301010803" pitchFamily="18" charset="0"/>
              </a:rPr>
              <a:t>4. Conclusion</a:t>
            </a:r>
          </a:p>
          <a:p>
            <a:pPr marL="571500" indent="-571500">
              <a:buFont typeface="Arial" panose="020B0604020202020204" pitchFamily="34" charset="0"/>
              <a:buChar char="•"/>
            </a:pPr>
            <a:r>
              <a:rPr lang="en-US" sz="4000" dirty="0">
                <a:solidFill>
                  <a:schemeClr val="bg1">
                    <a:lumMod val="95000"/>
                  </a:schemeClr>
                </a:solidFill>
                <a:latin typeface="Garamond" panose="02020404030301010803" pitchFamily="18" charset="0"/>
              </a:rPr>
              <a:t>Summarize the takeaways and learning objectives from the sports application handouts</a:t>
            </a:r>
          </a:p>
        </p:txBody>
      </p:sp>
      <p:sp>
        <p:nvSpPr>
          <p:cNvPr id="53" name="TextBox 52">
            <a:extLst>
              <a:ext uri="{FF2B5EF4-FFF2-40B4-BE49-F238E27FC236}">
                <a16:creationId xmlns:a16="http://schemas.microsoft.com/office/drawing/2014/main" id="{12D971AD-A696-13D1-AEDB-EB837EA4FAE8}"/>
              </a:ext>
            </a:extLst>
          </p:cNvPr>
          <p:cNvSpPr txBox="1"/>
          <p:nvPr/>
        </p:nvSpPr>
        <p:spPr>
          <a:xfrm>
            <a:off x="15343987" y="15398765"/>
            <a:ext cx="12849071" cy="3785652"/>
          </a:xfrm>
          <a:prstGeom prst="rect">
            <a:avLst/>
          </a:prstGeom>
          <a:noFill/>
        </p:spPr>
        <p:txBody>
          <a:bodyPr wrap="square" rtlCol="0">
            <a:spAutoFit/>
          </a:bodyPr>
          <a:lstStyle/>
          <a:p>
            <a:r>
              <a:rPr lang="en-US" sz="6000" dirty="0">
                <a:solidFill>
                  <a:schemeClr val="bg1"/>
                </a:solidFill>
                <a:latin typeface="Garamond" panose="02020404030301010803" pitchFamily="18" charset="0"/>
              </a:rPr>
              <a:t>What are we looking at? </a:t>
            </a:r>
          </a:p>
          <a:p>
            <a:r>
              <a:rPr lang="en-US" sz="6000" dirty="0">
                <a:solidFill>
                  <a:schemeClr val="bg1"/>
                </a:solidFill>
                <a:latin typeface="Garamond" panose="02020404030301010803" pitchFamily="18" charset="0"/>
              </a:rPr>
              <a:t>- regression model and lines of game win percentage and draw/face off win percentage for both men and women</a:t>
            </a:r>
          </a:p>
        </p:txBody>
      </p:sp>
      <p:sp>
        <p:nvSpPr>
          <p:cNvPr id="3" name="AutoShape 4">
            <a:extLst>
              <a:ext uri="{FF2B5EF4-FFF2-40B4-BE49-F238E27FC236}">
                <a16:creationId xmlns:a16="http://schemas.microsoft.com/office/drawing/2014/main" id="{84B39A4E-AAD8-4A91-F0FE-2446AA0DAE5B}"/>
              </a:ext>
            </a:extLst>
          </p:cNvPr>
          <p:cNvSpPr>
            <a:spLocks noChangeAspect="1" noChangeArrowheads="1"/>
          </p:cNvSpPr>
          <p:nvPr/>
        </p:nvSpPr>
        <p:spPr bwMode="auto">
          <a:xfrm>
            <a:off x="21520039" y="18999177"/>
            <a:ext cx="2845203" cy="284520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 name="Rectangle 2">
            <a:extLst>
              <a:ext uri="{FF2B5EF4-FFF2-40B4-BE49-F238E27FC236}">
                <a16:creationId xmlns:a16="http://schemas.microsoft.com/office/drawing/2014/main" id="{AB379862-4799-EC7E-91C3-B8886218DE75}"/>
              </a:ext>
            </a:extLst>
          </p:cNvPr>
          <p:cNvSpPr>
            <a:spLocks noChangeArrowheads="1"/>
          </p:cNvSpPr>
          <p:nvPr/>
        </p:nvSpPr>
        <p:spPr bwMode="auto">
          <a:xfrm>
            <a:off x="1299506" y="7682047"/>
            <a:ext cx="1252240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bg1"/>
              </a:solidFill>
              <a:effectLst/>
              <a:latin typeface="Arial" panose="020B0604020202020204" pitchFamily="34" charset="0"/>
            </a:endParaRPr>
          </a:p>
        </p:txBody>
      </p:sp>
      <p:sp>
        <p:nvSpPr>
          <p:cNvPr id="17" name="AutoShape 5">
            <a:extLst>
              <a:ext uri="{FF2B5EF4-FFF2-40B4-BE49-F238E27FC236}">
                <a16:creationId xmlns:a16="http://schemas.microsoft.com/office/drawing/2014/main" id="{7E4A9550-5661-7714-8A4B-C31EEE5E9BA9}"/>
              </a:ext>
            </a:extLst>
          </p:cNvPr>
          <p:cNvSpPr>
            <a:spLocks noChangeAspect="1" noChangeArrowheads="1"/>
          </p:cNvSpPr>
          <p:nvPr/>
        </p:nvSpPr>
        <p:spPr bwMode="auto">
          <a:xfrm>
            <a:off x="21793200" y="16306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 name="Picture 19" descr="A graph with blue dots and red line&#10;&#10;Description automatically generated">
            <a:extLst>
              <a:ext uri="{FF2B5EF4-FFF2-40B4-BE49-F238E27FC236}">
                <a16:creationId xmlns:a16="http://schemas.microsoft.com/office/drawing/2014/main" id="{B59E3DBE-47DC-B223-7B3A-216C5832216A}"/>
              </a:ext>
            </a:extLst>
          </p:cNvPr>
          <p:cNvPicPr>
            <a:picLocks noChangeAspect="1"/>
          </p:cNvPicPr>
          <p:nvPr/>
        </p:nvPicPr>
        <p:blipFill>
          <a:blip r:embed="rId3"/>
          <a:stretch>
            <a:fillRect/>
          </a:stretch>
        </p:blipFill>
        <p:spPr>
          <a:xfrm>
            <a:off x="15467997" y="11124827"/>
            <a:ext cx="5511796" cy="4013200"/>
          </a:xfrm>
          <a:prstGeom prst="rect">
            <a:avLst/>
          </a:prstGeom>
        </p:spPr>
      </p:pic>
      <p:sp>
        <p:nvSpPr>
          <p:cNvPr id="30" name="TextBox 29">
            <a:extLst>
              <a:ext uri="{FF2B5EF4-FFF2-40B4-BE49-F238E27FC236}">
                <a16:creationId xmlns:a16="http://schemas.microsoft.com/office/drawing/2014/main" id="{DE4AB42E-8D91-E9E1-962F-795AD18EDCD3}"/>
              </a:ext>
            </a:extLst>
          </p:cNvPr>
          <p:cNvSpPr txBox="1"/>
          <p:nvPr/>
        </p:nvSpPr>
        <p:spPr>
          <a:xfrm>
            <a:off x="16158261" y="9856762"/>
            <a:ext cx="4131267" cy="1107996"/>
          </a:xfrm>
          <a:prstGeom prst="rect">
            <a:avLst/>
          </a:prstGeom>
          <a:noFill/>
        </p:spPr>
        <p:txBody>
          <a:bodyPr wrap="square" rtlCol="0">
            <a:spAutoFit/>
          </a:bodyPr>
          <a:lstStyle/>
          <a:p>
            <a:r>
              <a:rPr lang="en-US" sz="6600" dirty="0">
                <a:solidFill>
                  <a:schemeClr val="bg1"/>
                </a:solidFill>
              </a:rPr>
              <a:t>Women</a:t>
            </a:r>
          </a:p>
        </p:txBody>
      </p:sp>
      <p:pic>
        <p:nvPicPr>
          <p:cNvPr id="33" name="Picture 32" descr="A graph with blue dots and a red line&#10;&#10;Description automatically generated">
            <a:extLst>
              <a:ext uri="{FF2B5EF4-FFF2-40B4-BE49-F238E27FC236}">
                <a16:creationId xmlns:a16="http://schemas.microsoft.com/office/drawing/2014/main" id="{FC247CBF-EF3A-25FC-3321-F50A3EC10E67}"/>
              </a:ext>
            </a:extLst>
          </p:cNvPr>
          <p:cNvPicPr>
            <a:picLocks noChangeAspect="1"/>
          </p:cNvPicPr>
          <p:nvPr/>
        </p:nvPicPr>
        <p:blipFill>
          <a:blip r:embed="rId4"/>
          <a:stretch>
            <a:fillRect/>
          </a:stretch>
        </p:blipFill>
        <p:spPr>
          <a:xfrm>
            <a:off x="21665025" y="11173192"/>
            <a:ext cx="6146800" cy="4013200"/>
          </a:xfrm>
          <a:prstGeom prst="rect">
            <a:avLst/>
          </a:prstGeom>
        </p:spPr>
      </p:pic>
      <p:sp>
        <p:nvSpPr>
          <p:cNvPr id="35" name="TextBox 34">
            <a:extLst>
              <a:ext uri="{FF2B5EF4-FFF2-40B4-BE49-F238E27FC236}">
                <a16:creationId xmlns:a16="http://schemas.microsoft.com/office/drawing/2014/main" id="{57DD5171-A863-A7DB-EB71-1A6CA70F5253}"/>
              </a:ext>
            </a:extLst>
          </p:cNvPr>
          <p:cNvSpPr txBox="1"/>
          <p:nvPr/>
        </p:nvSpPr>
        <p:spPr>
          <a:xfrm>
            <a:off x="23898926" y="9896145"/>
            <a:ext cx="3912899" cy="1107996"/>
          </a:xfrm>
          <a:prstGeom prst="rect">
            <a:avLst/>
          </a:prstGeom>
          <a:noFill/>
        </p:spPr>
        <p:txBody>
          <a:bodyPr wrap="square" rtlCol="0">
            <a:spAutoFit/>
          </a:bodyPr>
          <a:lstStyle/>
          <a:p>
            <a:r>
              <a:rPr lang="en-US" sz="6600" dirty="0">
                <a:solidFill>
                  <a:schemeClr val="bg1"/>
                </a:solidFill>
              </a:rPr>
              <a:t>Men</a:t>
            </a:r>
          </a:p>
        </p:txBody>
      </p:sp>
      <p:sp>
        <p:nvSpPr>
          <p:cNvPr id="36" name="TextBox 35">
            <a:extLst>
              <a:ext uri="{FF2B5EF4-FFF2-40B4-BE49-F238E27FC236}">
                <a16:creationId xmlns:a16="http://schemas.microsoft.com/office/drawing/2014/main" id="{A7F56BF1-4887-2305-BD34-F3C88495F719}"/>
              </a:ext>
            </a:extLst>
          </p:cNvPr>
          <p:cNvSpPr txBox="1"/>
          <p:nvPr/>
        </p:nvSpPr>
        <p:spPr>
          <a:xfrm>
            <a:off x="15867134" y="8370880"/>
            <a:ext cx="8498108" cy="1446550"/>
          </a:xfrm>
          <a:prstGeom prst="rect">
            <a:avLst/>
          </a:prstGeom>
          <a:noFill/>
        </p:spPr>
        <p:txBody>
          <a:bodyPr wrap="square" rtlCol="0">
            <a:spAutoFit/>
          </a:bodyPr>
          <a:lstStyle/>
          <a:p>
            <a:r>
              <a:rPr lang="en-US" sz="4400" dirty="0">
                <a:solidFill>
                  <a:schemeClr val="bg1"/>
                </a:solidFill>
                <a:highlight>
                  <a:srgbClr val="C0C0C0"/>
                </a:highlight>
              </a:rPr>
              <a:t>Step 1: plot the regression models for women and then men</a:t>
            </a:r>
          </a:p>
        </p:txBody>
      </p:sp>
      <p:pic>
        <p:nvPicPr>
          <p:cNvPr id="39" name="Picture 38" descr="A computer screen shot of a number&#10;&#10;Description automatically generated">
            <a:extLst>
              <a:ext uri="{FF2B5EF4-FFF2-40B4-BE49-F238E27FC236}">
                <a16:creationId xmlns:a16="http://schemas.microsoft.com/office/drawing/2014/main" id="{E7A8C63A-FC57-238E-9AD7-319A4102D134}"/>
              </a:ext>
            </a:extLst>
          </p:cNvPr>
          <p:cNvPicPr>
            <a:picLocks noChangeAspect="1"/>
          </p:cNvPicPr>
          <p:nvPr/>
        </p:nvPicPr>
        <p:blipFill>
          <a:blip r:embed="rId5"/>
          <a:stretch>
            <a:fillRect/>
          </a:stretch>
        </p:blipFill>
        <p:spPr>
          <a:xfrm>
            <a:off x="15251257" y="19624929"/>
            <a:ext cx="5909305" cy="4850833"/>
          </a:xfrm>
          <a:prstGeom prst="rect">
            <a:avLst/>
          </a:prstGeom>
        </p:spPr>
      </p:pic>
      <p:pic>
        <p:nvPicPr>
          <p:cNvPr id="44" name="Picture 43" descr="A computer screen shot of a blue screen&#10;&#10;Description automatically generated">
            <a:extLst>
              <a:ext uri="{FF2B5EF4-FFF2-40B4-BE49-F238E27FC236}">
                <a16:creationId xmlns:a16="http://schemas.microsoft.com/office/drawing/2014/main" id="{C192C116-CCFF-4A36-9E93-5BE3EEDCD62A}"/>
              </a:ext>
            </a:extLst>
          </p:cNvPr>
          <p:cNvPicPr>
            <a:picLocks noChangeAspect="1"/>
          </p:cNvPicPr>
          <p:nvPr/>
        </p:nvPicPr>
        <p:blipFill>
          <a:blip r:embed="rId6"/>
          <a:stretch>
            <a:fillRect/>
          </a:stretch>
        </p:blipFill>
        <p:spPr>
          <a:xfrm>
            <a:off x="21242160" y="19687862"/>
            <a:ext cx="7112000" cy="4787900"/>
          </a:xfrm>
          <a:prstGeom prst="rect">
            <a:avLst/>
          </a:prstGeom>
        </p:spPr>
      </p:pic>
      <p:pic>
        <p:nvPicPr>
          <p:cNvPr id="46" name="Picture 45" descr="A graph of different colored lines&#10;&#10;Description automatically generated">
            <a:extLst>
              <a:ext uri="{FF2B5EF4-FFF2-40B4-BE49-F238E27FC236}">
                <a16:creationId xmlns:a16="http://schemas.microsoft.com/office/drawing/2014/main" id="{5BD290A5-7118-1861-270A-E7FAD1954C64}"/>
              </a:ext>
            </a:extLst>
          </p:cNvPr>
          <p:cNvPicPr>
            <a:picLocks noChangeAspect="1"/>
          </p:cNvPicPr>
          <p:nvPr/>
        </p:nvPicPr>
        <p:blipFill>
          <a:blip r:embed="rId7"/>
          <a:stretch>
            <a:fillRect/>
          </a:stretch>
        </p:blipFill>
        <p:spPr>
          <a:xfrm>
            <a:off x="31675256" y="7384548"/>
            <a:ext cx="9171012" cy="6764150"/>
          </a:xfrm>
          <a:prstGeom prst="rect">
            <a:avLst/>
          </a:prstGeom>
        </p:spPr>
      </p:pic>
      <p:pic>
        <p:nvPicPr>
          <p:cNvPr id="49" name="Picture 48" descr="A computer screen with white text&#10;&#10;Description automatically generated">
            <a:extLst>
              <a:ext uri="{FF2B5EF4-FFF2-40B4-BE49-F238E27FC236}">
                <a16:creationId xmlns:a16="http://schemas.microsoft.com/office/drawing/2014/main" id="{62DCFB81-7388-FEC8-9297-B5BB632CA817}"/>
              </a:ext>
            </a:extLst>
          </p:cNvPr>
          <p:cNvPicPr>
            <a:picLocks noChangeAspect="1"/>
          </p:cNvPicPr>
          <p:nvPr/>
        </p:nvPicPr>
        <p:blipFill>
          <a:blip r:embed="rId8"/>
          <a:stretch>
            <a:fillRect/>
          </a:stretch>
        </p:blipFill>
        <p:spPr>
          <a:xfrm>
            <a:off x="31675256" y="15041116"/>
            <a:ext cx="9768349" cy="7069822"/>
          </a:xfrm>
          <a:prstGeom prst="rect">
            <a:avLst/>
          </a:prstGeom>
        </p:spPr>
      </p:pic>
      <p:pic>
        <p:nvPicPr>
          <p:cNvPr id="51" name="Picture 50" descr="A screenshot of a sports game&#10;&#10;Description automatically generated">
            <a:extLst>
              <a:ext uri="{FF2B5EF4-FFF2-40B4-BE49-F238E27FC236}">
                <a16:creationId xmlns:a16="http://schemas.microsoft.com/office/drawing/2014/main" id="{B252C4C1-DA2C-D62D-276F-9885C668D0D0}"/>
              </a:ext>
            </a:extLst>
          </p:cNvPr>
          <p:cNvPicPr>
            <a:picLocks noChangeAspect="1"/>
          </p:cNvPicPr>
          <p:nvPr/>
        </p:nvPicPr>
        <p:blipFill>
          <a:blip r:embed="rId9"/>
          <a:stretch>
            <a:fillRect/>
          </a:stretch>
        </p:blipFill>
        <p:spPr>
          <a:xfrm>
            <a:off x="899786" y="17245824"/>
            <a:ext cx="6869535" cy="6857448"/>
          </a:xfrm>
          <a:prstGeom prst="rect">
            <a:avLst/>
          </a:prstGeom>
        </p:spPr>
      </p:pic>
      <p:pic>
        <p:nvPicPr>
          <p:cNvPr id="56" name="Picture 55" descr="A screenshot of a white sheet&#10;&#10;Description automatically generated">
            <a:extLst>
              <a:ext uri="{FF2B5EF4-FFF2-40B4-BE49-F238E27FC236}">
                <a16:creationId xmlns:a16="http://schemas.microsoft.com/office/drawing/2014/main" id="{9519DA80-5AD7-A555-F358-43A8D2D91400}"/>
              </a:ext>
            </a:extLst>
          </p:cNvPr>
          <p:cNvPicPr>
            <a:picLocks noChangeAspect="1"/>
          </p:cNvPicPr>
          <p:nvPr/>
        </p:nvPicPr>
        <p:blipFill>
          <a:blip r:embed="rId10"/>
          <a:stretch>
            <a:fillRect/>
          </a:stretch>
        </p:blipFill>
        <p:spPr>
          <a:xfrm>
            <a:off x="7352167" y="25667240"/>
            <a:ext cx="6799566" cy="4865400"/>
          </a:xfrm>
          <a:prstGeom prst="rect">
            <a:avLst/>
          </a:prstGeom>
        </p:spPr>
      </p:pic>
      <p:sp>
        <p:nvSpPr>
          <p:cNvPr id="57" name="Rectangle 6">
            <a:extLst>
              <a:ext uri="{FF2B5EF4-FFF2-40B4-BE49-F238E27FC236}">
                <a16:creationId xmlns:a16="http://schemas.microsoft.com/office/drawing/2014/main" id="{8FDD76BC-D2FE-FCEA-8031-989D8D68553A}"/>
              </a:ext>
            </a:extLst>
          </p:cNvPr>
          <p:cNvSpPr>
            <a:spLocks noChangeArrowheads="1"/>
          </p:cNvSpPr>
          <p:nvPr/>
        </p:nvSpPr>
        <p:spPr bwMode="auto">
          <a:xfrm>
            <a:off x="1122137" y="7576368"/>
            <a:ext cx="12964827" cy="8956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bg1"/>
                </a:solidFill>
                <a:effectLst/>
                <a:latin typeface="Arial" panose="020B0604020202020204" pitchFamily="34" charset="0"/>
                <a:ea typeface="Times New Roman" panose="02020603050405020304" pitchFamily="18" charset="0"/>
              </a:rPr>
              <a:t>Lacrosse has seen tremendous growth over the years, with rising popularity and participation elevating the sport to new levels. This evolution has led to an increase in skilled athletes competing in high-level leagues, such as NCAA Division I lacrosse. In both the men’s and women’s game, gaining possession of the faceoff (men’s) or draw control (women’s) is a crucial factor in determining success. Because of their significant impact, many players specialize in these areas, as securing possession provides teams with valuable offensive opportunities that can greatly influence the outcome of a game. Analyzing faceoff data can provide students with a realistic application to regression modeling by looking into how much of an impact winning the draw/face-off has on the final results of a lacrosse game for both men and women. This poster outlines a classroom activity created for the SCORE Network to show how logistic regression can be used to analyze this data. The SCORE Network is an NSF-funded national network focused on developing and distributing Sports Content for Outreach, Research, and Education in the fields of statistics and data science.</a:t>
            </a:r>
            <a:endParaRPr kumimoji="0" lang="en-US" altLang="en-US" sz="32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377407958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8793</TotalTime>
  <Words>639</Words>
  <Application>Microsoft Macintosh PowerPoint</Application>
  <PresentationFormat>Custom</PresentationFormat>
  <Paragraphs>42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Garamond</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Jillian Tyrrell</cp:lastModifiedBy>
  <cp:revision>124</cp:revision>
  <dcterms:created xsi:type="dcterms:W3CDTF">2018-04-09T17:46:55Z</dcterms:created>
  <dcterms:modified xsi:type="dcterms:W3CDTF">2025-04-15T14:05:56Z</dcterms:modified>
</cp:coreProperties>
</file>