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6B59BF2-35BF-CF05-7AA5-436912A20A80}" name="Kimberly Longfellow" initials="KL" userId="S::klongfellow@stlawu.edu::f2032097-51ab-4100-9045-616529e1a2a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595AD-C75E-F18B-B701-BC1E9473396C}" v="1900" dt="2025-04-15T14:18:28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20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6650181"/>
            <a:ext cx="13344023" cy="25375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640329-B67B-7158-573B-9476D8E345BB}"/>
              </a:ext>
            </a:extLst>
          </p:cNvPr>
          <p:cNvSpPr/>
          <p:nvPr/>
        </p:nvSpPr>
        <p:spPr>
          <a:xfrm>
            <a:off x="867018" y="6616763"/>
            <a:ext cx="13329421" cy="1438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6650181"/>
            <a:ext cx="13344023" cy="25375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725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301256-6F6D-1F0C-A27B-0AD96F4A3B0F}"/>
              </a:ext>
            </a:extLst>
          </p:cNvPr>
          <p:cNvSpPr/>
          <p:nvPr/>
        </p:nvSpPr>
        <p:spPr>
          <a:xfrm>
            <a:off x="15151429" y="6616763"/>
            <a:ext cx="13329421" cy="1438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84C03D-9311-B79C-6008-E2905AD63E8C}"/>
              </a:ext>
            </a:extLst>
          </p:cNvPr>
          <p:cNvSpPr/>
          <p:nvPr/>
        </p:nvSpPr>
        <p:spPr>
          <a:xfrm>
            <a:off x="15189796" y="22391552"/>
            <a:ext cx="13300636" cy="1102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F0756-CB75-07EA-A277-3302F9A4DCF8}"/>
              </a:ext>
            </a:extLst>
          </p:cNvPr>
          <p:cNvSpPr/>
          <p:nvPr/>
        </p:nvSpPr>
        <p:spPr>
          <a:xfrm>
            <a:off x="15180212" y="14902109"/>
            <a:ext cx="13339004" cy="11506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6650181"/>
            <a:ext cx="13344023" cy="25375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800" y="566092"/>
            <a:ext cx="41958837" cy="44012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0" b="1">
                <a:latin typeface="Garamond"/>
                <a:cs typeface="Times New Roman"/>
              </a:rPr>
              <a:t>Modeling the Impact of Age on Powerlifting</a:t>
            </a:r>
          </a:p>
          <a:p>
            <a:pPr algn="ctr"/>
            <a:r>
              <a:rPr lang="en-US" altLang="en-US" sz="6000">
                <a:latin typeface="Garamond"/>
                <a:cs typeface="Times New Roman"/>
              </a:rPr>
              <a:t>Sarah Sheldon '25 (Statistics) and Josh Larson '25 (Mathematics)</a:t>
            </a:r>
            <a:endParaRPr lang="en-US" altLang="en-US" sz="600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6000">
                <a:latin typeface="Garamond"/>
                <a:cs typeface="Times New Roman"/>
              </a:rPr>
              <a:t>Advisor: Dr. </a:t>
            </a:r>
            <a:r>
              <a:rPr lang="en-US" altLang="en-US" sz="6000">
                <a:solidFill>
                  <a:srgbClr val="000000"/>
                </a:solidFill>
                <a:latin typeface="Garamond"/>
                <a:cs typeface="Times New Roman"/>
              </a:rPr>
              <a:t>Ivan Ramler (Statistics)</a:t>
            </a:r>
          </a:p>
          <a:p>
            <a:pPr algn="ctr"/>
            <a:endParaRPr lang="en-US" altLang="en-US" sz="6000">
              <a:latin typeface="Garamond"/>
              <a:cs typeface="Times New Roman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7" y="-1631815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214024" y="6987172"/>
            <a:ext cx="12637782" cy="93256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dirty="0">
                <a:latin typeface="Garamond"/>
              </a:rPr>
              <a:t>Sarah Module: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Goal: create model using Age and Sex as variables </a:t>
            </a:r>
            <a:r>
              <a:rPr lang="en-US" sz="4400">
                <a:ea typeface="Calibri"/>
                <a:cs typeface="Calibri"/>
              </a:rPr>
              <a:t>for predicting Best3DeadliftKg</a:t>
            </a:r>
            <a:endParaRPr lang="en-US" sz="4400" dirty="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Want to see if Age has an effect on strength</a:t>
            </a:r>
          </a:p>
          <a:p>
            <a:endParaRPr lang="en-US" sz="4400" b="1"/>
          </a:p>
          <a:p>
            <a:endParaRPr lang="en-US" sz="4400">
              <a:latin typeface="Garamond" panose="02020404030301010803" pitchFamily="18" charset="0"/>
            </a:endParaRPr>
          </a:p>
          <a:p>
            <a:endParaRPr lang="en-US" sz="4400">
              <a:latin typeface="Garamond" panose="02020404030301010803" pitchFamily="18" charset="0"/>
            </a:endParaRPr>
          </a:p>
          <a:p>
            <a:endParaRPr lang="en-US" sz="4400">
              <a:latin typeface="Garamond" panose="02020404030301010803" pitchFamily="18" charset="0"/>
            </a:endParaRPr>
          </a:p>
          <a:p>
            <a:endParaRPr lang="en-US" sz="4400">
              <a:latin typeface="Garamond" panose="02020404030301010803" pitchFamily="18" charset="0"/>
            </a:endParaRPr>
          </a:p>
          <a:p>
            <a:endParaRPr lang="en-US" sz="4400">
              <a:latin typeface="Garamond" panose="02020404030301010803" pitchFamily="18" charset="0"/>
            </a:endParaRPr>
          </a:p>
          <a:p>
            <a:endParaRPr lang="en-US" sz="4400">
              <a:latin typeface="Garamond" panose="02020404030301010803" pitchFamily="18" charset="0"/>
            </a:endParaRPr>
          </a:p>
          <a:p>
            <a:endParaRPr lang="en-US" sz="4400">
              <a:latin typeface="Garamond" panose="02020404030301010803" pitchFamily="18" charset="0"/>
            </a:endParaRPr>
          </a:p>
          <a:p>
            <a:endParaRPr lang="en-US" sz="4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F8D498-B08C-DC4F-B2E4-A678E70DCBFD}"/>
              </a:ext>
            </a:extLst>
          </p:cNvPr>
          <p:cNvSpPr txBox="1"/>
          <p:nvPr/>
        </p:nvSpPr>
        <p:spPr>
          <a:xfrm>
            <a:off x="15450222" y="7005541"/>
            <a:ext cx="12714514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dirty="0">
                <a:latin typeface="Garamond"/>
              </a:rPr>
              <a:t>Score: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Funded by the National Science Foundation with the goal of promoting statistics and data science education using sports data</a:t>
            </a:r>
            <a:endParaRPr lang="en-US" sz="4400" dirty="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Modules are created by faculty and students to be used as classroom tools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A16A0-E118-3447-A742-E856B7BB900F}"/>
              </a:ext>
            </a:extLst>
          </p:cNvPr>
          <p:cNvSpPr txBox="1"/>
          <p:nvPr/>
        </p:nvSpPr>
        <p:spPr>
          <a:xfrm>
            <a:off x="15563442" y="22378509"/>
            <a:ext cx="12714514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dirty="0">
                <a:latin typeface="Garamond"/>
              </a:rPr>
              <a:t>Data Cleaning: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Got rid of any missing variables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Filtered out lifters that didn’t place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Filtered to one competition with two different equipment types in order to narrow down the amount of data points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93F5-7E1B-8043-93D3-E71A7D01AB48}"/>
              </a:ext>
            </a:extLst>
          </p:cNvPr>
          <p:cNvSpPr txBox="1"/>
          <p:nvPr/>
        </p:nvSpPr>
        <p:spPr>
          <a:xfrm>
            <a:off x="29795369" y="7021613"/>
            <a:ext cx="12714514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dirty="0">
                <a:latin typeface="Garamond"/>
              </a:rPr>
              <a:t>Josh Module:</a:t>
            </a:r>
          </a:p>
          <a:p>
            <a:endParaRPr lang="en-US" sz="4400" dirty="0">
              <a:latin typeface="Calibri"/>
              <a:ea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886E6E-E523-A187-D243-491050DD5642}"/>
              </a:ext>
            </a:extLst>
          </p:cNvPr>
          <p:cNvSpPr/>
          <p:nvPr/>
        </p:nvSpPr>
        <p:spPr>
          <a:xfrm>
            <a:off x="15173617" y="14908389"/>
            <a:ext cx="13321306" cy="17118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7250">
              <a:solidFill>
                <a:srgbClr val="FF0000"/>
              </a:solidFill>
              <a:latin typeface="Garamon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22D66-BFB9-9C22-F9B8-A706AAED48EA}"/>
              </a:ext>
            </a:extLst>
          </p:cNvPr>
          <p:cNvSpPr txBox="1"/>
          <p:nvPr/>
        </p:nvSpPr>
        <p:spPr>
          <a:xfrm>
            <a:off x="15538038" y="14914384"/>
            <a:ext cx="12711119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latin typeface="Garamond"/>
                <a:ea typeface="Calibri"/>
                <a:cs typeface="Calibri"/>
              </a:rPr>
              <a:t>Powerlifting: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latin typeface="Calibri"/>
                <a:ea typeface="Calibri"/>
                <a:cs typeface="Calibri"/>
              </a:rPr>
              <a:t>Lifting sport where competitors in the same weight classes compete to lift the heaviest amount of weights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latin typeface="Calibri"/>
                <a:ea typeface="Calibri"/>
                <a:cs typeface="Calibri"/>
              </a:rPr>
              <a:t>3 different categories of powerlifting: Bench, Squat, Deadlift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latin typeface="Calibri"/>
                <a:ea typeface="Calibri"/>
                <a:cs typeface="Calibri"/>
              </a:rPr>
              <a:t>Different types of equipment</a:t>
            </a:r>
          </a:p>
          <a:p>
            <a:r>
              <a:rPr lang="en-US" sz="4400" dirty="0">
                <a:latin typeface="Calibri"/>
                <a:ea typeface="Calibri"/>
                <a:cs typeface="Calibri"/>
              </a:rPr>
              <a:t>*</a:t>
            </a:r>
          </a:p>
          <a:p>
            <a:r>
              <a:rPr lang="en-US" sz="4400" dirty="0">
                <a:latin typeface="Calibri"/>
                <a:ea typeface="Calibri"/>
                <a:cs typeface="Calibri"/>
              </a:rPr>
              <a:t>*</a:t>
            </a:r>
          </a:p>
          <a:p>
            <a:r>
              <a:rPr lang="en-US" sz="4400" dirty="0">
                <a:latin typeface="Calibri"/>
                <a:ea typeface="Calibri"/>
                <a:cs typeface="Calibri"/>
              </a:rPr>
              <a:t>*</a:t>
            </a:r>
          </a:p>
        </p:txBody>
      </p:sp>
      <p:pic>
        <p:nvPicPr>
          <p:cNvPr id="2" name="Picture 1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676CB88F-B7E8-2271-BC32-C9C64F6B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109" y="11768009"/>
            <a:ext cx="10041923" cy="62684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3F7303-032B-4497-1136-156F4B4A6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227" y="19146925"/>
            <a:ext cx="9764412" cy="6437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4095AA-A898-572C-326E-7072863FBAFB}"/>
              </a:ext>
            </a:extLst>
          </p:cNvPr>
          <p:cNvSpPr txBox="1"/>
          <p:nvPr/>
        </p:nvSpPr>
        <p:spPr>
          <a:xfrm>
            <a:off x="1819048" y="18169771"/>
            <a:ext cx="1136357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ea typeface="Calibri"/>
                <a:cs typeface="Calibri"/>
              </a:rPr>
              <a:t>Look at male curve alone first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0C5AF-02DE-F770-D386-8641195941CC}"/>
              </a:ext>
            </a:extLst>
          </p:cNvPr>
          <p:cNvSpPr txBox="1"/>
          <p:nvPr/>
        </p:nvSpPr>
        <p:spPr>
          <a:xfrm>
            <a:off x="4123490" y="25619396"/>
            <a:ext cx="978130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ea typeface="Calibri"/>
                <a:cs typeface="Calibri"/>
              </a:rPr>
              <a:t>Add female curve next</a:t>
            </a:r>
            <a:endParaRPr lang="en-US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FE359-1B81-217D-B6F5-D444D966CCC0}"/>
              </a:ext>
            </a:extLst>
          </p:cNvPr>
          <p:cNvSpPr/>
          <p:nvPr/>
        </p:nvSpPr>
        <p:spPr>
          <a:xfrm>
            <a:off x="867018" y="26387574"/>
            <a:ext cx="13329421" cy="1438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Garamond"/>
                <a:ea typeface="+mn-lt"/>
                <a:cs typeface="Calibri"/>
              </a:rPr>
              <a:t>Learning Objectives: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3D3BD2-F4F0-FE7F-5BA0-96450CFF8172}"/>
              </a:ext>
            </a:extLst>
          </p:cNvPr>
          <p:cNvSpPr txBox="1"/>
          <p:nvPr/>
        </p:nvSpPr>
        <p:spPr>
          <a:xfrm>
            <a:off x="1217588" y="28211189"/>
            <a:ext cx="12480324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High order models with indicator variables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Choosing model of best fit</a:t>
            </a:r>
          </a:p>
          <a:p>
            <a:pPr marL="571500" indent="-571500">
              <a:buFont typeface="Arial"/>
              <a:buChar char="•"/>
            </a:pPr>
            <a:endParaRPr lang="en-US" sz="4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137</cp:revision>
  <dcterms:created xsi:type="dcterms:W3CDTF">2018-04-09T17:46:55Z</dcterms:created>
  <dcterms:modified xsi:type="dcterms:W3CDTF">2025-04-15T14:18:47Z</dcterms:modified>
</cp:coreProperties>
</file>