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4"/>
    <p:restoredTop sz="94671"/>
  </p:normalViewPr>
  <p:slideViewPr>
    <p:cSldViewPr snapToGrid="0" snapToObjects="1">
      <p:cViewPr>
        <p:scale>
          <a:sx n="40" d="100"/>
          <a:sy n="40" d="100"/>
        </p:scale>
        <p:origin x="-200"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4/15/24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19260" y="-2128431"/>
            <a:ext cx="7511177" cy="9720347"/>
          </a:xfrm>
          <a:prstGeom prst="rect">
            <a:avLst/>
          </a:prstGeom>
        </p:spPr>
      </p:pic>
      <p:grpSp>
        <p:nvGrpSpPr>
          <p:cNvPr id="4" name="Group 3">
            <a:extLst>
              <a:ext uri="{FF2B5EF4-FFF2-40B4-BE49-F238E27FC236}">
                <a16:creationId xmlns:a16="http://schemas.microsoft.com/office/drawing/2014/main" id="{946A9E0E-456F-B74C-C7D6-3BE17231C16C}"/>
              </a:ext>
            </a:extLst>
          </p:cNvPr>
          <p:cNvGrpSpPr/>
          <p:nvPr/>
        </p:nvGrpSpPr>
        <p:grpSpPr>
          <a:xfrm>
            <a:off x="7580636" y="858068"/>
            <a:ext cx="28680127" cy="4342727"/>
            <a:chOff x="7580636" y="858068"/>
            <a:chExt cx="28680127" cy="4342727"/>
          </a:xfrm>
        </p:grpSpPr>
        <p:sp>
          <p:nvSpPr>
            <p:cNvPr id="2" name="Rectangle 1">
              <a:extLst>
                <a:ext uri="{FF2B5EF4-FFF2-40B4-BE49-F238E27FC236}">
                  <a16:creationId xmlns:a16="http://schemas.microsoft.com/office/drawing/2014/main" id="{BFD73810-67DA-4C39-9F1A-0E666D0D3CC2}"/>
                </a:ext>
              </a:extLst>
            </p:cNvPr>
            <p:cNvSpPr/>
            <p:nvPr/>
          </p:nvSpPr>
          <p:spPr>
            <a:xfrm>
              <a:off x="7580636" y="858068"/>
              <a:ext cx="28680127" cy="3770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 name="Text Box 7">
              <a:extLst>
                <a:ext uri="{FF2B5EF4-FFF2-40B4-BE49-F238E27FC236}">
                  <a16:creationId xmlns:a16="http://schemas.microsoft.com/office/drawing/2014/main" id="{956E58CB-4F23-C1A8-B1DA-E428A15D8015}"/>
                </a:ext>
              </a:extLst>
            </p:cNvPr>
            <p:cNvSpPr txBox="1">
              <a:spLocks noChangeArrowheads="1"/>
            </p:cNvSpPr>
            <p:nvPr/>
          </p:nvSpPr>
          <p:spPr bwMode="auto">
            <a:xfrm>
              <a:off x="8566122" y="858068"/>
              <a:ext cx="26558194" cy="4342727"/>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9600" b="1" dirty="0">
                  <a:solidFill>
                    <a:srgbClr val="C00000"/>
                  </a:solidFill>
                  <a:latin typeface="Garamond" panose="02020404030301010803" pitchFamily="18" charset="0"/>
                  <a:cs typeface="Times New Roman" panose="02020603050405020304" pitchFamily="18" charset="0"/>
                </a:rPr>
                <a:t>The SCORE Network:</a:t>
              </a:r>
            </a:p>
            <a:p>
              <a:pPr algn="ctr"/>
              <a:r>
                <a:rPr lang="en-US" altLang="en-US" sz="7260" dirty="0">
                  <a:solidFill>
                    <a:srgbClr val="C00000"/>
                  </a:solidFill>
                  <a:latin typeface="Garamond" panose="02020404030301010803" pitchFamily="18" charset="0"/>
                  <a:cs typeface="Times New Roman" panose="02020603050405020304" pitchFamily="18" charset="0"/>
                </a:rPr>
                <a:t>Matthew Maslow (Data Science)</a:t>
              </a:r>
            </a:p>
            <a:p>
              <a:pPr algn="ctr"/>
              <a:r>
                <a:rPr lang="en-US" altLang="en-US" sz="7260" dirty="0">
                  <a:solidFill>
                    <a:srgbClr val="C00000"/>
                  </a:solidFill>
                  <a:latin typeface="Garamond" panose="02020404030301010803" pitchFamily="18" charset="0"/>
                  <a:cs typeface="Times New Roman" panose="02020603050405020304" pitchFamily="18" charset="0"/>
                </a:rPr>
                <a:t>Advisor: Professor Ivan Ramler (Data Science/Statistics)</a:t>
              </a:r>
            </a:p>
            <a:p>
              <a:pPr algn="ctr"/>
              <a:endParaRPr lang="en-US" altLang="en-US" sz="3500" b="1" dirty="0">
                <a:solidFill>
                  <a:srgbClr val="C00000"/>
                </a:solidFill>
                <a:latin typeface="Garamond" panose="02020404030301010803"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1E485B15-BDA1-43D2-C387-6E50BCFE33C2}"/>
              </a:ext>
            </a:extLst>
          </p:cNvPr>
          <p:cNvSpPr txBox="1"/>
          <p:nvPr/>
        </p:nvSpPr>
        <p:spPr>
          <a:xfrm>
            <a:off x="15401826" y="12143305"/>
            <a:ext cx="13037745" cy="7171194"/>
          </a:xfrm>
          <a:prstGeom prst="rect">
            <a:avLst/>
          </a:prstGeom>
          <a:noFill/>
        </p:spPr>
        <p:txBody>
          <a:bodyPr wrap="square" rtlCol="0">
            <a:spAutoFit/>
          </a:bodyPr>
          <a:lstStyle/>
          <a:p>
            <a:pPr>
              <a:lnSpc>
                <a:spcPct val="150000"/>
              </a:lnSpc>
            </a:pPr>
            <a:r>
              <a:rPr lang="en-US" sz="4000" dirty="0">
                <a:solidFill>
                  <a:schemeClr val="bg1"/>
                </a:solidFill>
                <a:latin typeface="Garamond" panose="02020404030301010803" pitchFamily="18" charset="0"/>
              </a:rPr>
              <a:t>         The SCORE Network, funded by the National Science Foundation, acquires, cleans, manipulates, and documents sports data to create educational resources aimed at advancing data science learning, particularly among underrepresented populations and minorities. It focuses on developing and disseminating educational resources and frameworks, with a specific emphasis on sports analytics. </a:t>
            </a:r>
          </a:p>
          <a:p>
            <a:endParaRPr lang="en-US" sz="4000" dirty="0">
              <a:solidFill>
                <a:schemeClr val="bg1"/>
              </a:solidFill>
              <a:latin typeface="Garamond" panose="02020404030301010803" pitchFamily="18" charset="0"/>
            </a:endParaRPr>
          </a:p>
        </p:txBody>
      </p:sp>
      <p:sp>
        <p:nvSpPr>
          <p:cNvPr id="6" name="TextBox 5">
            <a:extLst>
              <a:ext uri="{FF2B5EF4-FFF2-40B4-BE49-F238E27FC236}">
                <a16:creationId xmlns:a16="http://schemas.microsoft.com/office/drawing/2014/main" id="{E9AF6EDC-8860-9337-0CBC-996469880E80}"/>
              </a:ext>
            </a:extLst>
          </p:cNvPr>
          <p:cNvSpPr txBox="1"/>
          <p:nvPr/>
        </p:nvSpPr>
        <p:spPr>
          <a:xfrm>
            <a:off x="1298349" y="5908073"/>
            <a:ext cx="12619772" cy="12470465"/>
          </a:xfrm>
          <a:prstGeom prst="rect">
            <a:avLst/>
          </a:prstGeom>
          <a:noFill/>
        </p:spPr>
        <p:txBody>
          <a:bodyPr wrap="square" rtlCol="0">
            <a:spAutoFit/>
          </a:bodyPr>
          <a:lstStyle/>
          <a:p>
            <a:pPr algn="ctr">
              <a:lnSpc>
                <a:spcPct val="150000"/>
              </a:lnSpc>
            </a:pPr>
            <a:r>
              <a:rPr lang="en-US" sz="6000" dirty="0">
                <a:solidFill>
                  <a:schemeClr val="bg1"/>
                </a:solidFill>
                <a:latin typeface="Garamond" panose="02020404030301010803" pitchFamily="18" charset="0"/>
              </a:rPr>
              <a:t>Professional </a:t>
            </a:r>
            <a:r>
              <a:rPr lang="en-US" sz="6000">
                <a:solidFill>
                  <a:schemeClr val="bg1"/>
                </a:solidFill>
                <a:latin typeface="Garamond" panose="02020404030301010803" pitchFamily="18" charset="0"/>
              </a:rPr>
              <a:t>Bull Riding:</a:t>
            </a:r>
            <a:endParaRPr lang="en-US" sz="6000" dirty="0">
              <a:solidFill>
                <a:schemeClr val="bg1"/>
              </a:solidFill>
              <a:latin typeface="Garamond" panose="02020404030301010803" pitchFamily="18" charset="0"/>
            </a:endParaRPr>
          </a:p>
          <a:p>
            <a:pPr>
              <a:lnSpc>
                <a:spcPct val="150000"/>
              </a:lnSpc>
            </a:pPr>
            <a:r>
              <a:rPr lang="en-US" sz="4000" dirty="0">
                <a:solidFill>
                  <a:schemeClr val="bg1"/>
                </a:solidFill>
                <a:latin typeface="Garamond" panose="02020404030301010803" pitchFamily="18" charset="0"/>
              </a:rPr>
              <a:t>        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 This dataset’s analysis encompasses linear regression, identification of influential points, hypothesis testing, and variable transformation.</a:t>
            </a:r>
          </a:p>
        </p:txBody>
      </p:sp>
      <p:sp>
        <p:nvSpPr>
          <p:cNvPr id="7" name="TextBox 6">
            <a:extLst>
              <a:ext uri="{FF2B5EF4-FFF2-40B4-BE49-F238E27FC236}">
                <a16:creationId xmlns:a16="http://schemas.microsoft.com/office/drawing/2014/main" id="{12E036D2-4AE3-23CC-4725-5B4BE7ABBFE0}"/>
              </a:ext>
            </a:extLst>
          </p:cNvPr>
          <p:cNvSpPr txBox="1"/>
          <p:nvPr/>
        </p:nvSpPr>
        <p:spPr>
          <a:xfrm>
            <a:off x="29747622" y="5795589"/>
            <a:ext cx="13127749" cy="11547135"/>
          </a:xfrm>
          <a:prstGeom prst="rect">
            <a:avLst/>
          </a:prstGeom>
          <a:noFill/>
        </p:spPr>
        <p:txBody>
          <a:bodyPr wrap="square" rtlCol="0">
            <a:spAutoFit/>
          </a:bodyPr>
          <a:lstStyle/>
          <a:p>
            <a:pPr algn="ctr">
              <a:lnSpc>
                <a:spcPct val="150000"/>
              </a:lnSpc>
            </a:pPr>
            <a:r>
              <a:rPr lang="en-US" sz="6000" dirty="0">
                <a:solidFill>
                  <a:schemeClr val="bg1"/>
                </a:solidFill>
                <a:latin typeface="Garamond" panose="02020404030301010803" pitchFamily="18" charset="0"/>
              </a:rPr>
              <a:t>The 2024 Dakar Rally:</a:t>
            </a:r>
          </a:p>
          <a:p>
            <a:pPr>
              <a:lnSpc>
                <a:spcPct val="150000"/>
              </a:lnSpc>
            </a:pPr>
            <a:r>
              <a:rPr lang="en-US" sz="4000" dirty="0">
                <a:solidFill>
                  <a:schemeClr val="bg1"/>
                </a:solidFill>
                <a:latin typeface="Garamond" panose="02020404030301010803" pitchFamily="18" charset="0"/>
              </a:rPr>
              <a:t>       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This dataset’s analysis will exemplify data visualization, uncovering patterns and insights within the race dynamics.</a:t>
            </a:r>
          </a:p>
        </p:txBody>
      </p:sp>
      <p:pic>
        <p:nvPicPr>
          <p:cNvPr id="8" name="Picture 2" descr="SCORE network logo">
            <a:extLst>
              <a:ext uri="{FF2B5EF4-FFF2-40B4-BE49-F238E27FC236}">
                <a16:creationId xmlns:a16="http://schemas.microsoft.com/office/drawing/2014/main" id="{5CF72056-3ED8-6476-869D-C4BB9F6FA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4569" y="5504321"/>
            <a:ext cx="10401300" cy="7797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qr code with a white background&#10;&#10;Description automatically generated">
            <a:extLst>
              <a:ext uri="{FF2B5EF4-FFF2-40B4-BE49-F238E27FC236}">
                <a16:creationId xmlns:a16="http://schemas.microsoft.com/office/drawing/2014/main" id="{766B1B9D-8833-8114-71A9-B3A987E97095}"/>
              </a:ext>
            </a:extLst>
          </p:cNvPr>
          <p:cNvPicPr>
            <a:picLocks noChangeAspect="1"/>
          </p:cNvPicPr>
          <p:nvPr/>
        </p:nvPicPr>
        <p:blipFill>
          <a:blip r:embed="rId4"/>
          <a:stretch>
            <a:fillRect/>
          </a:stretch>
        </p:blipFill>
        <p:spPr>
          <a:xfrm>
            <a:off x="4204062" y="18682064"/>
            <a:ext cx="6667500" cy="4114800"/>
          </a:xfrm>
          <a:prstGeom prst="rect">
            <a:avLst/>
          </a:prstGeom>
        </p:spPr>
      </p:pic>
      <p:pic>
        <p:nvPicPr>
          <p:cNvPr id="14" name="Picture 13" descr="A qr code with a white background&#10;&#10;Description automatically generated">
            <a:extLst>
              <a:ext uri="{FF2B5EF4-FFF2-40B4-BE49-F238E27FC236}">
                <a16:creationId xmlns:a16="http://schemas.microsoft.com/office/drawing/2014/main" id="{41E62472-51D5-0D8F-908A-25C9287FDBF2}"/>
              </a:ext>
            </a:extLst>
          </p:cNvPr>
          <p:cNvPicPr>
            <a:picLocks noChangeAspect="1"/>
          </p:cNvPicPr>
          <p:nvPr/>
        </p:nvPicPr>
        <p:blipFill>
          <a:blip r:embed="rId5"/>
          <a:stretch>
            <a:fillRect/>
          </a:stretch>
        </p:blipFill>
        <p:spPr>
          <a:xfrm>
            <a:off x="32927013" y="18378538"/>
            <a:ext cx="6667500" cy="4114800"/>
          </a:xfrm>
          <a:prstGeom prst="rect">
            <a:avLst/>
          </a:prstGeom>
        </p:spPr>
      </p:pic>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335</Words>
  <Application>Microsoft Macintosh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35</cp:revision>
  <dcterms:created xsi:type="dcterms:W3CDTF">2018-04-09T17:46:55Z</dcterms:created>
  <dcterms:modified xsi:type="dcterms:W3CDTF">2024-04-15T12:07:05Z</dcterms:modified>
</cp:coreProperties>
</file>