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0_E0F3E25F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51B6F37-B3E1-AFA4-F2DD-FF30D967A239}" name="Matthew Maslow" initials="MM" userId="S::mjmasl20@stlawu.edu::1ce7970f-4ea1-47bb-a8d0-63fe802cde1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2015"/>
    <a:srgbClr val="DA26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20"/>
    <p:restoredTop sz="94671"/>
  </p:normalViewPr>
  <p:slideViewPr>
    <p:cSldViewPr snapToGrid="0" snapToObjects="1">
      <p:cViewPr varScale="1">
        <p:scale>
          <a:sx n="26" d="100"/>
          <a:sy n="26" d="100"/>
        </p:scale>
        <p:origin x="664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8/10/relationships/authors" Target="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omments/modernComment_100_E0F3E25F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7677881-9C6D-9F43-8CDB-81F728418591}" authorId="{A51B6F37-B3E1-AFA4-F2DD-FF30D967A239}" created="2024-04-15T16:22:18.75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774079583" sldId="256"/>
      <ac:spMk id="8" creationId="{2B1DC1BC-E6FF-D218-2A41-6212A1B8B9D2}"/>
    </ac:deMkLst>
    <p188:txBody>
      <a:bodyPr/>
      <a:lstStyle/>
      <a:p>
        <a:r>
          <a:rPr lang="en-US"/>
          <a:t>make into bullets</a:t>
        </a:r>
      </a:p>
    </p188:txBody>
    <p188:extLst>
      <p:ext xmlns:p="http://schemas.openxmlformats.org/presentationml/2006/main" uri="{57CB4572-C831-44C2-8A1C-0ADB6CCDFE69}">
        <p223:reactions xmlns:p223="http://schemas.microsoft.com/office/powerpoint/2022/03/main">
          <p223:rxn type="👍">
            <p223:instance time="2024-04-15T18:39:06.376" authorId="{A51B6F37-B3E1-AFA4-F2DD-FF30D967A239}"/>
          </p223:rxn>
        </p223:reactions>
      </p:ext>
    </p188:extLst>
  </p188:cm>
  <p188:cm id="{2BB77ACC-76E8-604C-BF42-0ACC75D7F63F}" authorId="{A51B6F37-B3E1-AFA4-F2DD-FF30D967A239}" created="2024-04-15T16:23:10.977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774079583" sldId="256"/>
      <ac:spMk id="6" creationId="{DBA7C4D8-52EF-793D-9A70-63254533240E}"/>
    </ac:deMkLst>
    <p188:txBody>
      <a:bodyPr/>
      <a:lstStyle/>
      <a:p>
        <a:r>
          <a:rPr lang="en-US"/>
          <a:t>make into bullets</a:t>
        </a:r>
      </a:p>
    </p188:txBody>
    <p188:extLst>
      <p:ext xmlns:p="http://schemas.openxmlformats.org/presentationml/2006/main" uri="{57CB4572-C831-44C2-8A1C-0ADB6CCDFE69}">
        <p223:reactions xmlns:p223="http://schemas.microsoft.com/office/powerpoint/2022/03/main">
          <p223:rxn type="👍">
            <p223:instance time="2024-04-15T18:39:07.453" authorId="{A51B6F37-B3E1-AFA4-F2DD-FF30D967A239}"/>
          </p223:rxn>
        </p223:reactions>
      </p:ext>
    </p188:extLst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771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78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174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372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81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238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588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220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791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05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189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29746-1088-C241-BC8C-4CC03DF23E15}" type="datetimeFigureOut">
              <a:rPr lang="en-US" smtClean="0"/>
              <a:t>4/16/24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363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emf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microsoft.com/office/2018/10/relationships/comments" Target="../comments/modernComment_100_E0F3E25F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jpg"/><Relationship Id="rId4" Type="http://schemas.openxmlformats.org/officeDocument/2006/relationships/image" Target="../media/image2.png"/><Relationship Id="rId9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77B53732-A058-6D41-9258-77E2BE6532FD}"/>
              </a:ext>
            </a:extLst>
          </p:cNvPr>
          <p:cNvSpPr/>
          <p:nvPr/>
        </p:nvSpPr>
        <p:spPr>
          <a:xfrm>
            <a:off x="7580636" y="858068"/>
            <a:ext cx="28680127" cy="3770263"/>
          </a:xfrm>
          <a:prstGeom prst="rect">
            <a:avLst/>
          </a:prstGeom>
          <a:gradFill flip="none" rotWithShape="1">
            <a:gsLst>
              <a:gs pos="0">
                <a:srgbClr val="BF2015">
                  <a:shade val="30000"/>
                  <a:satMod val="115000"/>
                </a:srgbClr>
              </a:gs>
              <a:gs pos="50000">
                <a:srgbClr val="BF2015">
                  <a:shade val="67500"/>
                  <a:satMod val="115000"/>
                </a:srgbClr>
              </a:gs>
              <a:gs pos="100000">
                <a:srgbClr val="BF2015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F93311E-5526-9B4D-B45E-5E7F622DA0A9}"/>
              </a:ext>
            </a:extLst>
          </p:cNvPr>
          <p:cNvSpPr/>
          <p:nvPr/>
        </p:nvSpPr>
        <p:spPr>
          <a:xfrm>
            <a:off x="865801" y="5504321"/>
            <a:ext cx="13344023" cy="26521432"/>
          </a:xfrm>
          <a:prstGeom prst="rect">
            <a:avLst/>
          </a:prstGeom>
          <a:gradFill flip="none" rotWithShape="1">
            <a:gsLst>
              <a:gs pos="0">
                <a:srgbClr val="BF2015">
                  <a:shade val="30000"/>
                  <a:satMod val="115000"/>
                </a:srgbClr>
              </a:gs>
              <a:gs pos="50000">
                <a:srgbClr val="BF2015">
                  <a:shade val="67500"/>
                  <a:satMod val="115000"/>
                </a:srgbClr>
              </a:gs>
              <a:gs pos="100000">
                <a:srgbClr val="BF2015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EDE2ACD-A6EA-934B-8311-5A13CF732344}"/>
              </a:ext>
            </a:extLst>
          </p:cNvPr>
          <p:cNvSpPr/>
          <p:nvPr/>
        </p:nvSpPr>
        <p:spPr>
          <a:xfrm>
            <a:off x="15173208" y="5504321"/>
            <a:ext cx="13344023" cy="26521432"/>
          </a:xfrm>
          <a:prstGeom prst="rect">
            <a:avLst/>
          </a:prstGeom>
          <a:gradFill flip="none" rotWithShape="1">
            <a:gsLst>
              <a:gs pos="0">
                <a:srgbClr val="BF2015">
                  <a:shade val="30000"/>
                  <a:satMod val="115000"/>
                </a:srgbClr>
              </a:gs>
              <a:gs pos="50000">
                <a:srgbClr val="BF2015">
                  <a:shade val="67500"/>
                  <a:satMod val="115000"/>
                </a:srgbClr>
              </a:gs>
              <a:gs pos="100000">
                <a:srgbClr val="BF2015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8EC93B3-E7A7-EE4A-B4AF-BB1DC5CDEAAD}"/>
              </a:ext>
            </a:extLst>
          </p:cNvPr>
          <p:cNvSpPr/>
          <p:nvPr/>
        </p:nvSpPr>
        <p:spPr>
          <a:xfrm>
            <a:off x="29480615" y="5504321"/>
            <a:ext cx="13344023" cy="26521432"/>
          </a:xfrm>
          <a:prstGeom prst="rect">
            <a:avLst/>
          </a:prstGeom>
          <a:gradFill flip="none" rotWithShape="1">
            <a:gsLst>
              <a:gs pos="0">
                <a:srgbClr val="BF2015">
                  <a:shade val="30000"/>
                  <a:satMod val="115000"/>
                </a:srgbClr>
              </a:gs>
              <a:gs pos="50000">
                <a:srgbClr val="BF2015">
                  <a:shade val="67500"/>
                  <a:satMod val="115000"/>
                </a:srgbClr>
              </a:gs>
              <a:gs pos="100000">
                <a:srgbClr val="BF2015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Box 7">
            <a:extLst>
              <a:ext uri="{FF2B5EF4-FFF2-40B4-BE49-F238E27FC236}">
                <a16:creationId xmlns:a16="http://schemas.microsoft.com/office/drawing/2014/main" id="{ECFBF85C-582B-1D4F-B98C-F16DBB0744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5951" y="858068"/>
            <a:ext cx="28614812" cy="432426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defTabSz="3343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3343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3343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3343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3343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8000" b="1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SCORE Network: Exploring Unusual Sports </a:t>
            </a:r>
          </a:p>
          <a:p>
            <a:pPr algn="ctr"/>
            <a:r>
              <a:rPr lang="en-US" altLang="en-US" sz="80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Matthew Maslow ’24 (Data Science)</a:t>
            </a:r>
          </a:p>
          <a:p>
            <a:pPr algn="ctr"/>
            <a:r>
              <a:rPr lang="en-US" altLang="en-US" sz="80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Advisor: Professor Ivan Ramler</a:t>
            </a:r>
          </a:p>
          <a:p>
            <a:pPr algn="ctr"/>
            <a:endParaRPr lang="en-US" altLang="en-US" sz="3500" b="1" dirty="0">
              <a:solidFill>
                <a:schemeClr val="bg1"/>
              </a:solidFill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89FFAEC-A478-F04F-8460-BD6F020D7F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52626" y="-1839976"/>
            <a:ext cx="7511177" cy="972034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97E8CD8-CBE6-714E-B82E-EB35DF3B09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773" y="-2118300"/>
            <a:ext cx="7511177" cy="972034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B9353E3-9041-1A4D-98C1-58D5DD66ABB7}"/>
              </a:ext>
            </a:extLst>
          </p:cNvPr>
          <p:cNvSpPr txBox="1"/>
          <p:nvPr/>
        </p:nvSpPr>
        <p:spPr>
          <a:xfrm>
            <a:off x="1191444" y="7409334"/>
            <a:ext cx="1301837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Garamond" panose="02020404030301010803" pitchFamily="18" charset="0"/>
              </a:rPr>
              <a:t>Funded by the National Science Foundation (</a:t>
            </a:r>
            <a:r>
              <a:rPr lang="en-US" sz="3600" b="0" dirty="0">
                <a:solidFill>
                  <a:schemeClr val="bg1">
                    <a:lumMod val="95000"/>
                  </a:schemeClr>
                </a:solidFill>
                <a:effectLst/>
                <a:latin typeface="Garamond" panose="02020404030301010803" pitchFamily="18" charset="0"/>
              </a:rPr>
              <a:t>award 2142705</a:t>
            </a:r>
            <a:r>
              <a:rPr lang="en-US" sz="4000" dirty="0">
                <a:solidFill>
                  <a:schemeClr val="bg1"/>
                </a:solidFill>
                <a:latin typeface="Garamond" panose="02020404030301010803" pitchFamily="18" charset="0"/>
              </a:rPr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Garamond" panose="02020404030301010803" pitchFamily="18" charset="0"/>
              </a:rPr>
              <a:t>Acquires, cleans, manipulates, and documents sports data to create educational resources for data science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A7C4D8-52EF-793D-9A70-63254533240E}"/>
              </a:ext>
            </a:extLst>
          </p:cNvPr>
          <p:cNvSpPr txBox="1"/>
          <p:nvPr/>
        </p:nvSpPr>
        <p:spPr>
          <a:xfrm>
            <a:off x="15421147" y="25325858"/>
            <a:ext cx="1284209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6000" dirty="0">
                <a:solidFill>
                  <a:schemeClr val="bg1"/>
                </a:solidFill>
                <a:latin typeface="Garamond" panose="02020404030301010803" pitchFamily="18" charset="0"/>
              </a:rPr>
              <a:t>What will be learned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Garamond" panose="02020404030301010803" pitchFamily="18" charset="0"/>
              </a:rPr>
              <a:t>This dataset’s analysis encompasses linear regression, identification of influential points, hypothesis testing, and variable transformation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Garamond" panose="02020404030301010803" pitchFamily="18" charset="0"/>
              </a:rPr>
              <a:t>Analyzing 2023 PBR Touring Pro Division data to grasp factors influencing rider and bull performance</a:t>
            </a:r>
          </a:p>
        </p:txBody>
      </p:sp>
      <p:pic>
        <p:nvPicPr>
          <p:cNvPr id="7" name="Picture 6" descr="A qr code with a white background&#10;&#10;Description automatically generated">
            <a:extLst>
              <a:ext uri="{FF2B5EF4-FFF2-40B4-BE49-F238E27FC236}">
                <a16:creationId xmlns:a16="http://schemas.microsoft.com/office/drawing/2014/main" id="{26D923DC-1D6E-3B82-F0F4-A3B3C71BC6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32450" y="30085590"/>
            <a:ext cx="2888808" cy="17828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B1DC1BC-E6FF-D218-2A41-6212A1B8B9D2}"/>
              </a:ext>
            </a:extLst>
          </p:cNvPr>
          <p:cNvSpPr txBox="1"/>
          <p:nvPr/>
        </p:nvSpPr>
        <p:spPr>
          <a:xfrm>
            <a:off x="30015033" y="25910021"/>
            <a:ext cx="1227518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6000" dirty="0">
                <a:solidFill>
                  <a:schemeClr val="bg1"/>
                </a:solidFill>
                <a:latin typeface="Garamond" panose="02020404030301010803" pitchFamily="18" charset="0"/>
              </a:rPr>
              <a:t>What will be learned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Garamond" panose="02020404030301010803" pitchFamily="18" charset="0"/>
              </a:rPr>
              <a:t>For this investigation, we will be looking at the motorist statistics for all 12 stages of race.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Garamond" panose="02020404030301010803" pitchFamily="18" charset="0"/>
              </a:rPr>
              <a:t>This dataset’s analysis will exemplify data visualization, uncovering patterns and insights within the race dynamics</a:t>
            </a:r>
          </a:p>
        </p:txBody>
      </p:sp>
      <p:pic>
        <p:nvPicPr>
          <p:cNvPr id="9" name="Picture 8" descr="A qr code with a white background&#10;&#10;Description automatically generated">
            <a:extLst>
              <a:ext uri="{FF2B5EF4-FFF2-40B4-BE49-F238E27FC236}">
                <a16:creationId xmlns:a16="http://schemas.microsoft.com/office/drawing/2014/main" id="{32337679-402F-F70B-D479-C8BC618995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837905" y="30093907"/>
            <a:ext cx="2888807" cy="178280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1AFEFB-35D2-6BA2-3192-730FD9D37192}"/>
              </a:ext>
            </a:extLst>
          </p:cNvPr>
          <p:cNvSpPr txBox="1"/>
          <p:nvPr/>
        </p:nvSpPr>
        <p:spPr>
          <a:xfrm>
            <a:off x="31675256" y="6003876"/>
            <a:ext cx="91710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  <a:latin typeface="Garamond" panose="02020404030301010803" pitchFamily="18" charset="0"/>
              </a:rPr>
              <a:t>The 2024 Dakar Rally</a:t>
            </a:r>
            <a:endParaRPr lang="en-US" sz="6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3A71EA-5AB2-7039-34F7-C37D24AB5802}"/>
              </a:ext>
            </a:extLst>
          </p:cNvPr>
          <p:cNvSpPr txBox="1"/>
          <p:nvPr/>
        </p:nvSpPr>
        <p:spPr>
          <a:xfrm>
            <a:off x="16998891" y="6003876"/>
            <a:ext cx="990893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  <a:latin typeface="Garamond" panose="02020404030301010803" pitchFamily="18" charset="0"/>
              </a:rPr>
              <a:t>Professional Bull Riding</a:t>
            </a:r>
            <a:endParaRPr lang="en-US" sz="6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2F25110-6E80-CDBE-8662-D7C94174BDE4}"/>
              </a:ext>
            </a:extLst>
          </p:cNvPr>
          <p:cNvSpPr txBox="1"/>
          <p:nvPr/>
        </p:nvSpPr>
        <p:spPr>
          <a:xfrm>
            <a:off x="1192460" y="12235038"/>
            <a:ext cx="615970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1. </a:t>
            </a: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Introduction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Summary of the sport and concepts that will be in handout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Provides learning objectives and methods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14138C7-B593-3606-53FE-926B21A4D50F}"/>
              </a:ext>
            </a:extLst>
          </p:cNvPr>
          <p:cNvSpPr txBox="1"/>
          <p:nvPr/>
        </p:nvSpPr>
        <p:spPr>
          <a:xfrm>
            <a:off x="3788466" y="5846202"/>
            <a:ext cx="771496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Garamond" panose="02020404030301010803" pitchFamily="18" charset="0"/>
              </a:rPr>
              <a:t>What is SCORE?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CEF885C-3B5D-E723-9B0A-EA2A2B55163E}"/>
              </a:ext>
            </a:extLst>
          </p:cNvPr>
          <p:cNvSpPr txBox="1"/>
          <p:nvPr/>
        </p:nvSpPr>
        <p:spPr>
          <a:xfrm>
            <a:off x="3641672" y="9942599"/>
            <a:ext cx="787792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Garamond" panose="02020404030301010803" pitchFamily="18" charset="0"/>
              </a:rPr>
              <a:t>What is a Module?</a:t>
            </a:r>
          </a:p>
        </p:txBody>
      </p:sp>
      <p:pic>
        <p:nvPicPr>
          <p:cNvPr id="34" name="Picture 33" descr="A screenshot of a computer&#10;&#10;Description automatically generated">
            <a:extLst>
              <a:ext uri="{FF2B5EF4-FFF2-40B4-BE49-F238E27FC236}">
                <a16:creationId xmlns:a16="http://schemas.microsoft.com/office/drawing/2014/main" id="{5CF653E4-D1E5-9A26-3033-500389E784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92476" y="11275288"/>
            <a:ext cx="6629433" cy="6176005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887DF18A-FE3D-A58A-50C3-F76D665F1FB9}"/>
              </a:ext>
            </a:extLst>
          </p:cNvPr>
          <p:cNvSpPr txBox="1"/>
          <p:nvPr/>
        </p:nvSpPr>
        <p:spPr>
          <a:xfrm>
            <a:off x="7865413" y="19358067"/>
            <a:ext cx="610889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2. </a:t>
            </a: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Data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Summary of dataset, with variable descriptions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Supplies data file and source</a:t>
            </a: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 </a:t>
            </a:r>
          </a:p>
        </p:txBody>
      </p:sp>
      <p:pic>
        <p:nvPicPr>
          <p:cNvPr id="40" name="Picture 39" descr="A screenshot of a phone&#10;&#10;Description automatically generated">
            <a:extLst>
              <a:ext uri="{FF2B5EF4-FFF2-40B4-BE49-F238E27FC236}">
                <a16:creationId xmlns:a16="http://schemas.microsoft.com/office/drawing/2014/main" id="{6E42EF84-55AA-5894-8B6D-278545FCBA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3581" y="17614973"/>
            <a:ext cx="6497054" cy="7149007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621FE080-6103-9757-A496-E3B3C2375C6C}"/>
              </a:ext>
            </a:extLst>
          </p:cNvPr>
          <p:cNvSpPr txBox="1"/>
          <p:nvPr/>
        </p:nvSpPr>
        <p:spPr>
          <a:xfrm>
            <a:off x="1091374" y="25780097"/>
            <a:ext cx="67995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3. </a:t>
            </a: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Materials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Class handouts and answer keys</a:t>
            </a:r>
          </a:p>
        </p:txBody>
      </p:sp>
      <p:pic>
        <p:nvPicPr>
          <p:cNvPr id="43" name="Picture 42" descr="A screenshot of a black and white page&#10;&#10;Description automatically generated">
            <a:extLst>
              <a:ext uri="{FF2B5EF4-FFF2-40B4-BE49-F238E27FC236}">
                <a16:creationId xmlns:a16="http://schemas.microsoft.com/office/drawing/2014/main" id="{994BD15F-E8FB-9AA5-2DB2-BA7F02D6C291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6809" r="4063" b="11589"/>
          <a:stretch/>
        </p:blipFill>
        <p:spPr>
          <a:xfrm>
            <a:off x="7769321" y="23679081"/>
            <a:ext cx="6244222" cy="7816183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F8354F15-8F13-E9E6-7177-CDD7D7AD7984}"/>
              </a:ext>
            </a:extLst>
          </p:cNvPr>
          <p:cNvSpPr txBox="1"/>
          <p:nvPr/>
        </p:nvSpPr>
        <p:spPr>
          <a:xfrm>
            <a:off x="1148895" y="28318149"/>
            <a:ext cx="6497055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4. </a:t>
            </a: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Conclusion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Summarize the takeaways and learning objectives from the sports application handouts</a:t>
            </a:r>
          </a:p>
        </p:txBody>
      </p:sp>
      <p:pic>
        <p:nvPicPr>
          <p:cNvPr id="50" name="Picture 49" descr="A person riding a motorcycle in the desert&#10;&#10;Description automatically generated">
            <a:extLst>
              <a:ext uri="{FF2B5EF4-FFF2-40B4-BE49-F238E27FC236}">
                <a16:creationId xmlns:a16="http://schemas.microsoft.com/office/drawing/2014/main" id="{DF8F73FE-BE8C-734A-AB18-16425B7AB75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277484" y="7410764"/>
            <a:ext cx="9750284" cy="6493689"/>
          </a:xfrm>
          <a:prstGeom prst="rect">
            <a:avLst/>
          </a:prstGeom>
        </p:spPr>
      </p:pic>
      <p:pic>
        <p:nvPicPr>
          <p:cNvPr id="52" name="Picture 51" descr="A person riding a bull&#10;&#10;Description automatically generated">
            <a:extLst>
              <a:ext uri="{FF2B5EF4-FFF2-40B4-BE49-F238E27FC236}">
                <a16:creationId xmlns:a16="http://schemas.microsoft.com/office/drawing/2014/main" id="{57717E9E-9615-6A72-E648-A9606FC0E85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686818" y="7307534"/>
            <a:ext cx="4467761" cy="6701641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12D971AD-A696-13D1-AEDB-EB837EA4FAE8}"/>
              </a:ext>
            </a:extLst>
          </p:cNvPr>
          <p:cNvSpPr txBox="1"/>
          <p:nvPr/>
        </p:nvSpPr>
        <p:spPr>
          <a:xfrm>
            <a:off x="15414171" y="13989186"/>
            <a:ext cx="12849071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Garamond" panose="02020404030301010803" pitchFamily="18" charset="0"/>
              </a:rPr>
              <a:t>What is it?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Garamond" panose="02020404030301010803" pitchFamily="18" charset="0"/>
              </a:rPr>
              <a:t>Sport that requires a unique combination of skill, strength, and courage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Garamond" panose="02020404030301010803" pitchFamily="18" charset="0"/>
              </a:rPr>
              <a:t>Riders must stay on a bucking bull as long as they can, using only one hand to hold on while the bull tries to buck them off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Garamond" panose="02020404030301010803" pitchFamily="18" charset="0"/>
              </a:rPr>
              <a:t>Rider Score based on ride performance, and the bull is scored based on how well it bucks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8F063CC-8CE9-03D4-B205-B60E52C95F79}"/>
              </a:ext>
            </a:extLst>
          </p:cNvPr>
          <p:cNvSpPr txBox="1"/>
          <p:nvPr/>
        </p:nvSpPr>
        <p:spPr>
          <a:xfrm>
            <a:off x="29865879" y="14203345"/>
            <a:ext cx="12832861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Garamond" panose="02020404030301010803" pitchFamily="18" charset="0"/>
              </a:rPr>
              <a:t>What is it?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Garamond" panose="02020404030301010803" pitchFamily="18" charset="0"/>
              </a:rPr>
              <a:t>Annual off-road endurance event, recently in Saudi Arabia, spans a few weeks,  and covering thousands of kilometers.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Garamond" panose="02020404030301010803" pitchFamily="18" charset="0"/>
              </a:rPr>
              <a:t>Motorcyclists, drivers, and truckers compete in extreme conditions, making it one of the world's toughest motor-sport events.</a:t>
            </a:r>
          </a:p>
        </p:txBody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84B39A4E-AAD8-4A91-F0FE-2446AA0DAE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520039" y="18999177"/>
            <a:ext cx="2845203" cy="2845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" name="Picture 13" descr="A graph with colored squares and black dots&#10;&#10;Description automatically generated">
            <a:extLst>
              <a:ext uri="{FF2B5EF4-FFF2-40B4-BE49-F238E27FC236}">
                <a16:creationId xmlns:a16="http://schemas.microsoft.com/office/drawing/2014/main" id="{F5F4007D-04C0-5DA7-E946-3B43EF3E01F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0731210" y="18444058"/>
            <a:ext cx="11102195" cy="6851640"/>
          </a:xfrm>
          <a:prstGeom prst="rect">
            <a:avLst/>
          </a:prstGeom>
        </p:spPr>
      </p:pic>
      <p:pic>
        <p:nvPicPr>
          <p:cNvPr id="19" name="Picture 18" descr="A graph showing the price of a rider points&#10;&#10;Description automatically generated">
            <a:extLst>
              <a:ext uri="{FF2B5EF4-FFF2-40B4-BE49-F238E27FC236}">
                <a16:creationId xmlns:a16="http://schemas.microsoft.com/office/drawing/2014/main" id="{9CC25E10-501A-DCE8-514A-396A37B8D74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6270694" y="18482724"/>
            <a:ext cx="10943592" cy="675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7958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1534</TotalTime>
  <Words>302</Words>
  <Application>Microsoft Macintosh PowerPoint</Application>
  <PresentationFormat>Custom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Garamond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Matthew Maslow</cp:lastModifiedBy>
  <cp:revision>109</cp:revision>
  <dcterms:created xsi:type="dcterms:W3CDTF">2018-04-09T17:46:55Z</dcterms:created>
  <dcterms:modified xsi:type="dcterms:W3CDTF">2024-04-16T20:44:58Z</dcterms:modified>
</cp:coreProperties>
</file>